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6"/>
  </p:notesMasterIdLst>
  <p:sldIdLst>
    <p:sldId id="256" r:id="rId2"/>
    <p:sldId id="257" r:id="rId3"/>
    <p:sldId id="258" r:id="rId4"/>
    <p:sldId id="266" r:id="rId5"/>
    <p:sldId id="283" r:id="rId6"/>
    <p:sldId id="284" r:id="rId7"/>
    <p:sldId id="285" r:id="rId8"/>
    <p:sldId id="265" r:id="rId9"/>
    <p:sldId id="264" r:id="rId10"/>
    <p:sldId id="263" r:id="rId11"/>
    <p:sldId id="286" r:id="rId12"/>
    <p:sldId id="287" r:id="rId13"/>
    <p:sldId id="259" r:id="rId14"/>
    <p:sldId id="267" r:id="rId15"/>
    <p:sldId id="260" r:id="rId16"/>
    <p:sldId id="288" r:id="rId17"/>
    <p:sldId id="270" r:id="rId18"/>
    <p:sldId id="289" r:id="rId19"/>
    <p:sldId id="271" r:id="rId20"/>
    <p:sldId id="269" r:id="rId21"/>
    <p:sldId id="281" r:id="rId22"/>
    <p:sldId id="290" r:id="rId23"/>
    <p:sldId id="261" r:id="rId24"/>
    <p:sldId id="2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0"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18083-4B7C-4B1F-A420-F24E17352F2B}" type="datetimeFigureOut">
              <a:rPr lang="cs-CZ" smtClean="0"/>
              <a:t>27.11.2019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ADF04-20A2-4786-B731-4100F4CFC496}" type="slidenum">
              <a:rPr lang="cs-CZ" smtClean="0"/>
              <a:t>‹#›</a:t>
            </a:fld>
            <a:endParaRPr lang="cs-CZ"/>
          </a:p>
        </p:txBody>
      </p:sp>
    </p:spTree>
    <p:extLst>
      <p:ext uri="{BB962C8B-B14F-4D97-AF65-F5344CB8AC3E}">
        <p14:creationId xmlns:p14="http://schemas.microsoft.com/office/powerpoint/2010/main" val="118206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00654F2-E5AC-4566-825A-001E6859E430}" type="datetime1">
              <a:rPr lang="cs-CZ" smtClean="0"/>
              <a:t>27.11.2019</a:t>
            </a:fld>
            <a:endParaRPr lang="cs-CZ"/>
          </a:p>
        </p:txBody>
      </p:sp>
      <p:sp>
        <p:nvSpPr>
          <p:cNvPr id="5" name="Footer Placeholder 4"/>
          <p:cNvSpPr>
            <a:spLocks noGrp="1"/>
          </p:cNvSpPr>
          <p:nvPr>
            <p:ph type="ftr" sz="quarter" idx="11"/>
          </p:nvPr>
        </p:nvSpPr>
        <p:spPr/>
        <p:txBody>
          <a:bodyPr/>
          <a:lstStyle/>
          <a:p>
            <a:r>
              <a:rPr lang="cs-CZ"/>
              <a:t>PROJEKT IVA 2019FVHE/2190/45</a:t>
            </a:r>
          </a:p>
        </p:txBody>
      </p:sp>
      <p:sp>
        <p:nvSpPr>
          <p:cNvPr id="6" name="Slide Number Placeholder 5"/>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146162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054BFF6-8133-473F-8296-29BA7E7C169D}" type="datetime1">
              <a:rPr lang="cs-CZ" smtClean="0"/>
              <a:t>27.11.2019</a:t>
            </a:fld>
            <a:endParaRPr lang="cs-CZ"/>
          </a:p>
        </p:txBody>
      </p:sp>
      <p:sp>
        <p:nvSpPr>
          <p:cNvPr id="8" name="Footer Placeholder 7"/>
          <p:cNvSpPr>
            <a:spLocks noGrp="1"/>
          </p:cNvSpPr>
          <p:nvPr>
            <p:ph type="ftr" sz="quarter" idx="11"/>
          </p:nvPr>
        </p:nvSpPr>
        <p:spPr/>
        <p:txBody>
          <a:bodyPr/>
          <a:lstStyle/>
          <a:p>
            <a:r>
              <a:rPr lang="cs-CZ"/>
              <a:t>PROJEKT IVA 2019FVHE/2190/45</a:t>
            </a:r>
          </a:p>
        </p:txBody>
      </p:sp>
      <p:sp>
        <p:nvSpPr>
          <p:cNvPr id="9" name="Slide Number Placeholder 8"/>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40654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D861E61-0897-49BD-A355-B855403FB27C}" type="datetime1">
              <a:rPr lang="cs-CZ" smtClean="0"/>
              <a:t>27.11.2019</a:t>
            </a:fld>
            <a:endParaRPr lang="cs-CZ"/>
          </a:p>
        </p:txBody>
      </p:sp>
      <p:sp>
        <p:nvSpPr>
          <p:cNvPr id="8" name="Footer Placeholder 7"/>
          <p:cNvSpPr>
            <a:spLocks noGrp="1"/>
          </p:cNvSpPr>
          <p:nvPr>
            <p:ph type="ftr" sz="quarter" idx="11"/>
          </p:nvPr>
        </p:nvSpPr>
        <p:spPr/>
        <p:txBody>
          <a:bodyPr/>
          <a:lstStyle/>
          <a:p>
            <a:r>
              <a:rPr lang="cs-CZ"/>
              <a:t>PROJEKT IVA 2019FVHE/2190/45</a:t>
            </a:r>
          </a:p>
        </p:txBody>
      </p:sp>
      <p:sp>
        <p:nvSpPr>
          <p:cNvPr id="9" name="Slide Number Placeholder 8"/>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6A8553F-65E7-4A89-9371-D7E31ADCCD86}" type="datetime1">
              <a:rPr lang="cs-CZ" smtClean="0"/>
              <a:t>27.11.2019</a:t>
            </a:fld>
            <a:endParaRPr lang="cs-CZ"/>
          </a:p>
        </p:txBody>
      </p:sp>
      <p:sp>
        <p:nvSpPr>
          <p:cNvPr id="5" name="Footer Placeholder 4"/>
          <p:cNvSpPr>
            <a:spLocks noGrp="1"/>
          </p:cNvSpPr>
          <p:nvPr>
            <p:ph type="ftr" sz="quarter" idx="11"/>
          </p:nvPr>
        </p:nvSpPr>
        <p:spPr/>
        <p:txBody>
          <a:bodyPr/>
          <a:lstStyle/>
          <a:p>
            <a:r>
              <a:rPr lang="cs-CZ"/>
              <a:t>PROJEKT IVA 2019FVHE/2190/45</a:t>
            </a:r>
          </a:p>
        </p:txBody>
      </p:sp>
      <p:sp>
        <p:nvSpPr>
          <p:cNvPr id="6" name="Slide Number Placeholder 5"/>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118314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43BA3E-8D01-4A58-AF15-8A71A8E2424F}" type="datetime1">
              <a:rPr lang="cs-CZ" smtClean="0"/>
              <a:t>27.11.2019</a:t>
            </a:fld>
            <a:endParaRPr lang="cs-CZ"/>
          </a:p>
        </p:txBody>
      </p:sp>
      <p:sp>
        <p:nvSpPr>
          <p:cNvPr id="5" name="Footer Placeholder 4"/>
          <p:cNvSpPr>
            <a:spLocks noGrp="1"/>
          </p:cNvSpPr>
          <p:nvPr>
            <p:ph type="ftr" sz="quarter" idx="11"/>
          </p:nvPr>
        </p:nvSpPr>
        <p:spPr/>
        <p:txBody>
          <a:bodyPr/>
          <a:lstStyle/>
          <a:p>
            <a:r>
              <a:rPr lang="cs-CZ"/>
              <a:t>PROJEKT IVA 2019FVHE/2190/45</a:t>
            </a:r>
          </a:p>
        </p:txBody>
      </p:sp>
      <p:sp>
        <p:nvSpPr>
          <p:cNvPr id="6" name="Slide Number Placeholder 5"/>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272250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80F1015C-29EE-4DC7-A299-18CC569B8D58}" type="datetime1">
              <a:rPr lang="cs-CZ" smtClean="0"/>
              <a:t>27.11.2019</a:t>
            </a:fld>
            <a:endParaRPr lang="cs-CZ"/>
          </a:p>
        </p:txBody>
      </p:sp>
      <p:sp>
        <p:nvSpPr>
          <p:cNvPr id="9" name="Footer Placeholder 8"/>
          <p:cNvSpPr>
            <a:spLocks noGrp="1"/>
          </p:cNvSpPr>
          <p:nvPr>
            <p:ph type="ftr" sz="quarter" idx="11"/>
          </p:nvPr>
        </p:nvSpPr>
        <p:spPr/>
        <p:txBody>
          <a:bodyPr/>
          <a:lstStyle/>
          <a:p>
            <a:r>
              <a:rPr lang="cs-CZ"/>
              <a:t>PROJEKT IVA 2019FVHE/2190/45</a:t>
            </a:r>
          </a:p>
        </p:txBody>
      </p:sp>
      <p:sp>
        <p:nvSpPr>
          <p:cNvPr id="10" name="Slide Number Placeholder 9"/>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14629716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Date Placeholder 1"/>
          <p:cNvSpPr>
            <a:spLocks noGrp="1"/>
          </p:cNvSpPr>
          <p:nvPr>
            <p:ph type="dt" sz="half" idx="10"/>
          </p:nvPr>
        </p:nvSpPr>
        <p:spPr/>
        <p:txBody>
          <a:bodyPr/>
          <a:lstStyle/>
          <a:p>
            <a:fld id="{D52395A7-EE34-41FB-A243-09AC28412298}" type="datetime1">
              <a:rPr lang="cs-CZ" smtClean="0"/>
              <a:t>27.11.2019</a:t>
            </a:fld>
            <a:endParaRPr lang="cs-CZ"/>
          </a:p>
        </p:txBody>
      </p:sp>
      <p:sp>
        <p:nvSpPr>
          <p:cNvPr id="11" name="Footer Placeholder 10"/>
          <p:cNvSpPr>
            <a:spLocks noGrp="1"/>
          </p:cNvSpPr>
          <p:nvPr>
            <p:ph type="ftr" sz="quarter" idx="11"/>
          </p:nvPr>
        </p:nvSpPr>
        <p:spPr/>
        <p:txBody>
          <a:bodyPr/>
          <a:lstStyle/>
          <a:p>
            <a:r>
              <a:rPr lang="cs-CZ"/>
              <a:t>PROJEKT IVA 2019FVHE/2190/45</a:t>
            </a:r>
          </a:p>
        </p:txBody>
      </p:sp>
      <p:sp>
        <p:nvSpPr>
          <p:cNvPr id="12" name="Slide Number Placeholder 11"/>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128273931"/>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2" name="Date Placeholder 1"/>
          <p:cNvSpPr>
            <a:spLocks noGrp="1"/>
          </p:cNvSpPr>
          <p:nvPr>
            <p:ph type="dt" sz="half" idx="10"/>
          </p:nvPr>
        </p:nvSpPr>
        <p:spPr/>
        <p:txBody>
          <a:bodyPr/>
          <a:lstStyle/>
          <a:p>
            <a:fld id="{E68F84FA-03D0-4FBC-AC5D-F1E8DA01ECAC}" type="datetime1">
              <a:rPr lang="cs-CZ" smtClean="0"/>
              <a:t>27.11.2019</a:t>
            </a:fld>
            <a:endParaRPr lang="cs-CZ"/>
          </a:p>
        </p:txBody>
      </p:sp>
      <p:sp>
        <p:nvSpPr>
          <p:cNvPr id="7" name="Footer Placeholder 6"/>
          <p:cNvSpPr>
            <a:spLocks noGrp="1"/>
          </p:cNvSpPr>
          <p:nvPr>
            <p:ph type="ftr" sz="quarter" idx="11"/>
          </p:nvPr>
        </p:nvSpPr>
        <p:spPr/>
        <p:txBody>
          <a:bodyPr/>
          <a:lstStyle/>
          <a:p>
            <a:r>
              <a:rPr lang="cs-CZ"/>
              <a:t>PROJEKT IVA 2019FVHE/2190/45</a:t>
            </a:r>
          </a:p>
        </p:txBody>
      </p:sp>
      <p:sp>
        <p:nvSpPr>
          <p:cNvPr id="8" name="Slide Number Placeholder 7"/>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13009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BD4427-E753-4D66-80B1-CFE9D0330E89}" type="datetime1">
              <a:rPr lang="cs-CZ" smtClean="0"/>
              <a:t>27.11.2019</a:t>
            </a:fld>
            <a:endParaRPr lang="cs-CZ"/>
          </a:p>
        </p:txBody>
      </p:sp>
      <p:sp>
        <p:nvSpPr>
          <p:cNvPr id="6" name="Footer Placeholder 5"/>
          <p:cNvSpPr>
            <a:spLocks noGrp="1"/>
          </p:cNvSpPr>
          <p:nvPr>
            <p:ph type="ftr" sz="quarter" idx="11"/>
          </p:nvPr>
        </p:nvSpPr>
        <p:spPr/>
        <p:txBody>
          <a:bodyPr/>
          <a:lstStyle/>
          <a:p>
            <a:r>
              <a:rPr lang="cs-CZ"/>
              <a:t>PROJEKT IVA 2019FVHE/2190/45</a:t>
            </a:r>
          </a:p>
        </p:txBody>
      </p:sp>
      <p:sp>
        <p:nvSpPr>
          <p:cNvPr id="7" name="Slide Number Placeholder 6"/>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354184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cs-CZ"/>
              <a:t>Kliknutím lze upravit styl.</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EEED9AEF-027A-4D86-87A0-DABD96954F0B}" type="datetime1">
              <a:rPr lang="cs-CZ" smtClean="0"/>
              <a:t>27.11.2019</a:t>
            </a:fld>
            <a:endParaRPr lang="cs-CZ"/>
          </a:p>
        </p:txBody>
      </p:sp>
      <p:sp>
        <p:nvSpPr>
          <p:cNvPr id="9" name="Footer Placeholder 8"/>
          <p:cNvSpPr>
            <a:spLocks noGrp="1"/>
          </p:cNvSpPr>
          <p:nvPr>
            <p:ph type="ftr" sz="quarter" idx="11"/>
          </p:nvPr>
        </p:nvSpPr>
        <p:spPr/>
        <p:txBody>
          <a:bodyPr/>
          <a:lstStyle/>
          <a:p>
            <a:r>
              <a:rPr lang="cs-CZ"/>
              <a:t>PROJEKT IVA 2019FVHE/2190/45</a:t>
            </a:r>
          </a:p>
        </p:txBody>
      </p:sp>
      <p:sp>
        <p:nvSpPr>
          <p:cNvPr id="10" name="Slide Number Placeholder 9"/>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369848143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cs-CZ"/>
              <a:t>Kliknutím lze upravit styl.</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724BDB66-1D63-4291-881B-3F6DE9CD7713}" type="datetime1">
              <a:rPr lang="cs-CZ" smtClean="0"/>
              <a:t>27.11.2019</a:t>
            </a:fld>
            <a:endParaRPr lang="cs-CZ"/>
          </a:p>
        </p:txBody>
      </p:sp>
      <p:sp>
        <p:nvSpPr>
          <p:cNvPr id="9" name="Footer Placeholder 8"/>
          <p:cNvSpPr>
            <a:spLocks noGrp="1"/>
          </p:cNvSpPr>
          <p:nvPr>
            <p:ph type="ftr" sz="quarter" idx="11"/>
          </p:nvPr>
        </p:nvSpPr>
        <p:spPr>
          <a:xfrm>
            <a:off x="2624326" y="6356351"/>
            <a:ext cx="4433638" cy="365125"/>
          </a:xfrm>
        </p:spPr>
        <p:txBody>
          <a:bodyPr/>
          <a:lstStyle/>
          <a:p>
            <a:r>
              <a:rPr lang="cs-CZ"/>
              <a:t>PROJEKT IVA 2019FVHE/2190/45</a:t>
            </a:r>
          </a:p>
        </p:txBody>
      </p:sp>
      <p:sp>
        <p:nvSpPr>
          <p:cNvPr id="10" name="Slide Number Placeholder 9"/>
          <p:cNvSpPr>
            <a:spLocks noGrp="1"/>
          </p:cNvSpPr>
          <p:nvPr>
            <p:ph type="sldNum" sz="quarter" idx="12"/>
          </p:nvPr>
        </p:nvSpPr>
        <p:spPr/>
        <p:txBody>
          <a:bodyPr/>
          <a:lstStyle/>
          <a:p>
            <a:fld id="{7BE677B4-E67D-4B27-A645-6425F37E018B}" type="slidenum">
              <a:rPr lang="cs-CZ" smtClean="0"/>
              <a:pPr/>
              <a:t>‹#›</a:t>
            </a:fld>
            <a:endParaRPr lang="cs-CZ"/>
          </a:p>
        </p:txBody>
      </p:sp>
    </p:spTree>
    <p:extLst>
      <p:ext uri="{BB962C8B-B14F-4D97-AF65-F5344CB8AC3E}">
        <p14:creationId xmlns:p14="http://schemas.microsoft.com/office/powerpoint/2010/main" val="71203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688A2CF-C9FB-492A-B6E1-474CCE0C9AD3}" type="datetime1">
              <a:rPr lang="cs-CZ" smtClean="0"/>
              <a:t>27.11.2019</a:t>
            </a:fld>
            <a:endParaRPr lang="cs-CZ"/>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cs-CZ"/>
              <a:t>PROJEKT IVA 2019FVHE/2190/45</a:t>
            </a: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7BE677B4-E67D-4B27-A645-6425F37E018B}" type="slidenum">
              <a:rPr lang="cs-CZ" smtClean="0"/>
              <a:pPr/>
              <a:t>‹#›</a:t>
            </a:fld>
            <a:endParaRPr lang="cs-CZ"/>
          </a:p>
        </p:txBody>
      </p:sp>
    </p:spTree>
    <p:extLst>
      <p:ext uri="{BB962C8B-B14F-4D97-AF65-F5344CB8AC3E}">
        <p14:creationId xmlns:p14="http://schemas.microsoft.com/office/powerpoint/2010/main" val="39089924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915154" y="1298448"/>
            <a:ext cx="5249134" cy="2274568"/>
          </a:xfrm>
        </p:spPr>
        <p:txBody>
          <a:bodyPr/>
          <a:lstStyle/>
          <a:p>
            <a:r>
              <a:rPr lang="cs-CZ" dirty="0"/>
              <a:t>Pohybový aparát</a:t>
            </a:r>
          </a:p>
        </p:txBody>
      </p:sp>
      <p:pic>
        <p:nvPicPr>
          <p:cNvPr id="4" name="Obrázek 3">
            <a:extLst>
              <a:ext uri="{FF2B5EF4-FFF2-40B4-BE49-F238E27FC236}">
                <a16:creationId xmlns:a16="http://schemas.microsoft.com/office/drawing/2014/main" xmlns="" id="{A3A9A5A0-08CB-41EA-8072-1C76309AA92F}"/>
              </a:ext>
            </a:extLst>
          </p:cNvPr>
          <p:cNvPicPr/>
          <p:nvPr/>
        </p:nvPicPr>
        <p:blipFill rotWithShape="1">
          <a:blip r:embed="rId2" cstate="print">
            <a:extLst>
              <a:ext uri="{28A0092B-C50C-407E-A947-70E740481C1C}">
                <a14:useLocalDpi xmlns:a14="http://schemas.microsoft.com/office/drawing/2010/main" val="0"/>
              </a:ext>
            </a:extLst>
          </a:blip>
          <a:srcRect t="5883" b="5590"/>
          <a:stretch/>
        </p:blipFill>
        <p:spPr bwMode="auto">
          <a:xfrm>
            <a:off x="288032" y="686380"/>
            <a:ext cx="1627122" cy="1368152"/>
          </a:xfrm>
          <a:prstGeom prst="rect">
            <a:avLst/>
          </a:prstGeom>
          <a:noFill/>
          <a:ln>
            <a:noFill/>
          </a:ln>
        </p:spPr>
      </p:pic>
      <p:pic>
        <p:nvPicPr>
          <p:cNvPr id="5" name="Picture 2" descr="logo FVHE">
            <a:extLst>
              <a:ext uri="{FF2B5EF4-FFF2-40B4-BE49-F238E27FC236}">
                <a16:creationId xmlns:a16="http://schemas.microsoft.com/office/drawing/2014/main" xmlns="" id="{81420B68-7B98-4718-8C74-D484AC8936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24328" y="689805"/>
            <a:ext cx="1331640" cy="1224136"/>
          </a:xfrm>
          <a:prstGeom prst="rect">
            <a:avLst/>
          </a:prstGeom>
          <a:noFill/>
        </p:spPr>
      </p:pic>
      <p:sp>
        <p:nvSpPr>
          <p:cNvPr id="3" name="Obdélník 2"/>
          <p:cNvSpPr/>
          <p:nvPr/>
        </p:nvSpPr>
        <p:spPr>
          <a:xfrm>
            <a:off x="2051720" y="836712"/>
            <a:ext cx="4752528" cy="1323439"/>
          </a:xfrm>
          <a:prstGeom prst="rect">
            <a:avLst/>
          </a:prstGeom>
        </p:spPr>
        <p:txBody>
          <a:bodyPr wrap="square">
            <a:spAutoFit/>
          </a:bodyPr>
          <a:lstStyle/>
          <a:p>
            <a:pPr algn="ctr"/>
            <a:r>
              <a:rPr lang="cs-CZ" sz="2000" dirty="0" smtClean="0"/>
              <a:t>Veterinární </a:t>
            </a:r>
            <a:r>
              <a:rPr lang="cs-CZ" sz="2000" dirty="0"/>
              <a:t>a farmaceutická univerzita </a:t>
            </a:r>
            <a:r>
              <a:rPr lang="cs-CZ" sz="2000" dirty="0" smtClean="0"/>
              <a:t>Brno</a:t>
            </a:r>
          </a:p>
          <a:p>
            <a:pPr algn="ctr"/>
            <a:r>
              <a:rPr lang="cs-CZ" sz="2000" dirty="0"/>
              <a:t>Fakulta veterinární hygieny a </a:t>
            </a:r>
            <a:r>
              <a:rPr lang="cs-CZ" sz="2000" dirty="0" smtClean="0"/>
              <a:t>ekologie</a:t>
            </a:r>
          </a:p>
          <a:p>
            <a:pPr algn="ctr"/>
            <a:r>
              <a:rPr lang="cs-CZ" sz="2000" dirty="0" smtClean="0"/>
              <a:t>Ústav </a:t>
            </a:r>
            <a:r>
              <a:rPr lang="pl-PL" sz="2000" dirty="0"/>
              <a:t>ekologie a chorob zvěře, ryb a včel</a:t>
            </a:r>
            <a:endParaRPr lang="cs-CZ" sz="2000" dirty="0"/>
          </a:p>
          <a:p>
            <a:pPr algn="ctr"/>
            <a:endParaRPr lang="cs-CZ" sz="2000" dirty="0"/>
          </a:p>
        </p:txBody>
      </p:sp>
      <p:sp>
        <p:nvSpPr>
          <p:cNvPr id="6" name="TextovéPole 5"/>
          <p:cNvSpPr txBox="1"/>
          <p:nvPr/>
        </p:nvSpPr>
        <p:spPr>
          <a:xfrm>
            <a:off x="3491880" y="5741521"/>
            <a:ext cx="2160240" cy="369332"/>
          </a:xfrm>
          <a:prstGeom prst="rect">
            <a:avLst/>
          </a:prstGeom>
          <a:noFill/>
        </p:spPr>
        <p:txBody>
          <a:bodyPr wrap="square" rtlCol="0">
            <a:spAutoFit/>
          </a:bodyPr>
          <a:lstStyle/>
          <a:p>
            <a:r>
              <a:rPr lang="cs-CZ" dirty="0" smtClean="0"/>
              <a:t>BRNO 2019</a:t>
            </a:r>
            <a:endParaRPr lang="cs-CZ" dirty="0"/>
          </a:p>
        </p:txBody>
      </p:sp>
      <p:sp>
        <p:nvSpPr>
          <p:cNvPr id="8" name="Obdélník 7"/>
          <p:cNvSpPr/>
          <p:nvPr/>
        </p:nvSpPr>
        <p:spPr>
          <a:xfrm>
            <a:off x="1224136" y="4797152"/>
            <a:ext cx="5580112" cy="646331"/>
          </a:xfrm>
          <a:prstGeom prst="rect">
            <a:avLst/>
          </a:prstGeom>
        </p:spPr>
        <p:txBody>
          <a:bodyPr wrap="square">
            <a:spAutoFit/>
          </a:bodyPr>
          <a:lstStyle/>
          <a:p>
            <a:pPr algn="ctr"/>
            <a:r>
              <a:rPr lang="cs-CZ" b="1" dirty="0" smtClean="0"/>
              <a:t>Mgr</a:t>
            </a:r>
            <a:r>
              <a:rPr lang="cs-CZ" b="1" dirty="0"/>
              <a:t>. Aneta Kubíčková </a:t>
            </a:r>
          </a:p>
          <a:p>
            <a:pPr algn="ctr"/>
            <a:r>
              <a:rPr lang="cs-CZ" b="1" dirty="0" smtClean="0"/>
              <a:t>doc</a:t>
            </a:r>
            <a:r>
              <a:rPr lang="cs-CZ" b="1" dirty="0"/>
              <a:t>. MVDr. Hana </a:t>
            </a:r>
            <a:r>
              <a:rPr lang="cs-CZ" b="1" dirty="0" err="1"/>
              <a:t>Banďouchová</a:t>
            </a:r>
            <a:r>
              <a:rPr lang="cs-CZ" b="1" dirty="0"/>
              <a:t>, Ph.D., </a:t>
            </a:r>
            <a:r>
              <a:rPr lang="cs-CZ" b="1" dirty="0" err="1"/>
              <a:t>Dipl</a:t>
            </a:r>
            <a:r>
              <a:rPr lang="cs-CZ" b="1" dirty="0"/>
              <a:t>. ECZM</a:t>
            </a:r>
          </a:p>
        </p:txBody>
      </p:sp>
      <p:sp>
        <p:nvSpPr>
          <p:cNvPr id="9" name="Obdélník 8"/>
          <p:cNvSpPr/>
          <p:nvPr/>
        </p:nvSpPr>
        <p:spPr>
          <a:xfrm>
            <a:off x="2483768" y="3861048"/>
            <a:ext cx="3333926" cy="369332"/>
          </a:xfrm>
          <a:prstGeom prst="rect">
            <a:avLst/>
          </a:prstGeom>
        </p:spPr>
        <p:txBody>
          <a:bodyPr wrap="none">
            <a:spAutoFit/>
          </a:bodyPr>
          <a:lstStyle/>
          <a:p>
            <a:r>
              <a:rPr lang="cs-CZ" dirty="0"/>
              <a:t>PROJEKT IVA 2019FVHE/2190/45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488" y="764704"/>
            <a:ext cx="3979486" cy="516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5049589" y="1720840"/>
            <a:ext cx="4572000" cy="3416320"/>
          </a:xfrm>
          <a:prstGeom prst="rect">
            <a:avLst/>
          </a:prstGeom>
        </p:spPr>
        <p:txBody>
          <a:bodyPr>
            <a:spAutoFit/>
          </a:bodyPr>
          <a:lstStyle/>
          <a:p>
            <a:r>
              <a:rPr lang="cs-CZ" b="1" dirty="0"/>
              <a:t>1</a:t>
            </a:r>
            <a:r>
              <a:rPr lang="cs-CZ" dirty="0"/>
              <a:t> - týlní otvor</a:t>
            </a:r>
            <a:br>
              <a:rPr lang="cs-CZ" dirty="0"/>
            </a:br>
            <a:r>
              <a:rPr lang="cs-CZ" b="1" dirty="0"/>
              <a:t>2</a:t>
            </a:r>
            <a:r>
              <a:rPr lang="cs-CZ" dirty="0"/>
              <a:t> - týlní kost</a:t>
            </a:r>
            <a:br>
              <a:rPr lang="cs-CZ" dirty="0"/>
            </a:br>
            <a:r>
              <a:rPr lang="cs-CZ" b="1" dirty="0"/>
              <a:t>3</a:t>
            </a:r>
            <a:r>
              <a:rPr lang="cs-CZ" dirty="0"/>
              <a:t> - klínová kost</a:t>
            </a:r>
            <a:br>
              <a:rPr lang="cs-CZ" dirty="0"/>
            </a:br>
            <a:r>
              <a:rPr lang="cs-CZ" dirty="0"/>
              <a:t/>
            </a:r>
            <a:br>
              <a:rPr lang="cs-CZ" dirty="0"/>
            </a:br>
            <a:r>
              <a:rPr lang="cs-CZ" b="1" dirty="0"/>
              <a:t>4</a:t>
            </a:r>
            <a:r>
              <a:rPr lang="cs-CZ" dirty="0"/>
              <a:t> - spánková kost</a:t>
            </a:r>
            <a:br>
              <a:rPr lang="cs-CZ" dirty="0"/>
            </a:br>
            <a:r>
              <a:rPr lang="cs-CZ" b="1" dirty="0"/>
              <a:t>5</a:t>
            </a:r>
            <a:r>
              <a:rPr lang="cs-CZ" dirty="0"/>
              <a:t> - křídlatá kost</a:t>
            </a:r>
            <a:br>
              <a:rPr lang="cs-CZ" dirty="0"/>
            </a:br>
            <a:r>
              <a:rPr lang="cs-CZ" b="1" dirty="0"/>
              <a:t>6</a:t>
            </a:r>
            <a:r>
              <a:rPr lang="cs-CZ" dirty="0"/>
              <a:t> - radličná kost</a:t>
            </a:r>
            <a:br>
              <a:rPr lang="cs-CZ" dirty="0"/>
            </a:br>
            <a:r>
              <a:rPr lang="cs-CZ" b="1" dirty="0"/>
              <a:t>7</a:t>
            </a:r>
            <a:r>
              <a:rPr lang="cs-CZ" dirty="0"/>
              <a:t> - jařmová kost</a:t>
            </a:r>
            <a:br>
              <a:rPr lang="cs-CZ" dirty="0"/>
            </a:br>
            <a:r>
              <a:rPr lang="cs-CZ" b="1" dirty="0"/>
              <a:t>8</a:t>
            </a:r>
            <a:r>
              <a:rPr lang="cs-CZ" dirty="0"/>
              <a:t> - patrová kost</a:t>
            </a:r>
            <a:br>
              <a:rPr lang="cs-CZ" dirty="0"/>
            </a:br>
            <a:r>
              <a:rPr lang="cs-CZ" dirty="0"/>
              <a:t/>
            </a:r>
            <a:br>
              <a:rPr lang="cs-CZ" dirty="0"/>
            </a:br>
            <a:r>
              <a:rPr lang="cs-CZ" b="1" dirty="0"/>
              <a:t>9  </a:t>
            </a:r>
            <a:r>
              <a:rPr lang="cs-CZ" dirty="0"/>
              <a:t> - patrový výběžek horní čelisti</a:t>
            </a:r>
            <a:br>
              <a:rPr lang="cs-CZ" dirty="0"/>
            </a:br>
            <a:r>
              <a:rPr lang="cs-CZ" b="1" dirty="0"/>
              <a:t>10</a:t>
            </a:r>
            <a:r>
              <a:rPr lang="cs-CZ" dirty="0"/>
              <a:t> - patrový výběžek řezákové kosti</a:t>
            </a:r>
          </a:p>
        </p:txBody>
      </p:sp>
      <p:sp>
        <p:nvSpPr>
          <p:cNvPr id="3" name="Zástupný symbol pro zápatí 2">
            <a:extLst>
              <a:ext uri="{FF2B5EF4-FFF2-40B4-BE49-F238E27FC236}">
                <a16:creationId xmlns:a16="http://schemas.microsoft.com/office/drawing/2014/main" xmlns="" id="{955918B9-09F2-4BC1-ACFA-1CAFB1A7BA72}"/>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2" name="TextovéPole 1"/>
          <p:cNvSpPr txBox="1"/>
          <p:nvPr/>
        </p:nvSpPr>
        <p:spPr>
          <a:xfrm>
            <a:off x="251520" y="5877272"/>
            <a:ext cx="4608512" cy="261610"/>
          </a:xfrm>
          <a:prstGeom prst="rect">
            <a:avLst/>
          </a:prstGeom>
          <a:noFill/>
        </p:spPr>
        <p:txBody>
          <a:bodyPr wrap="square" rtlCol="0">
            <a:spAutoFit/>
          </a:bodyPr>
          <a:lstStyle/>
          <a:p>
            <a:r>
              <a:rPr lang="cs-CZ" sz="1100" dirty="0"/>
              <a:t>Zdroj: </a:t>
            </a:r>
            <a:r>
              <a:rPr lang="cs-CZ" sz="1100" dirty="0"/>
              <a:t>Zdroj: http://york-mickey.blog.cz/en/0904/lebka-psa-pohled-zdola</a:t>
            </a:r>
            <a:endParaRPr lang="cs-CZ" sz="1100" dirty="0"/>
          </a:p>
        </p:txBody>
      </p:sp>
    </p:spTree>
    <p:extLst>
      <p:ext uri="{BB962C8B-B14F-4D97-AF65-F5344CB8AC3E}">
        <p14:creationId xmlns:p14="http://schemas.microsoft.com/office/powerpoint/2010/main" val="374830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688" y="1123838"/>
            <a:ext cx="2510103" cy="4601183"/>
          </a:xfrm>
        </p:spPr>
        <p:txBody>
          <a:bodyPr>
            <a:normAutofit fontScale="90000"/>
          </a:bodyPr>
          <a:lstStyle/>
          <a:p>
            <a:r>
              <a:rPr lang="cs-CZ" dirty="0" smtClean="0"/>
              <a:t>Lebka </a:t>
            </a:r>
            <a:r>
              <a:rPr lang="cs-CZ" b="1" dirty="0" smtClean="0"/>
              <a:t/>
            </a:r>
            <a:br>
              <a:rPr lang="cs-CZ" b="1" dirty="0" smtClean="0"/>
            </a:br>
            <a:r>
              <a:rPr lang="cs-CZ" b="1" dirty="0"/>
              <a:t/>
            </a:r>
            <a:br>
              <a:rPr lang="cs-CZ" b="1" dirty="0"/>
            </a:br>
            <a:r>
              <a:rPr lang="cs-CZ" b="1" dirty="0" smtClean="0"/>
              <a:t/>
            </a:r>
            <a:br>
              <a:rPr lang="cs-CZ" b="1" dirty="0" smtClean="0"/>
            </a:br>
            <a:r>
              <a:rPr lang="cs-CZ" sz="2100" b="1" dirty="0" smtClean="0"/>
              <a:t/>
            </a:r>
            <a:br>
              <a:rPr lang="cs-CZ" sz="2100" b="1" dirty="0" smtClean="0"/>
            </a:br>
            <a:r>
              <a:rPr lang="cs-CZ" sz="2200" dirty="0">
                <a:solidFill>
                  <a:schemeClr val="bg1"/>
                </a:solidFill>
              </a:rPr>
              <a:t>A) kuna skalní</a:t>
            </a:r>
            <a:br>
              <a:rPr lang="cs-CZ" sz="2200" dirty="0">
                <a:solidFill>
                  <a:schemeClr val="bg1"/>
                </a:solidFill>
              </a:rPr>
            </a:br>
            <a:r>
              <a:rPr lang="cs-CZ" sz="2200" dirty="0">
                <a:solidFill>
                  <a:schemeClr val="bg1"/>
                </a:solidFill>
              </a:rPr>
              <a:t>(</a:t>
            </a:r>
            <a:r>
              <a:rPr lang="cs-CZ" sz="2200" i="1" dirty="0" err="1">
                <a:solidFill>
                  <a:schemeClr val="bg1"/>
                </a:solidFill>
              </a:rPr>
              <a:t>Martes</a:t>
            </a:r>
            <a:r>
              <a:rPr lang="cs-CZ" sz="2200" i="1" dirty="0">
                <a:solidFill>
                  <a:schemeClr val="bg1"/>
                </a:solidFill>
              </a:rPr>
              <a:t> </a:t>
            </a:r>
            <a:r>
              <a:rPr lang="cs-CZ" sz="2200" i="1" dirty="0" err="1">
                <a:solidFill>
                  <a:schemeClr val="bg1"/>
                </a:solidFill>
              </a:rPr>
              <a:t>foina</a:t>
            </a:r>
            <a:r>
              <a:rPr lang="cs-CZ" sz="2200" dirty="0">
                <a:solidFill>
                  <a:schemeClr val="bg1"/>
                </a:solidFill>
              </a:rPr>
              <a:t>)</a:t>
            </a:r>
            <a:br>
              <a:rPr lang="cs-CZ" sz="2200" dirty="0">
                <a:solidFill>
                  <a:schemeClr val="bg1"/>
                </a:solidFill>
              </a:rPr>
            </a:br>
            <a:r>
              <a:rPr lang="cs-CZ" sz="2200" dirty="0">
                <a:solidFill>
                  <a:schemeClr val="bg1"/>
                </a:solidFill>
              </a:rPr>
              <a:t/>
            </a:r>
            <a:br>
              <a:rPr lang="cs-CZ" sz="2200" dirty="0">
                <a:solidFill>
                  <a:schemeClr val="bg1"/>
                </a:solidFill>
              </a:rPr>
            </a:br>
            <a:r>
              <a:rPr lang="cs-CZ" sz="2200" dirty="0">
                <a:solidFill>
                  <a:schemeClr val="bg1"/>
                </a:solidFill>
              </a:rPr>
              <a:t>B) veverka obecná</a:t>
            </a:r>
            <a:br>
              <a:rPr lang="cs-CZ" sz="2200" dirty="0">
                <a:solidFill>
                  <a:schemeClr val="bg1"/>
                </a:solidFill>
              </a:rPr>
            </a:br>
            <a:r>
              <a:rPr lang="cs-CZ" sz="2200" dirty="0">
                <a:solidFill>
                  <a:schemeClr val="bg1"/>
                </a:solidFill>
              </a:rPr>
              <a:t>(</a:t>
            </a:r>
            <a:r>
              <a:rPr lang="cs-CZ" sz="2200" i="1" dirty="0" err="1">
                <a:solidFill>
                  <a:schemeClr val="bg1"/>
                </a:solidFill>
              </a:rPr>
              <a:t>Sciurus</a:t>
            </a:r>
            <a:r>
              <a:rPr lang="cs-CZ" sz="2200" i="1" dirty="0">
                <a:solidFill>
                  <a:schemeClr val="bg1"/>
                </a:solidFill>
              </a:rPr>
              <a:t> </a:t>
            </a:r>
            <a:r>
              <a:rPr lang="cs-CZ" sz="2200" i="1" dirty="0" err="1">
                <a:solidFill>
                  <a:schemeClr val="bg1"/>
                </a:solidFill>
              </a:rPr>
              <a:t>vulgaris</a:t>
            </a:r>
            <a:r>
              <a:rPr lang="cs-CZ" sz="2200" dirty="0">
                <a:solidFill>
                  <a:schemeClr val="bg1"/>
                </a:solidFill>
              </a:rPr>
              <a:t>) </a:t>
            </a:r>
            <a:br>
              <a:rPr lang="cs-CZ" sz="2200" dirty="0">
                <a:solidFill>
                  <a:schemeClr val="bg1"/>
                </a:solidFill>
              </a:rPr>
            </a:br>
            <a:r>
              <a:rPr lang="cs-CZ" sz="2200" dirty="0">
                <a:solidFill>
                  <a:schemeClr val="bg1"/>
                </a:solidFill>
              </a:rPr>
              <a:t/>
            </a:r>
            <a:br>
              <a:rPr lang="cs-CZ" sz="2200" dirty="0">
                <a:solidFill>
                  <a:schemeClr val="bg1"/>
                </a:solidFill>
              </a:rPr>
            </a:br>
            <a:r>
              <a:rPr lang="cs-CZ" sz="2200" dirty="0">
                <a:solidFill>
                  <a:schemeClr val="bg1"/>
                </a:solidFill>
              </a:rPr>
              <a:t>C) potkan obecný</a:t>
            </a:r>
            <a:br>
              <a:rPr lang="cs-CZ" sz="2200" dirty="0">
                <a:solidFill>
                  <a:schemeClr val="bg1"/>
                </a:solidFill>
              </a:rPr>
            </a:br>
            <a:r>
              <a:rPr lang="cs-CZ" sz="2200" dirty="0">
                <a:solidFill>
                  <a:schemeClr val="bg1"/>
                </a:solidFill>
              </a:rPr>
              <a:t>(</a:t>
            </a:r>
            <a:r>
              <a:rPr lang="cs-CZ" sz="2200" i="1" dirty="0" err="1">
                <a:solidFill>
                  <a:schemeClr val="bg1"/>
                </a:solidFill>
              </a:rPr>
              <a:t>Rattus</a:t>
            </a:r>
            <a:r>
              <a:rPr lang="cs-CZ" sz="2200" i="1" dirty="0">
                <a:solidFill>
                  <a:schemeClr val="bg1"/>
                </a:solidFill>
              </a:rPr>
              <a:t> </a:t>
            </a:r>
            <a:r>
              <a:rPr lang="cs-CZ" sz="2200" i="1" dirty="0" err="1">
                <a:solidFill>
                  <a:schemeClr val="bg1"/>
                </a:solidFill>
              </a:rPr>
              <a:t>norvegicus</a:t>
            </a:r>
            <a:r>
              <a:rPr lang="cs-CZ" sz="2200" dirty="0" smtClean="0">
                <a:solidFill>
                  <a:schemeClr val="bg1"/>
                </a:solidFill>
              </a:rPr>
              <a:t>)</a:t>
            </a:r>
            <a:r>
              <a:rPr lang="cs-CZ" sz="2200" dirty="0">
                <a:solidFill>
                  <a:schemeClr val="bg1"/>
                </a:solidFill>
              </a:rPr>
              <a:t/>
            </a:r>
            <a:br>
              <a:rPr lang="cs-CZ" sz="2200" dirty="0">
                <a:solidFill>
                  <a:schemeClr val="bg1"/>
                </a:solidFill>
              </a:rPr>
            </a:br>
            <a:r>
              <a:rPr lang="cs-CZ" sz="2200" dirty="0">
                <a:solidFill>
                  <a:schemeClr val="bg1"/>
                </a:solidFill>
              </a:rPr>
              <a:t/>
            </a:r>
            <a:br>
              <a:rPr lang="cs-CZ" sz="2200" dirty="0">
                <a:solidFill>
                  <a:schemeClr val="bg1"/>
                </a:solidFill>
              </a:rPr>
            </a:br>
            <a:r>
              <a:rPr lang="cs-CZ" sz="2200" dirty="0" smtClean="0">
                <a:solidFill>
                  <a:schemeClr val="bg1"/>
                </a:solidFill>
              </a:rPr>
              <a:t>D) </a:t>
            </a:r>
            <a:r>
              <a:rPr lang="cs-CZ" sz="2200" dirty="0">
                <a:solidFill>
                  <a:schemeClr val="bg1"/>
                </a:solidFill>
              </a:rPr>
              <a:t>pes domácí</a:t>
            </a:r>
            <a:br>
              <a:rPr lang="cs-CZ" sz="2200" dirty="0">
                <a:solidFill>
                  <a:schemeClr val="bg1"/>
                </a:solidFill>
              </a:rPr>
            </a:br>
            <a:r>
              <a:rPr lang="cs-CZ" sz="2200" dirty="0">
                <a:solidFill>
                  <a:schemeClr val="bg1"/>
                </a:solidFill>
              </a:rPr>
              <a:t>(</a:t>
            </a:r>
            <a:r>
              <a:rPr lang="cs-CZ" sz="2200" i="1" dirty="0" err="1">
                <a:solidFill>
                  <a:schemeClr val="bg1"/>
                </a:solidFill>
              </a:rPr>
              <a:t>Canis</a:t>
            </a:r>
            <a:r>
              <a:rPr lang="cs-CZ" sz="2200" i="1" dirty="0">
                <a:solidFill>
                  <a:schemeClr val="bg1"/>
                </a:solidFill>
              </a:rPr>
              <a:t> lupus </a:t>
            </a:r>
            <a:r>
              <a:rPr lang="cs-CZ" sz="2200" dirty="0">
                <a:solidFill>
                  <a:schemeClr val="bg1"/>
                </a:solidFill>
              </a:rPr>
              <a:t>f. </a:t>
            </a:r>
            <a:r>
              <a:rPr lang="cs-CZ" sz="2200" i="1" dirty="0" err="1">
                <a:solidFill>
                  <a:schemeClr val="bg1"/>
                </a:solidFill>
              </a:rPr>
              <a:t>familiaris</a:t>
            </a:r>
            <a:r>
              <a:rPr lang="cs-CZ" sz="2000" b="1" dirty="0">
                <a:solidFill>
                  <a:schemeClr val="bg1"/>
                </a:solidFill>
              </a:rPr>
              <a:t>) </a:t>
            </a:r>
            <a:r>
              <a:rPr lang="cs-CZ" sz="2800" b="1" dirty="0"/>
              <a:t/>
            </a:r>
            <a:br>
              <a:rPr lang="cs-CZ" sz="2800" b="1" dirty="0"/>
            </a:br>
            <a:endParaRPr lang="cs-CZ" sz="2400" dirty="0"/>
          </a:p>
        </p:txBody>
      </p:sp>
      <p:sp>
        <p:nvSpPr>
          <p:cNvPr id="7" name="Zástupný symbol pro zápatí 6"/>
          <p:cNvSpPr>
            <a:spLocks noGrp="1"/>
          </p:cNvSpPr>
          <p:nvPr>
            <p:ph type="ftr" sz="quarter" idx="11"/>
          </p:nvPr>
        </p:nvSpPr>
        <p:spPr/>
        <p:txBody>
          <a:bodyPr/>
          <a:lstStyle/>
          <a:p>
            <a:r>
              <a:rPr lang="cs-CZ" sz="1600" dirty="0" smtClean="0">
                <a:solidFill>
                  <a:srgbClr val="0070C0"/>
                </a:solidFill>
              </a:rPr>
              <a:t>PROJEKT IVA 2019FVHE/2190/45</a:t>
            </a:r>
            <a:endParaRPr lang="cs-CZ" sz="1600" dirty="0">
              <a:solidFill>
                <a:srgbClr val="0070C0"/>
              </a:solidFill>
            </a:endParaRPr>
          </a:p>
        </p:txBody>
      </p:sp>
      <p:pic>
        <p:nvPicPr>
          <p:cNvPr id="8" name="Obrázek 7"/>
          <p:cNvPicPr>
            <a:picLocks noChangeAspect="1"/>
          </p:cNvPicPr>
          <p:nvPr/>
        </p:nvPicPr>
        <p:blipFill rotWithShape="1">
          <a:blip r:embed="rId2" cstate="print">
            <a:extLst>
              <a:ext uri="{28A0092B-C50C-407E-A947-70E740481C1C}">
                <a14:useLocalDpi xmlns:a14="http://schemas.microsoft.com/office/drawing/2010/main" val="0"/>
              </a:ext>
            </a:extLst>
          </a:blip>
          <a:srcRect l="43333" t="2084" r="17500" b="2708"/>
          <a:stretch/>
        </p:blipFill>
        <p:spPr>
          <a:xfrm rot="16200000">
            <a:off x="4192093" y="-1749194"/>
            <a:ext cx="2232246" cy="7235010"/>
          </a:xfrm>
          <a:prstGeom prst="rect">
            <a:avLst/>
          </a:prstGeom>
        </p:spPr>
      </p:pic>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l="7277" t="11330" r="2369" b="7816"/>
          <a:stretch/>
        </p:blipFill>
        <p:spPr>
          <a:xfrm>
            <a:off x="3347864" y="3212976"/>
            <a:ext cx="4392488" cy="2947978"/>
          </a:xfrm>
          <a:prstGeom prst="rect">
            <a:avLst/>
          </a:prstGeom>
        </p:spPr>
      </p:pic>
      <p:sp>
        <p:nvSpPr>
          <p:cNvPr id="10" name="TextovéPole 9"/>
          <p:cNvSpPr txBox="1"/>
          <p:nvPr/>
        </p:nvSpPr>
        <p:spPr>
          <a:xfrm>
            <a:off x="2843808" y="2636912"/>
            <a:ext cx="360040" cy="369332"/>
          </a:xfrm>
          <a:prstGeom prst="rect">
            <a:avLst/>
          </a:prstGeom>
          <a:solidFill>
            <a:schemeClr val="bg1"/>
          </a:solidFill>
        </p:spPr>
        <p:txBody>
          <a:bodyPr wrap="square" rtlCol="0">
            <a:spAutoFit/>
          </a:bodyPr>
          <a:lstStyle/>
          <a:p>
            <a:r>
              <a:rPr lang="cs-CZ" b="1" dirty="0" smtClean="0"/>
              <a:t>A</a:t>
            </a:r>
            <a:endParaRPr lang="cs-CZ" b="1" dirty="0"/>
          </a:p>
        </p:txBody>
      </p:sp>
      <p:sp>
        <p:nvSpPr>
          <p:cNvPr id="13" name="TextovéPole 12"/>
          <p:cNvSpPr txBox="1"/>
          <p:nvPr/>
        </p:nvSpPr>
        <p:spPr>
          <a:xfrm>
            <a:off x="5544108" y="2615103"/>
            <a:ext cx="396044" cy="369332"/>
          </a:xfrm>
          <a:prstGeom prst="rect">
            <a:avLst/>
          </a:prstGeom>
          <a:solidFill>
            <a:schemeClr val="bg1"/>
          </a:solidFill>
        </p:spPr>
        <p:txBody>
          <a:bodyPr wrap="square" rtlCol="0">
            <a:spAutoFit/>
          </a:bodyPr>
          <a:lstStyle/>
          <a:p>
            <a:r>
              <a:rPr lang="cs-CZ" b="1" dirty="0"/>
              <a:t>B</a:t>
            </a:r>
          </a:p>
        </p:txBody>
      </p:sp>
      <p:sp>
        <p:nvSpPr>
          <p:cNvPr id="14" name="TextovéPole 13"/>
          <p:cNvSpPr txBox="1"/>
          <p:nvPr/>
        </p:nvSpPr>
        <p:spPr>
          <a:xfrm>
            <a:off x="7869460" y="2608827"/>
            <a:ext cx="374948" cy="369332"/>
          </a:xfrm>
          <a:prstGeom prst="rect">
            <a:avLst/>
          </a:prstGeom>
          <a:solidFill>
            <a:schemeClr val="bg1"/>
          </a:solidFill>
        </p:spPr>
        <p:txBody>
          <a:bodyPr wrap="square" rtlCol="0">
            <a:spAutoFit/>
          </a:bodyPr>
          <a:lstStyle/>
          <a:p>
            <a:r>
              <a:rPr lang="cs-CZ" b="1" dirty="0" smtClean="0"/>
              <a:t>C</a:t>
            </a:r>
            <a:endParaRPr lang="cs-CZ" b="1" dirty="0"/>
          </a:p>
        </p:txBody>
      </p:sp>
      <p:sp>
        <p:nvSpPr>
          <p:cNvPr id="15" name="TextovéPole 14"/>
          <p:cNvSpPr txBox="1"/>
          <p:nvPr/>
        </p:nvSpPr>
        <p:spPr>
          <a:xfrm>
            <a:off x="7200292" y="5791622"/>
            <a:ext cx="360040" cy="369332"/>
          </a:xfrm>
          <a:prstGeom prst="rect">
            <a:avLst/>
          </a:prstGeom>
          <a:solidFill>
            <a:schemeClr val="bg1"/>
          </a:solidFill>
        </p:spPr>
        <p:txBody>
          <a:bodyPr wrap="square" rtlCol="0">
            <a:spAutoFit/>
          </a:bodyPr>
          <a:lstStyle/>
          <a:p>
            <a:r>
              <a:rPr lang="cs-CZ" b="1" dirty="0"/>
              <a:t>D</a:t>
            </a:r>
          </a:p>
        </p:txBody>
      </p:sp>
      <p:sp>
        <p:nvSpPr>
          <p:cNvPr id="16" name="Obdélník 15"/>
          <p:cNvSpPr/>
          <p:nvPr/>
        </p:nvSpPr>
        <p:spPr>
          <a:xfrm>
            <a:off x="3339091" y="6134597"/>
            <a:ext cx="5202121" cy="276999"/>
          </a:xfrm>
          <a:prstGeom prst="rect">
            <a:avLst/>
          </a:prstGeom>
        </p:spPr>
        <p:txBody>
          <a:bodyPr wrap="square">
            <a:spAutoFit/>
          </a:bodyPr>
          <a:lstStyle/>
          <a:p>
            <a:r>
              <a:rPr lang="cs-CZ" sz="1200" dirty="0"/>
              <a:t>Zdroj: </a:t>
            </a:r>
            <a:r>
              <a:rPr lang="cs-CZ" sz="1200" dirty="0" smtClean="0"/>
              <a:t>řešitelka projektu </a:t>
            </a:r>
            <a:r>
              <a:rPr lang="cs-CZ" sz="1200" dirty="0"/>
              <a:t>IVA 2019FVHE/2190/45 </a:t>
            </a:r>
          </a:p>
        </p:txBody>
      </p:sp>
    </p:spTree>
    <p:extLst>
      <p:ext uri="{BB962C8B-B14F-4D97-AF65-F5344CB8AC3E}">
        <p14:creationId xmlns:p14="http://schemas.microsoft.com/office/powerpoint/2010/main" val="218638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688" y="1123838"/>
            <a:ext cx="2654120" cy="4969458"/>
          </a:xfrm>
        </p:spPr>
        <p:txBody>
          <a:bodyPr>
            <a:normAutofit fontScale="90000"/>
          </a:bodyPr>
          <a:lstStyle/>
          <a:p>
            <a:pPr lvl="1" algn="l" rtl="0">
              <a:lnSpc>
                <a:spcPct val="90000"/>
              </a:lnSpc>
              <a:spcBef>
                <a:spcPct val="0"/>
              </a:spcBef>
            </a:pPr>
            <a:r>
              <a:rPr lang="cs-CZ" sz="3100" dirty="0">
                <a:solidFill>
                  <a:schemeClr val="bg1"/>
                </a:solidFill>
              </a:rPr>
              <a:t>Lebka </a:t>
            </a:r>
            <a:r>
              <a:rPr lang="cs-CZ" sz="2200" dirty="0">
                <a:solidFill>
                  <a:schemeClr val="bg1"/>
                </a:solidFill>
              </a:rPr>
              <a:t/>
            </a:r>
            <a:br>
              <a:rPr lang="cs-CZ" sz="2200" dirty="0">
                <a:solidFill>
                  <a:schemeClr val="bg1"/>
                </a:solidFill>
              </a:rPr>
            </a:br>
            <a:r>
              <a:rPr lang="cs-CZ" sz="2200" dirty="0">
                <a:solidFill>
                  <a:schemeClr val="bg1"/>
                </a:solidFill>
              </a:rPr>
              <a:t/>
            </a:r>
            <a:br>
              <a:rPr lang="cs-CZ" sz="2200" dirty="0">
                <a:solidFill>
                  <a:schemeClr val="bg1"/>
                </a:solidFill>
              </a:rPr>
            </a:br>
            <a:r>
              <a:rPr lang="cs-CZ" sz="2200" dirty="0">
                <a:solidFill>
                  <a:schemeClr val="bg1"/>
                </a:solidFill>
              </a:rPr>
              <a:t/>
            </a:r>
            <a:br>
              <a:rPr lang="cs-CZ" sz="2200" dirty="0">
                <a:solidFill>
                  <a:schemeClr val="bg1"/>
                </a:solidFill>
              </a:rPr>
            </a:br>
            <a:r>
              <a:rPr lang="cs-CZ" sz="2200" dirty="0">
                <a:solidFill>
                  <a:schemeClr val="bg1"/>
                </a:solidFill>
              </a:rPr>
              <a:t>A) kuna </a:t>
            </a:r>
            <a:r>
              <a:rPr lang="cs-CZ" sz="2200" dirty="0" smtClean="0">
                <a:solidFill>
                  <a:schemeClr val="bg1"/>
                </a:solidFill>
              </a:rPr>
              <a:t>skalní</a:t>
            </a:r>
            <a:r>
              <a:rPr lang="cs-CZ" sz="2200" dirty="0">
                <a:solidFill>
                  <a:schemeClr val="bg1"/>
                </a:solidFill>
              </a:rPr>
              <a:t/>
            </a:r>
            <a:br>
              <a:rPr lang="cs-CZ" sz="2200" dirty="0">
                <a:solidFill>
                  <a:schemeClr val="bg1"/>
                </a:solidFill>
              </a:rPr>
            </a:br>
            <a:r>
              <a:rPr lang="cs-CZ" sz="2200" dirty="0" smtClean="0">
                <a:solidFill>
                  <a:schemeClr val="bg1"/>
                </a:solidFill>
              </a:rPr>
              <a:t>(</a:t>
            </a:r>
            <a:r>
              <a:rPr lang="cs-CZ" sz="2200" i="1" dirty="0" err="1" smtClean="0">
                <a:solidFill>
                  <a:schemeClr val="bg1"/>
                </a:solidFill>
              </a:rPr>
              <a:t>Martes</a:t>
            </a:r>
            <a:r>
              <a:rPr lang="cs-CZ" sz="2200" i="1" dirty="0" smtClean="0">
                <a:solidFill>
                  <a:schemeClr val="bg1"/>
                </a:solidFill>
              </a:rPr>
              <a:t> </a:t>
            </a:r>
            <a:r>
              <a:rPr lang="cs-CZ" sz="2200" i="1" dirty="0" err="1" smtClean="0">
                <a:solidFill>
                  <a:schemeClr val="bg1"/>
                </a:solidFill>
              </a:rPr>
              <a:t>foina</a:t>
            </a:r>
            <a:r>
              <a:rPr lang="cs-CZ" sz="2200" dirty="0" smtClean="0">
                <a:solidFill>
                  <a:schemeClr val="bg1"/>
                </a:solidFill>
              </a:rPr>
              <a:t>)</a:t>
            </a:r>
            <a:r>
              <a:rPr lang="cs-CZ" sz="2200" b="1" dirty="0" smtClean="0">
                <a:solidFill>
                  <a:schemeClr val="bg1"/>
                </a:solidFill>
              </a:rPr>
              <a:t/>
            </a:r>
            <a:br>
              <a:rPr lang="cs-CZ" sz="2200" b="1" dirty="0" smtClean="0">
                <a:solidFill>
                  <a:schemeClr val="bg1"/>
                </a:solidFill>
              </a:rPr>
            </a:br>
            <a:r>
              <a:rPr lang="cs-CZ" sz="2200" dirty="0">
                <a:solidFill>
                  <a:schemeClr val="bg1"/>
                </a:solidFill>
              </a:rPr>
              <a:t/>
            </a:r>
            <a:br>
              <a:rPr lang="cs-CZ" sz="2200" dirty="0">
                <a:solidFill>
                  <a:schemeClr val="bg1"/>
                </a:solidFill>
              </a:rPr>
            </a:br>
            <a:r>
              <a:rPr lang="cs-CZ" sz="2200" dirty="0">
                <a:solidFill>
                  <a:schemeClr val="bg1"/>
                </a:solidFill>
              </a:rPr>
              <a:t>B) veverka </a:t>
            </a:r>
            <a:r>
              <a:rPr lang="cs-CZ" sz="2200" dirty="0" smtClean="0">
                <a:solidFill>
                  <a:schemeClr val="bg1"/>
                </a:solidFill>
              </a:rPr>
              <a:t>obecná</a:t>
            </a:r>
            <a:br>
              <a:rPr lang="cs-CZ" sz="2200" dirty="0" smtClean="0">
                <a:solidFill>
                  <a:schemeClr val="bg1"/>
                </a:solidFill>
              </a:rPr>
            </a:br>
            <a:r>
              <a:rPr lang="cs-CZ" sz="2200" dirty="0" smtClean="0">
                <a:solidFill>
                  <a:schemeClr val="bg1"/>
                </a:solidFill>
              </a:rPr>
              <a:t>(</a:t>
            </a:r>
            <a:r>
              <a:rPr lang="cs-CZ" sz="2200" i="1" dirty="0" err="1" smtClean="0">
                <a:solidFill>
                  <a:schemeClr val="bg1"/>
                </a:solidFill>
              </a:rPr>
              <a:t>Sciurus</a:t>
            </a:r>
            <a:r>
              <a:rPr lang="cs-CZ" sz="2200" i="1" dirty="0" smtClean="0">
                <a:solidFill>
                  <a:schemeClr val="bg1"/>
                </a:solidFill>
              </a:rPr>
              <a:t> </a:t>
            </a:r>
            <a:r>
              <a:rPr lang="cs-CZ" sz="2200" i="1" dirty="0" err="1" smtClean="0">
                <a:solidFill>
                  <a:schemeClr val="bg1"/>
                </a:solidFill>
              </a:rPr>
              <a:t>vulgaris</a:t>
            </a:r>
            <a:r>
              <a:rPr lang="cs-CZ" sz="2200" dirty="0" smtClean="0">
                <a:solidFill>
                  <a:schemeClr val="bg1"/>
                </a:solidFill>
              </a:rPr>
              <a:t>) </a:t>
            </a:r>
            <a:r>
              <a:rPr lang="cs-CZ" sz="2200" b="1" dirty="0" smtClean="0">
                <a:solidFill>
                  <a:schemeClr val="bg1"/>
                </a:solidFill>
              </a:rPr>
              <a:t/>
            </a:r>
            <a:br>
              <a:rPr lang="cs-CZ" sz="2200" b="1" dirty="0" smtClean="0">
                <a:solidFill>
                  <a:schemeClr val="bg1"/>
                </a:solidFill>
              </a:rPr>
            </a:br>
            <a:r>
              <a:rPr lang="cs-CZ" sz="2200" dirty="0">
                <a:solidFill>
                  <a:schemeClr val="bg1"/>
                </a:solidFill>
              </a:rPr>
              <a:t/>
            </a:r>
            <a:br>
              <a:rPr lang="cs-CZ" sz="2200" dirty="0">
                <a:solidFill>
                  <a:schemeClr val="bg1"/>
                </a:solidFill>
              </a:rPr>
            </a:br>
            <a:r>
              <a:rPr lang="cs-CZ" sz="2200" dirty="0">
                <a:solidFill>
                  <a:schemeClr val="bg1"/>
                </a:solidFill>
              </a:rPr>
              <a:t>C) potkan </a:t>
            </a:r>
            <a:r>
              <a:rPr lang="cs-CZ" sz="2200" dirty="0" smtClean="0">
                <a:solidFill>
                  <a:schemeClr val="bg1"/>
                </a:solidFill>
              </a:rPr>
              <a:t>obecný</a:t>
            </a:r>
            <a:br>
              <a:rPr lang="cs-CZ" sz="2200" dirty="0" smtClean="0">
                <a:solidFill>
                  <a:schemeClr val="bg1"/>
                </a:solidFill>
              </a:rPr>
            </a:br>
            <a:r>
              <a:rPr lang="cs-CZ" sz="2200" dirty="0" smtClean="0">
                <a:solidFill>
                  <a:schemeClr val="bg1"/>
                </a:solidFill>
              </a:rPr>
              <a:t>(</a:t>
            </a:r>
            <a:r>
              <a:rPr lang="cs-CZ" sz="2200" i="1" dirty="0" err="1" smtClean="0">
                <a:solidFill>
                  <a:schemeClr val="bg1"/>
                </a:solidFill>
              </a:rPr>
              <a:t>Rattus</a:t>
            </a:r>
            <a:r>
              <a:rPr lang="cs-CZ" sz="2200" i="1" dirty="0" smtClean="0">
                <a:solidFill>
                  <a:schemeClr val="bg1"/>
                </a:solidFill>
              </a:rPr>
              <a:t> </a:t>
            </a:r>
            <a:r>
              <a:rPr lang="cs-CZ" sz="2200" i="1" dirty="0" err="1" smtClean="0">
                <a:solidFill>
                  <a:schemeClr val="bg1"/>
                </a:solidFill>
              </a:rPr>
              <a:t>norvegicus</a:t>
            </a:r>
            <a:r>
              <a:rPr lang="cs-CZ" sz="2200" dirty="0" smtClean="0">
                <a:solidFill>
                  <a:schemeClr val="bg1"/>
                </a:solidFill>
              </a:rPr>
              <a:t>)</a:t>
            </a:r>
            <a:br>
              <a:rPr lang="cs-CZ" sz="2200" dirty="0" smtClean="0">
                <a:solidFill>
                  <a:schemeClr val="bg1"/>
                </a:solidFill>
              </a:rPr>
            </a:br>
            <a:r>
              <a:rPr lang="cs-CZ" sz="2200" dirty="0">
                <a:solidFill>
                  <a:schemeClr val="bg1"/>
                </a:solidFill>
              </a:rPr>
              <a:t/>
            </a:r>
            <a:br>
              <a:rPr lang="cs-CZ" sz="2200" dirty="0">
                <a:solidFill>
                  <a:schemeClr val="bg1"/>
                </a:solidFill>
              </a:rPr>
            </a:br>
            <a:r>
              <a:rPr lang="cs-CZ" sz="2200" dirty="0">
                <a:solidFill>
                  <a:schemeClr val="bg1"/>
                </a:solidFill>
              </a:rPr>
              <a:t>D) </a:t>
            </a:r>
            <a:r>
              <a:rPr lang="cs-CZ" sz="2200" dirty="0" smtClean="0">
                <a:solidFill>
                  <a:schemeClr val="bg1"/>
                </a:solidFill>
              </a:rPr>
              <a:t>jezevec lesní</a:t>
            </a:r>
            <a:br>
              <a:rPr lang="cs-CZ" sz="2200" dirty="0" smtClean="0">
                <a:solidFill>
                  <a:schemeClr val="bg1"/>
                </a:solidFill>
              </a:rPr>
            </a:br>
            <a:r>
              <a:rPr lang="cs-CZ" sz="2200" dirty="0" smtClean="0">
                <a:solidFill>
                  <a:schemeClr val="bg1"/>
                </a:solidFill>
              </a:rPr>
              <a:t>(</a:t>
            </a:r>
            <a:r>
              <a:rPr lang="cs-CZ" sz="2200" i="1" dirty="0" err="1" smtClean="0">
                <a:solidFill>
                  <a:schemeClr val="bg1"/>
                </a:solidFill>
              </a:rPr>
              <a:t>Meles</a:t>
            </a:r>
            <a:r>
              <a:rPr lang="cs-CZ" sz="2200" i="1" dirty="0" smtClean="0">
                <a:solidFill>
                  <a:schemeClr val="bg1"/>
                </a:solidFill>
              </a:rPr>
              <a:t> </a:t>
            </a:r>
            <a:r>
              <a:rPr lang="cs-CZ" sz="2200" i="1" dirty="0" err="1" smtClean="0">
                <a:solidFill>
                  <a:schemeClr val="bg1"/>
                </a:solidFill>
              </a:rPr>
              <a:t>meles</a:t>
            </a:r>
            <a:r>
              <a:rPr lang="cs-CZ" sz="2200" dirty="0" smtClean="0">
                <a:solidFill>
                  <a:schemeClr val="bg1"/>
                </a:solidFill>
              </a:rPr>
              <a:t>) </a:t>
            </a:r>
            <a:r>
              <a:rPr lang="cs-CZ" sz="2200" b="1" dirty="0" smtClean="0">
                <a:solidFill>
                  <a:schemeClr val="bg1"/>
                </a:solidFill>
              </a:rPr>
              <a:t/>
            </a:r>
            <a:br>
              <a:rPr lang="cs-CZ" sz="2200" b="1" dirty="0" smtClean="0">
                <a:solidFill>
                  <a:schemeClr val="bg1"/>
                </a:solidFill>
              </a:rPr>
            </a:br>
            <a:r>
              <a:rPr lang="cs-CZ" sz="2200" dirty="0" smtClean="0">
                <a:solidFill>
                  <a:schemeClr val="bg1"/>
                </a:solidFill>
              </a:rPr>
              <a:t/>
            </a:r>
            <a:br>
              <a:rPr lang="cs-CZ" sz="2200" dirty="0" smtClean="0">
                <a:solidFill>
                  <a:schemeClr val="bg1"/>
                </a:solidFill>
              </a:rPr>
            </a:br>
            <a:r>
              <a:rPr lang="cs-CZ" sz="2200" dirty="0" smtClean="0">
                <a:solidFill>
                  <a:schemeClr val="bg1"/>
                </a:solidFill>
              </a:rPr>
              <a:t>E) pes domácí</a:t>
            </a:r>
            <a:br>
              <a:rPr lang="cs-CZ" sz="2200" dirty="0" smtClean="0">
                <a:solidFill>
                  <a:schemeClr val="bg1"/>
                </a:solidFill>
              </a:rPr>
            </a:br>
            <a:r>
              <a:rPr lang="cs-CZ" sz="2200" dirty="0" smtClean="0">
                <a:solidFill>
                  <a:schemeClr val="bg1"/>
                </a:solidFill>
              </a:rPr>
              <a:t>(</a:t>
            </a:r>
            <a:r>
              <a:rPr lang="cs-CZ" sz="2200" i="1" dirty="0" err="1" smtClean="0">
                <a:solidFill>
                  <a:schemeClr val="bg1"/>
                </a:solidFill>
              </a:rPr>
              <a:t>Canis</a:t>
            </a:r>
            <a:r>
              <a:rPr lang="cs-CZ" sz="2200" i="1" dirty="0" smtClean="0">
                <a:solidFill>
                  <a:schemeClr val="bg1"/>
                </a:solidFill>
              </a:rPr>
              <a:t> lupus </a:t>
            </a:r>
            <a:r>
              <a:rPr lang="cs-CZ" sz="2200" dirty="0" smtClean="0">
                <a:solidFill>
                  <a:schemeClr val="bg1"/>
                </a:solidFill>
              </a:rPr>
              <a:t>f. </a:t>
            </a:r>
            <a:r>
              <a:rPr lang="cs-CZ" sz="2200" i="1" dirty="0" err="1" smtClean="0">
                <a:solidFill>
                  <a:schemeClr val="bg1"/>
                </a:solidFill>
              </a:rPr>
              <a:t>familiaris</a:t>
            </a:r>
            <a:r>
              <a:rPr lang="cs-CZ" sz="2200" dirty="0" smtClean="0">
                <a:solidFill>
                  <a:schemeClr val="bg1"/>
                </a:solidFill>
              </a:rPr>
              <a:t>) </a:t>
            </a:r>
            <a:r>
              <a:rPr lang="cs-CZ" sz="2400" b="1" dirty="0" smtClean="0"/>
              <a:t/>
            </a:r>
            <a:br>
              <a:rPr lang="cs-CZ" sz="2400" b="1" dirty="0" smtClean="0"/>
            </a:br>
            <a:endParaRPr lang="cs-CZ" sz="2400" dirty="0"/>
          </a:p>
        </p:txBody>
      </p:sp>
      <p:pic>
        <p:nvPicPr>
          <p:cNvPr id="8" name="Obrázek 7"/>
          <p:cNvPicPr>
            <a:picLocks noChangeAspect="1"/>
          </p:cNvPicPr>
          <p:nvPr/>
        </p:nvPicPr>
        <p:blipFill rotWithShape="1">
          <a:blip r:embed="rId2" cstate="print">
            <a:extLst>
              <a:ext uri="{28A0092B-C50C-407E-A947-70E740481C1C}">
                <a14:useLocalDpi xmlns:a14="http://schemas.microsoft.com/office/drawing/2010/main" val="0"/>
              </a:ext>
            </a:extLst>
          </a:blip>
          <a:srcRect l="13364" t="2837"/>
          <a:stretch/>
        </p:blipFill>
        <p:spPr>
          <a:xfrm rot="5400000">
            <a:off x="3676631" y="3075220"/>
            <a:ext cx="2763250" cy="4131998"/>
          </a:xfrm>
          <a:prstGeom prst="rect">
            <a:avLst/>
          </a:prstGeom>
        </p:spPr>
      </p:pic>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t="10251" r="9131"/>
          <a:stretch/>
        </p:blipFill>
        <p:spPr>
          <a:xfrm rot="5400000">
            <a:off x="3376083" y="-246474"/>
            <a:ext cx="3359225" cy="4423775"/>
          </a:xfrm>
          <a:prstGeom prst="rect">
            <a:avLst/>
          </a:prstGeom>
        </p:spPr>
      </p:pic>
      <p:sp>
        <p:nvSpPr>
          <p:cNvPr id="10" name="TextovéPole 9"/>
          <p:cNvSpPr txBox="1"/>
          <p:nvPr/>
        </p:nvSpPr>
        <p:spPr>
          <a:xfrm>
            <a:off x="3491880" y="1604093"/>
            <a:ext cx="360040" cy="369332"/>
          </a:xfrm>
          <a:prstGeom prst="rect">
            <a:avLst/>
          </a:prstGeom>
          <a:solidFill>
            <a:schemeClr val="bg1"/>
          </a:solidFill>
        </p:spPr>
        <p:txBody>
          <a:bodyPr wrap="square" rtlCol="0">
            <a:spAutoFit/>
          </a:bodyPr>
          <a:lstStyle/>
          <a:p>
            <a:r>
              <a:rPr lang="cs-CZ" b="1" dirty="0" smtClean="0"/>
              <a:t>A</a:t>
            </a:r>
            <a:endParaRPr lang="cs-CZ" b="1" dirty="0"/>
          </a:p>
        </p:txBody>
      </p:sp>
      <p:sp>
        <p:nvSpPr>
          <p:cNvPr id="11" name="TextovéPole 10"/>
          <p:cNvSpPr txBox="1"/>
          <p:nvPr/>
        </p:nvSpPr>
        <p:spPr>
          <a:xfrm>
            <a:off x="5148064" y="1582284"/>
            <a:ext cx="396044" cy="369332"/>
          </a:xfrm>
          <a:prstGeom prst="rect">
            <a:avLst/>
          </a:prstGeom>
          <a:solidFill>
            <a:schemeClr val="bg1"/>
          </a:solidFill>
        </p:spPr>
        <p:txBody>
          <a:bodyPr wrap="square" rtlCol="0">
            <a:spAutoFit/>
          </a:bodyPr>
          <a:lstStyle/>
          <a:p>
            <a:r>
              <a:rPr lang="cs-CZ" b="1" dirty="0"/>
              <a:t>B</a:t>
            </a:r>
          </a:p>
        </p:txBody>
      </p:sp>
      <p:sp>
        <p:nvSpPr>
          <p:cNvPr id="12" name="TextovéPole 11"/>
          <p:cNvSpPr txBox="1"/>
          <p:nvPr/>
        </p:nvSpPr>
        <p:spPr>
          <a:xfrm>
            <a:off x="6516216" y="1596081"/>
            <a:ext cx="374948" cy="369332"/>
          </a:xfrm>
          <a:prstGeom prst="rect">
            <a:avLst/>
          </a:prstGeom>
          <a:solidFill>
            <a:schemeClr val="bg1"/>
          </a:solidFill>
        </p:spPr>
        <p:txBody>
          <a:bodyPr wrap="square" rtlCol="0">
            <a:spAutoFit/>
          </a:bodyPr>
          <a:lstStyle/>
          <a:p>
            <a:r>
              <a:rPr lang="cs-CZ" b="1" dirty="0" smtClean="0"/>
              <a:t>C</a:t>
            </a:r>
            <a:endParaRPr lang="cs-CZ" b="1" dirty="0"/>
          </a:p>
        </p:txBody>
      </p:sp>
      <p:sp>
        <p:nvSpPr>
          <p:cNvPr id="13" name="TextovéPole 12"/>
          <p:cNvSpPr txBox="1"/>
          <p:nvPr/>
        </p:nvSpPr>
        <p:spPr>
          <a:xfrm>
            <a:off x="6531124" y="3140968"/>
            <a:ext cx="360040" cy="369332"/>
          </a:xfrm>
          <a:prstGeom prst="rect">
            <a:avLst/>
          </a:prstGeom>
          <a:solidFill>
            <a:schemeClr val="bg1"/>
          </a:solidFill>
        </p:spPr>
        <p:txBody>
          <a:bodyPr wrap="square" rtlCol="0">
            <a:spAutoFit/>
          </a:bodyPr>
          <a:lstStyle/>
          <a:p>
            <a:r>
              <a:rPr lang="cs-CZ" b="1" dirty="0"/>
              <a:t>D</a:t>
            </a:r>
          </a:p>
        </p:txBody>
      </p:sp>
      <p:sp>
        <p:nvSpPr>
          <p:cNvPr id="14" name="TextovéPole 13"/>
          <p:cNvSpPr txBox="1"/>
          <p:nvPr/>
        </p:nvSpPr>
        <p:spPr>
          <a:xfrm>
            <a:off x="6531124" y="6160954"/>
            <a:ext cx="360040" cy="369332"/>
          </a:xfrm>
          <a:prstGeom prst="rect">
            <a:avLst/>
          </a:prstGeom>
          <a:solidFill>
            <a:schemeClr val="bg1"/>
          </a:solidFill>
        </p:spPr>
        <p:txBody>
          <a:bodyPr wrap="square" rtlCol="0">
            <a:spAutoFit/>
          </a:bodyPr>
          <a:lstStyle/>
          <a:p>
            <a:r>
              <a:rPr lang="cs-CZ" b="1" dirty="0" smtClean="0"/>
              <a:t>E</a:t>
            </a:r>
            <a:endParaRPr lang="cs-CZ" b="1" dirty="0"/>
          </a:p>
        </p:txBody>
      </p:sp>
      <p:sp>
        <p:nvSpPr>
          <p:cNvPr id="15" name="Obdélník 14"/>
          <p:cNvSpPr/>
          <p:nvPr/>
        </p:nvSpPr>
        <p:spPr>
          <a:xfrm>
            <a:off x="2989696" y="6530286"/>
            <a:ext cx="5202121" cy="276999"/>
          </a:xfrm>
          <a:prstGeom prst="rect">
            <a:avLst/>
          </a:prstGeom>
        </p:spPr>
        <p:txBody>
          <a:bodyPr wrap="square">
            <a:spAutoFit/>
          </a:bodyPr>
          <a:lstStyle/>
          <a:p>
            <a:r>
              <a:rPr lang="cs-CZ" sz="1200" dirty="0" smtClean="0"/>
              <a:t>Zdroj: </a:t>
            </a:r>
            <a:r>
              <a:rPr lang="cs-CZ" sz="1200" dirty="0" smtClean="0"/>
              <a:t>řešitelka </a:t>
            </a:r>
            <a:r>
              <a:rPr lang="cs-CZ" sz="1200" dirty="0" smtClean="0"/>
              <a:t> </a:t>
            </a:r>
            <a:r>
              <a:rPr lang="cs-CZ" sz="1200" dirty="0"/>
              <a:t>projektu IVA 2019FVHE/2190/45 </a:t>
            </a:r>
          </a:p>
        </p:txBody>
      </p:sp>
    </p:spTree>
    <p:extLst>
      <p:ext uri="{BB962C8B-B14F-4D97-AF65-F5344CB8AC3E}">
        <p14:creationId xmlns:p14="http://schemas.microsoft.com/office/powerpoint/2010/main" val="55254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Osová kostra</a:t>
            </a:r>
          </a:p>
        </p:txBody>
      </p:sp>
      <p:sp>
        <p:nvSpPr>
          <p:cNvPr id="3" name="Zástupný symbol pro obsah 2"/>
          <p:cNvSpPr>
            <a:spLocks noGrp="1"/>
          </p:cNvSpPr>
          <p:nvPr>
            <p:ph idx="1"/>
          </p:nvPr>
        </p:nvSpPr>
        <p:spPr/>
        <p:txBody>
          <a:bodyPr/>
          <a:lstStyle/>
          <a:p>
            <a:r>
              <a:rPr lang="cs-CZ" dirty="0"/>
              <a:t>Obratle –krční, hrudní, bederní, křížové a ocasní</a:t>
            </a:r>
          </a:p>
          <a:p>
            <a:r>
              <a:rPr lang="cs-CZ" dirty="0"/>
              <a:t>Tělo obratle,oblouk obratle, příčné a trnový výběžek,</a:t>
            </a:r>
          </a:p>
          <a:p>
            <a:r>
              <a:rPr lang="cs-CZ" dirty="0"/>
              <a:t>Meziobratlová ploténka – chrupavčitý spoj sousedních obratlů – hyalinní a vazivová chrupavka – rosolovité jádro uvnitř vazivového prstence</a:t>
            </a:r>
          </a:p>
        </p:txBody>
      </p:sp>
      <p:sp>
        <p:nvSpPr>
          <p:cNvPr id="4" name="Zástupný symbol pro zápatí 3">
            <a:extLst>
              <a:ext uri="{FF2B5EF4-FFF2-40B4-BE49-F238E27FC236}">
                <a16:creationId xmlns:a16="http://schemas.microsoft.com/office/drawing/2014/main" xmlns="" id="{ECB6948D-3CE9-4D4A-9CDB-A74BA0C03396}"/>
              </a:ext>
            </a:extLst>
          </p:cNvPr>
          <p:cNvSpPr>
            <a:spLocks noGrp="1"/>
          </p:cNvSpPr>
          <p:nvPr>
            <p:ph type="ftr" sz="quarter" idx="11"/>
          </p:nvPr>
        </p:nvSpPr>
        <p:spPr/>
        <p:txBody>
          <a:bodyPr/>
          <a:lstStyle/>
          <a:p>
            <a:r>
              <a:rPr lang="cs-CZ" sz="1600" dirty="0">
                <a:solidFill>
                  <a:srgbClr val="0070C0"/>
                </a:solidFill>
              </a:rPr>
              <a:t>PROJEKT IVA 2019FVHE/2190/45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6176" y="398335"/>
            <a:ext cx="2770137" cy="278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68"/>
          <a:stretch/>
        </p:blipFill>
        <p:spPr bwMode="auto">
          <a:xfrm>
            <a:off x="72703" y="122236"/>
            <a:ext cx="5710982" cy="390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3" y="3958549"/>
            <a:ext cx="5715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5787703" y="4010936"/>
            <a:ext cx="3576289" cy="2462213"/>
          </a:xfrm>
          <a:prstGeom prst="rect">
            <a:avLst/>
          </a:prstGeom>
        </p:spPr>
        <p:txBody>
          <a:bodyPr wrap="square">
            <a:spAutoFit/>
          </a:bodyPr>
          <a:lstStyle/>
          <a:p>
            <a:r>
              <a:rPr lang="cs-CZ" sz="1400" b="1" dirty="0"/>
              <a:t>Hrudní kost:</a:t>
            </a:r>
          </a:p>
          <a:p>
            <a:endParaRPr lang="cs-CZ" sz="1400" b="1" dirty="0"/>
          </a:p>
          <a:p>
            <a:r>
              <a:rPr lang="cs-CZ" sz="1400" b="1" dirty="0"/>
              <a:t>1. rukojeť hrudní kosti </a:t>
            </a:r>
          </a:p>
          <a:p>
            <a:r>
              <a:rPr lang="cs-CZ" sz="1400" b="1" dirty="0"/>
              <a:t>2. chrupavka rukojeti hrudní kosti</a:t>
            </a:r>
            <a:br>
              <a:rPr lang="cs-CZ" sz="1400" b="1" dirty="0"/>
            </a:br>
            <a:r>
              <a:rPr lang="cs-CZ" sz="1400" b="1" dirty="0"/>
              <a:t>3. tělo hrudní kosti </a:t>
            </a:r>
          </a:p>
          <a:p>
            <a:r>
              <a:rPr lang="cs-CZ" sz="1400" b="1" dirty="0"/>
              <a:t>4. mečovitý výběžek </a:t>
            </a:r>
          </a:p>
          <a:p>
            <a:r>
              <a:rPr lang="cs-CZ" sz="1400" b="1" dirty="0"/>
              <a:t>5. mečovitá chrupavka </a:t>
            </a:r>
          </a:p>
          <a:p>
            <a:r>
              <a:rPr lang="cs-CZ" sz="1400" b="1" dirty="0"/>
              <a:t>6. žeberní zářez </a:t>
            </a:r>
          </a:p>
          <a:p>
            <a:r>
              <a:rPr lang="cs-CZ" sz="1400" b="1" dirty="0"/>
              <a:t>7. ohbí žebra </a:t>
            </a:r>
          </a:p>
          <a:p>
            <a:r>
              <a:rPr lang="cs-CZ" sz="1400" b="1" dirty="0"/>
              <a:t>8. chrupavčitá spona rukojeti a</a:t>
            </a:r>
          </a:p>
          <a:p>
            <a:r>
              <a:rPr lang="cs-CZ" sz="1400" b="1" dirty="0"/>
              <a:t>     těla hrudní </a:t>
            </a:r>
            <a:endParaRPr lang="cs-CZ" sz="1400" dirty="0"/>
          </a:p>
        </p:txBody>
      </p:sp>
      <p:sp>
        <p:nvSpPr>
          <p:cNvPr id="4" name="TextovéPole 3"/>
          <p:cNvSpPr txBox="1"/>
          <p:nvPr/>
        </p:nvSpPr>
        <p:spPr>
          <a:xfrm>
            <a:off x="251520" y="6473149"/>
            <a:ext cx="5112568" cy="261610"/>
          </a:xfrm>
          <a:prstGeom prst="rect">
            <a:avLst/>
          </a:prstGeom>
          <a:noFill/>
        </p:spPr>
        <p:txBody>
          <a:bodyPr wrap="square" rtlCol="0">
            <a:spAutoFit/>
          </a:bodyPr>
          <a:lstStyle/>
          <a:p>
            <a:r>
              <a:rPr lang="cs-CZ" sz="1100" dirty="0"/>
              <a:t>Zdroj: http://sharinqy.blog.cz/rubrika/anatomie-psa</a:t>
            </a:r>
          </a:p>
        </p:txBody>
      </p:sp>
      <p:sp>
        <p:nvSpPr>
          <p:cNvPr id="5" name="TextovéPole 4"/>
          <p:cNvSpPr txBox="1"/>
          <p:nvPr/>
        </p:nvSpPr>
        <p:spPr>
          <a:xfrm>
            <a:off x="251520" y="3645024"/>
            <a:ext cx="5328592" cy="246221"/>
          </a:xfrm>
          <a:prstGeom prst="rect">
            <a:avLst/>
          </a:prstGeom>
          <a:noFill/>
        </p:spPr>
        <p:txBody>
          <a:bodyPr wrap="square" rtlCol="0">
            <a:spAutoFit/>
          </a:bodyPr>
          <a:lstStyle/>
          <a:p>
            <a:r>
              <a:rPr lang="cs-CZ" sz="1000" dirty="0"/>
              <a:t>Zdroj: http://www.decker.cz/rtg_hodnoceni_SA.htm</a:t>
            </a:r>
          </a:p>
        </p:txBody>
      </p:sp>
      <p:sp>
        <p:nvSpPr>
          <p:cNvPr id="6" name="TextovéPole 5"/>
          <p:cNvSpPr txBox="1"/>
          <p:nvPr/>
        </p:nvSpPr>
        <p:spPr>
          <a:xfrm>
            <a:off x="6012160" y="3395930"/>
            <a:ext cx="2592288" cy="369332"/>
          </a:xfrm>
          <a:prstGeom prst="rect">
            <a:avLst/>
          </a:prstGeom>
          <a:noFill/>
        </p:spPr>
        <p:txBody>
          <a:bodyPr wrap="square" rtlCol="0">
            <a:spAutoFit/>
          </a:bodyPr>
          <a:lstStyle/>
          <a:p>
            <a:r>
              <a:rPr lang="cs-CZ" sz="900" dirty="0"/>
              <a:t>Zdroj: https://www.acd-clubinfo.cz/zdravi-2/sa-spondyloza/</a:t>
            </a:r>
          </a:p>
        </p:txBody>
      </p:sp>
    </p:spTree>
    <p:extLst>
      <p:ext uri="{BB962C8B-B14F-4D97-AF65-F5344CB8AC3E}">
        <p14:creationId xmlns:p14="http://schemas.microsoft.com/office/powerpoint/2010/main" val="384586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7422" y="0"/>
            <a:ext cx="5143504" cy="1143000"/>
          </a:xfrm>
        </p:spPr>
        <p:txBody>
          <a:bodyPr>
            <a:normAutofit/>
          </a:bodyPr>
          <a:lstStyle/>
          <a:p>
            <a:r>
              <a:rPr lang="cs-CZ" sz="3200" dirty="0"/>
              <a:t>Kostra končetin</a:t>
            </a:r>
          </a:p>
        </p:txBody>
      </p:sp>
      <p:pic>
        <p:nvPicPr>
          <p:cNvPr id="2052" name="Picture 4"/>
          <p:cNvPicPr>
            <a:picLocks noChangeAspect="1" noChangeArrowheads="1"/>
          </p:cNvPicPr>
          <p:nvPr/>
        </p:nvPicPr>
        <p:blipFill rotWithShape="1">
          <a:blip r:embed="rId2">
            <a:lum bright="40000"/>
            <a:extLst>
              <a:ext uri="{28A0092B-C50C-407E-A947-70E740481C1C}">
                <a14:useLocalDpi xmlns:a14="http://schemas.microsoft.com/office/drawing/2010/main" val="0"/>
              </a:ext>
            </a:extLst>
          </a:blip>
          <a:srcRect r="5244"/>
          <a:stretch/>
        </p:blipFill>
        <p:spPr bwMode="auto">
          <a:xfrm rot="5400000">
            <a:off x="2053689" y="839696"/>
            <a:ext cx="3748771" cy="274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3">
            <a:lum bright="40000"/>
            <a:extLst>
              <a:ext uri="{28A0092B-C50C-407E-A947-70E740481C1C}">
                <a14:useLocalDpi xmlns:a14="http://schemas.microsoft.com/office/drawing/2010/main" val="0"/>
              </a:ext>
            </a:extLst>
          </a:blip>
          <a:srcRect l="1156" b="6737"/>
          <a:stretch/>
        </p:blipFill>
        <p:spPr bwMode="auto">
          <a:xfrm rot="5400000">
            <a:off x="5114354" y="518676"/>
            <a:ext cx="3748122" cy="337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a:extLst>
              <a:ext uri="{FF2B5EF4-FFF2-40B4-BE49-F238E27FC236}">
                <a16:creationId xmlns:a16="http://schemas.microsoft.com/office/drawing/2014/main" xmlns="" id="{C7B58BE4-A320-4B30-97EB-DB9BA2F122E6}"/>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5" name="TextovéPole 4">
            <a:extLst>
              <a:ext uri="{FF2B5EF4-FFF2-40B4-BE49-F238E27FC236}">
                <a16:creationId xmlns:a16="http://schemas.microsoft.com/office/drawing/2014/main" xmlns="" id="{E339D263-A554-44E2-A057-C1AD4F2D7711}"/>
              </a:ext>
            </a:extLst>
          </p:cNvPr>
          <p:cNvSpPr txBox="1"/>
          <p:nvPr/>
        </p:nvSpPr>
        <p:spPr>
          <a:xfrm>
            <a:off x="2550705" y="4395787"/>
            <a:ext cx="7560840" cy="2462213"/>
          </a:xfrm>
          <a:prstGeom prst="rect">
            <a:avLst/>
          </a:prstGeom>
          <a:noFill/>
        </p:spPr>
        <p:txBody>
          <a:bodyPr wrap="square" rtlCol="0">
            <a:spAutoFit/>
          </a:bodyPr>
          <a:lstStyle/>
          <a:p>
            <a:r>
              <a:rPr lang="cs-CZ" sz="1200" dirty="0"/>
              <a:t>1. kloubní jáma	 10. kraniální okraj	18. žlab pažního svalu 	27. krček vřetenní kosti</a:t>
            </a:r>
          </a:p>
          <a:p>
            <a:r>
              <a:rPr lang="cs-CZ" sz="1200" dirty="0"/>
              <a:t>2. zobcovitý výběžek	 11. dorzální okraj	19. hřeben pažní kosti 	28. hlavice vřetenní kosti	</a:t>
            </a:r>
          </a:p>
          <a:p>
            <a:r>
              <a:rPr lang="cs-CZ" sz="1200" dirty="0"/>
              <a:t>3. </a:t>
            </a:r>
            <a:r>
              <a:rPr lang="cs-CZ" sz="1200" dirty="0" err="1"/>
              <a:t>nadkloubní</a:t>
            </a:r>
            <a:r>
              <a:rPr lang="cs-CZ" sz="1200" dirty="0"/>
              <a:t> hrbolek  12. kaudální okraj	20. deltovitá drsnatina	29. jáma hlavice</a:t>
            </a:r>
          </a:p>
          <a:p>
            <a:r>
              <a:rPr lang="cs-CZ" sz="1200" dirty="0"/>
              <a:t>4. krček lopatky	 13. kloubní kladka	21. krček pažní kosti 		30. tělo loketní kosti</a:t>
            </a:r>
          </a:p>
          <a:p>
            <a:r>
              <a:rPr lang="cs-CZ" sz="1200" dirty="0"/>
              <a:t>5. nadpažek		 14. laterální </a:t>
            </a:r>
            <a:r>
              <a:rPr lang="cs-CZ" sz="1200" dirty="0" err="1"/>
              <a:t>nadhrbolí</a:t>
            </a:r>
            <a:r>
              <a:rPr lang="cs-CZ" sz="1200" dirty="0"/>
              <a:t>     22. velký hrbol		31. bodcovitý výběžek</a:t>
            </a:r>
          </a:p>
          <a:p>
            <a:r>
              <a:rPr lang="cs-CZ" sz="1200" dirty="0"/>
              <a:t>6. hřeben lopatky	 14.‘ mediální </a:t>
            </a:r>
            <a:r>
              <a:rPr lang="cs-CZ" sz="1200" dirty="0" err="1"/>
              <a:t>nadhrbolí</a:t>
            </a:r>
            <a:r>
              <a:rPr lang="cs-CZ" sz="1200" dirty="0"/>
              <a:t>   23. hlavice pažní kosti	32. loketní výběžek (okovec)</a:t>
            </a:r>
          </a:p>
          <a:p>
            <a:r>
              <a:rPr lang="cs-CZ" sz="1200" dirty="0"/>
              <a:t>7. </a:t>
            </a:r>
            <a:r>
              <a:rPr lang="cs-CZ" sz="1200" dirty="0" err="1"/>
              <a:t>nadhřebenná</a:t>
            </a:r>
            <a:r>
              <a:rPr lang="cs-CZ" sz="1200" dirty="0"/>
              <a:t> jáma	 15. </a:t>
            </a:r>
            <a:r>
              <a:rPr lang="cs-CZ" sz="1200" dirty="0" err="1"/>
              <a:t>okovcová</a:t>
            </a:r>
            <a:r>
              <a:rPr lang="cs-CZ" sz="1200" dirty="0"/>
              <a:t> jáma	24. tělo vřetenní kosti		33. loketní hrbol</a:t>
            </a:r>
          </a:p>
          <a:p>
            <a:r>
              <a:rPr lang="cs-CZ" sz="1200" dirty="0"/>
              <a:t>8. </a:t>
            </a:r>
            <a:r>
              <a:rPr lang="cs-CZ" sz="1200" dirty="0" err="1"/>
              <a:t>podhřebenná</a:t>
            </a:r>
            <a:r>
              <a:rPr lang="cs-CZ" sz="1200" dirty="0"/>
              <a:t> jáma	 16. korunková jáma	25. mediální bodcovitý výběžek     34. háčkovitý výběžek</a:t>
            </a:r>
          </a:p>
          <a:p>
            <a:r>
              <a:rPr lang="cs-CZ" sz="1200" dirty="0"/>
              <a:t>9. chrupavka lopatky	 17.tělo			26. kladka vřetenní kosti	35. kladkový zářez</a:t>
            </a:r>
          </a:p>
          <a:p>
            <a:r>
              <a:rPr lang="cs-CZ" sz="1400" dirty="0"/>
              <a:t>							</a:t>
            </a:r>
          </a:p>
          <a:p>
            <a:pPr marL="342900" indent="-342900">
              <a:buAutoNum type="arabicPeriod"/>
            </a:pPr>
            <a:endParaRPr lang="cs-CZ" sz="1400" dirty="0"/>
          </a:p>
          <a:p>
            <a:pPr marL="342900" indent="-342900">
              <a:buAutoNum type="arabicPeriod"/>
            </a:pPr>
            <a:endParaRPr lang="cs-CZ" dirty="0"/>
          </a:p>
        </p:txBody>
      </p:sp>
      <p:sp>
        <p:nvSpPr>
          <p:cNvPr id="9" name="Nadpis 1">
            <a:extLst>
              <a:ext uri="{FF2B5EF4-FFF2-40B4-BE49-F238E27FC236}">
                <a16:creationId xmlns:a16="http://schemas.microsoft.com/office/drawing/2014/main" xmlns="" id="{194720D9-965D-4D6F-9287-08DC4B8CF341}"/>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cs-CZ" sz="2400" dirty="0"/>
              <a:t>Kostra hrudní končetiny skotu (levá laterární plocha)</a:t>
            </a:r>
          </a:p>
          <a:p>
            <a:endParaRPr lang="cs-CZ" sz="2400" dirty="0"/>
          </a:p>
          <a:p>
            <a:pPr marL="514350" indent="-514350">
              <a:buAutoNum type="alphaUcParenR"/>
            </a:pPr>
            <a:r>
              <a:rPr lang="cs-CZ" sz="2400" dirty="0"/>
              <a:t>Lopatka</a:t>
            </a:r>
          </a:p>
          <a:p>
            <a:pPr marL="514350" indent="-514350">
              <a:buAutoNum type="alphaUcParenR"/>
            </a:pPr>
            <a:r>
              <a:rPr lang="cs-CZ" sz="2400" dirty="0"/>
              <a:t>Pažní kost</a:t>
            </a:r>
          </a:p>
          <a:p>
            <a:pPr marL="514350" indent="-514350">
              <a:buAutoNum type="alphaUcParenR"/>
            </a:pPr>
            <a:r>
              <a:rPr lang="cs-CZ" sz="2400" dirty="0"/>
              <a:t>Kostra předloktí</a:t>
            </a:r>
          </a:p>
        </p:txBody>
      </p:sp>
      <p:sp>
        <p:nvSpPr>
          <p:cNvPr id="6" name="TextovéPole 5">
            <a:extLst>
              <a:ext uri="{FF2B5EF4-FFF2-40B4-BE49-F238E27FC236}">
                <a16:creationId xmlns:a16="http://schemas.microsoft.com/office/drawing/2014/main" xmlns="" id="{2BF882AD-80B6-4774-AD50-83BFFA168E54}"/>
              </a:ext>
            </a:extLst>
          </p:cNvPr>
          <p:cNvSpPr txBox="1"/>
          <p:nvPr/>
        </p:nvSpPr>
        <p:spPr>
          <a:xfrm>
            <a:off x="4261722" y="3740719"/>
            <a:ext cx="360040" cy="338554"/>
          </a:xfrm>
          <a:prstGeom prst="rect">
            <a:avLst/>
          </a:prstGeom>
          <a:noFill/>
        </p:spPr>
        <p:txBody>
          <a:bodyPr wrap="square" rtlCol="0">
            <a:spAutoFit/>
          </a:bodyPr>
          <a:lstStyle/>
          <a:p>
            <a:r>
              <a:rPr lang="cs-CZ" sz="1600" dirty="0"/>
              <a:t>A</a:t>
            </a:r>
          </a:p>
        </p:txBody>
      </p:sp>
      <p:sp>
        <p:nvSpPr>
          <p:cNvPr id="10" name="TextovéPole 9"/>
          <p:cNvSpPr txBox="1"/>
          <p:nvPr/>
        </p:nvSpPr>
        <p:spPr>
          <a:xfrm>
            <a:off x="2483768" y="4080778"/>
            <a:ext cx="6499132" cy="215444"/>
          </a:xfrm>
          <a:prstGeom prst="rect">
            <a:avLst/>
          </a:prstGeom>
          <a:noFill/>
        </p:spPr>
        <p:txBody>
          <a:bodyPr wrap="square" rtlCol="0">
            <a:spAutoFit/>
          </a:bodyPr>
          <a:lstStyle/>
          <a:p>
            <a:r>
              <a:rPr lang="cs-CZ" sz="800" dirty="0"/>
              <a:t>Zdroj: ČERVENÝ, Čeněk, Vladimír KOMÁREK a Oldřich ŠTĚRBA. </a:t>
            </a:r>
            <a:r>
              <a:rPr lang="cs-CZ" sz="800" i="1" dirty="0"/>
              <a:t>Koldův atlas veterinární anatomie</a:t>
            </a:r>
            <a:r>
              <a:rPr lang="cs-CZ" sz="800" dirty="0"/>
              <a:t>. Praha: </a:t>
            </a:r>
            <a:r>
              <a:rPr lang="cs-CZ" sz="800" dirty="0" err="1"/>
              <a:t>Grada</a:t>
            </a:r>
            <a:r>
              <a:rPr lang="cs-CZ" sz="800" dirty="0"/>
              <a:t> </a:t>
            </a:r>
            <a:r>
              <a:rPr lang="cs-CZ" sz="800" dirty="0" err="1"/>
              <a:t>Publishing</a:t>
            </a:r>
            <a:r>
              <a:rPr lang="cs-CZ" sz="800" dirty="0"/>
              <a:t>, 1999. ISBN 80-7169-352-9.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688" y="764704"/>
            <a:ext cx="2654120" cy="5256584"/>
          </a:xfrm>
        </p:spPr>
        <p:txBody>
          <a:bodyPr>
            <a:noAutofit/>
          </a:bodyPr>
          <a:lstStyle/>
          <a:p>
            <a:pPr lvl="1" algn="l" rtl="0">
              <a:lnSpc>
                <a:spcPct val="90000"/>
              </a:lnSpc>
              <a:spcBef>
                <a:spcPct val="0"/>
              </a:spcBef>
            </a:pPr>
            <a:r>
              <a:rPr lang="cs-CZ" sz="2400" dirty="0" smtClean="0">
                <a:solidFill>
                  <a:schemeClr val="bg1"/>
                </a:solidFill>
              </a:rPr>
              <a:t>Lopatka</a:t>
            </a:r>
            <a:r>
              <a:rPr lang="cs-CZ" dirty="0" smtClean="0">
                <a:solidFill>
                  <a:schemeClr val="bg1"/>
                </a:solidFill>
              </a:rPr>
              <a:t/>
            </a:r>
            <a:br>
              <a:rPr lang="cs-CZ" dirty="0" smtClean="0">
                <a:solidFill>
                  <a:schemeClr val="bg1"/>
                </a:solidFill>
              </a:rPr>
            </a:br>
            <a:r>
              <a:rPr lang="cs-CZ" dirty="0" smtClean="0">
                <a:solidFill>
                  <a:schemeClr val="bg1"/>
                </a:solidFill>
              </a:rPr>
              <a:t/>
            </a:r>
            <a:br>
              <a:rPr lang="cs-CZ" dirty="0" smtClean="0">
                <a:solidFill>
                  <a:schemeClr val="bg1"/>
                </a:solidFill>
              </a:rPr>
            </a:br>
            <a:r>
              <a:rPr lang="cs-CZ" dirty="0" smtClean="0">
                <a:solidFill>
                  <a:schemeClr val="bg1"/>
                </a:solidFill>
              </a:rPr>
              <a:t>A) liška obecná</a:t>
            </a:r>
            <a:br>
              <a:rPr lang="cs-CZ" dirty="0" smtClean="0">
                <a:solidFill>
                  <a:schemeClr val="bg1"/>
                </a:solidFill>
              </a:rPr>
            </a:br>
            <a:r>
              <a:rPr lang="cs-CZ" dirty="0" smtClean="0">
                <a:solidFill>
                  <a:schemeClr val="bg1"/>
                </a:solidFill>
              </a:rPr>
              <a:t>(</a:t>
            </a:r>
            <a:r>
              <a:rPr lang="cs-CZ" i="1" dirty="0" err="1" smtClean="0">
                <a:solidFill>
                  <a:schemeClr val="bg1"/>
                </a:solidFill>
              </a:rPr>
              <a:t>Vulpes</a:t>
            </a:r>
            <a:r>
              <a:rPr lang="cs-CZ" i="1" dirty="0" smtClean="0">
                <a:solidFill>
                  <a:schemeClr val="bg1"/>
                </a:solidFill>
              </a:rPr>
              <a:t> </a:t>
            </a:r>
            <a:r>
              <a:rPr lang="cs-CZ" i="1" dirty="0" err="1" smtClean="0">
                <a:solidFill>
                  <a:schemeClr val="bg1"/>
                </a:solidFill>
              </a:rPr>
              <a:t>vulpes</a:t>
            </a:r>
            <a:r>
              <a:rPr lang="cs-CZ" dirty="0" smtClean="0">
                <a:solidFill>
                  <a:schemeClr val="bg1"/>
                </a:solidFill>
              </a:rPr>
              <a:t>)</a:t>
            </a:r>
            <a:r>
              <a:rPr lang="cs-CZ" dirty="0" smtClean="0"/>
              <a:t/>
            </a:r>
            <a:br>
              <a:rPr lang="cs-CZ" dirty="0" smtClean="0"/>
            </a:br>
            <a:r>
              <a:rPr lang="cs-CZ" b="1" dirty="0">
                <a:solidFill>
                  <a:schemeClr val="bg1"/>
                </a:solidFill>
              </a:rPr>
              <a:t/>
            </a:r>
            <a:br>
              <a:rPr lang="cs-CZ" b="1" dirty="0">
                <a:solidFill>
                  <a:schemeClr val="bg1"/>
                </a:solidFill>
              </a:rPr>
            </a:br>
            <a:r>
              <a:rPr lang="cs-CZ" dirty="0" smtClean="0">
                <a:solidFill>
                  <a:schemeClr val="bg1"/>
                </a:solidFill>
              </a:rPr>
              <a:t>B) </a:t>
            </a:r>
            <a:r>
              <a:rPr lang="cs-CZ" dirty="0">
                <a:solidFill>
                  <a:schemeClr val="bg1"/>
                </a:solidFill>
              </a:rPr>
              <a:t>jezevec lesní</a:t>
            </a:r>
            <a:br>
              <a:rPr lang="cs-CZ" dirty="0">
                <a:solidFill>
                  <a:schemeClr val="bg1"/>
                </a:solidFill>
              </a:rPr>
            </a:br>
            <a:r>
              <a:rPr lang="cs-CZ" dirty="0">
                <a:solidFill>
                  <a:schemeClr val="bg1"/>
                </a:solidFill>
              </a:rPr>
              <a:t>(</a:t>
            </a:r>
            <a:r>
              <a:rPr lang="cs-CZ" i="1" dirty="0" err="1">
                <a:solidFill>
                  <a:schemeClr val="bg1"/>
                </a:solidFill>
              </a:rPr>
              <a:t>Meles</a:t>
            </a:r>
            <a:r>
              <a:rPr lang="cs-CZ" i="1" dirty="0">
                <a:solidFill>
                  <a:schemeClr val="bg1"/>
                </a:solidFill>
              </a:rPr>
              <a:t> </a:t>
            </a:r>
            <a:r>
              <a:rPr lang="cs-CZ" i="1" dirty="0" err="1">
                <a:solidFill>
                  <a:schemeClr val="bg1"/>
                </a:solidFill>
              </a:rPr>
              <a:t>meles</a:t>
            </a:r>
            <a:r>
              <a:rPr lang="cs-CZ" dirty="0">
                <a:solidFill>
                  <a:schemeClr val="bg1"/>
                </a:solidFill>
              </a:rPr>
              <a:t>) </a:t>
            </a:r>
            <a:r>
              <a:rPr lang="cs-CZ" dirty="0" smtClean="0">
                <a:solidFill>
                  <a:schemeClr val="bg1"/>
                </a:solidFill>
              </a:rPr>
              <a:t/>
            </a:r>
            <a:br>
              <a:rPr lang="cs-CZ" dirty="0" smtClean="0">
                <a:solidFill>
                  <a:schemeClr val="bg1"/>
                </a:solidFill>
              </a:rPr>
            </a:br>
            <a:r>
              <a:rPr lang="cs-CZ" dirty="0"/>
              <a:t/>
            </a:r>
            <a:br>
              <a:rPr lang="cs-CZ" dirty="0"/>
            </a:br>
            <a:r>
              <a:rPr lang="cs-CZ" dirty="0" smtClean="0">
                <a:solidFill>
                  <a:schemeClr val="bg1"/>
                </a:solidFill>
              </a:rPr>
              <a:t>C) </a:t>
            </a:r>
            <a:r>
              <a:rPr lang="cs-CZ" dirty="0">
                <a:solidFill>
                  <a:schemeClr val="bg1"/>
                </a:solidFill>
              </a:rPr>
              <a:t>kuna skalní</a:t>
            </a:r>
            <a:br>
              <a:rPr lang="cs-CZ" dirty="0">
                <a:solidFill>
                  <a:schemeClr val="bg1"/>
                </a:solidFill>
              </a:rPr>
            </a:br>
            <a:r>
              <a:rPr lang="cs-CZ" dirty="0">
                <a:solidFill>
                  <a:schemeClr val="bg1"/>
                </a:solidFill>
              </a:rPr>
              <a:t>(</a:t>
            </a:r>
            <a:r>
              <a:rPr lang="cs-CZ" i="1" dirty="0" err="1">
                <a:solidFill>
                  <a:schemeClr val="bg1"/>
                </a:solidFill>
              </a:rPr>
              <a:t>Martes</a:t>
            </a:r>
            <a:r>
              <a:rPr lang="cs-CZ" i="1" dirty="0">
                <a:solidFill>
                  <a:schemeClr val="bg1"/>
                </a:solidFill>
              </a:rPr>
              <a:t> </a:t>
            </a:r>
            <a:r>
              <a:rPr lang="cs-CZ" i="1" dirty="0" err="1">
                <a:solidFill>
                  <a:schemeClr val="bg1"/>
                </a:solidFill>
              </a:rPr>
              <a:t>foina</a:t>
            </a:r>
            <a:r>
              <a:rPr lang="cs-CZ" dirty="0" smtClean="0">
                <a:solidFill>
                  <a:schemeClr val="bg1"/>
                </a:solidFill>
              </a:rPr>
              <a:t>)</a:t>
            </a:r>
            <a:br>
              <a:rPr lang="cs-CZ" dirty="0" smtClean="0">
                <a:solidFill>
                  <a:schemeClr val="bg1"/>
                </a:solidFill>
              </a:rPr>
            </a:br>
            <a:r>
              <a:rPr lang="cs-CZ" dirty="0">
                <a:solidFill>
                  <a:schemeClr val="bg1"/>
                </a:solidFill>
              </a:rPr>
              <a:t/>
            </a:r>
            <a:br>
              <a:rPr lang="cs-CZ" dirty="0">
                <a:solidFill>
                  <a:schemeClr val="bg1"/>
                </a:solidFill>
              </a:rPr>
            </a:br>
            <a:r>
              <a:rPr lang="cs-CZ" dirty="0" smtClean="0">
                <a:solidFill>
                  <a:schemeClr val="bg1"/>
                </a:solidFill>
              </a:rPr>
              <a:t>D) </a:t>
            </a:r>
            <a:r>
              <a:rPr lang="cs-CZ" dirty="0">
                <a:solidFill>
                  <a:schemeClr val="bg1"/>
                </a:solidFill>
              </a:rPr>
              <a:t>potkan obecný</a:t>
            </a:r>
            <a:br>
              <a:rPr lang="cs-CZ" dirty="0">
                <a:solidFill>
                  <a:schemeClr val="bg1"/>
                </a:solidFill>
              </a:rPr>
            </a:br>
            <a:r>
              <a:rPr lang="cs-CZ" dirty="0">
                <a:solidFill>
                  <a:schemeClr val="bg1"/>
                </a:solidFill>
              </a:rPr>
              <a:t>(</a:t>
            </a:r>
            <a:r>
              <a:rPr lang="cs-CZ" i="1" dirty="0" err="1">
                <a:solidFill>
                  <a:schemeClr val="bg1"/>
                </a:solidFill>
              </a:rPr>
              <a:t>Rattus</a:t>
            </a:r>
            <a:r>
              <a:rPr lang="cs-CZ" i="1" dirty="0">
                <a:solidFill>
                  <a:schemeClr val="bg1"/>
                </a:solidFill>
              </a:rPr>
              <a:t> </a:t>
            </a:r>
            <a:r>
              <a:rPr lang="cs-CZ" i="1" dirty="0" err="1">
                <a:solidFill>
                  <a:schemeClr val="bg1"/>
                </a:solidFill>
              </a:rPr>
              <a:t>norvegicus</a:t>
            </a:r>
            <a:r>
              <a:rPr lang="cs-CZ" dirty="0">
                <a:solidFill>
                  <a:schemeClr val="bg1"/>
                </a:solidFill>
              </a:rPr>
              <a:t>)</a:t>
            </a:r>
            <a:br>
              <a:rPr lang="cs-CZ" dirty="0">
                <a:solidFill>
                  <a:schemeClr val="bg1"/>
                </a:solidFill>
              </a:rPr>
            </a:br>
            <a:r>
              <a:rPr lang="cs-CZ" dirty="0" smtClean="0">
                <a:solidFill>
                  <a:schemeClr val="bg1"/>
                </a:solidFill>
              </a:rPr>
              <a:t/>
            </a:r>
            <a:br>
              <a:rPr lang="cs-CZ" dirty="0" smtClean="0">
                <a:solidFill>
                  <a:schemeClr val="bg1"/>
                </a:solidFill>
              </a:rPr>
            </a:br>
            <a:r>
              <a:rPr lang="cs-CZ" dirty="0" smtClean="0">
                <a:solidFill>
                  <a:schemeClr val="bg1"/>
                </a:solidFill>
              </a:rPr>
              <a:t>E) veverka obecná</a:t>
            </a:r>
            <a:br>
              <a:rPr lang="cs-CZ" dirty="0" smtClean="0">
                <a:solidFill>
                  <a:schemeClr val="bg1"/>
                </a:solidFill>
              </a:rPr>
            </a:br>
            <a:r>
              <a:rPr lang="cs-CZ" dirty="0" smtClean="0">
                <a:solidFill>
                  <a:schemeClr val="bg1"/>
                </a:solidFill>
              </a:rPr>
              <a:t>(</a:t>
            </a:r>
            <a:r>
              <a:rPr lang="cs-CZ" i="1" dirty="0" err="1" smtClean="0">
                <a:solidFill>
                  <a:schemeClr val="bg1"/>
                </a:solidFill>
              </a:rPr>
              <a:t>Sciurus</a:t>
            </a:r>
            <a:r>
              <a:rPr lang="cs-CZ" i="1" dirty="0" smtClean="0">
                <a:solidFill>
                  <a:schemeClr val="bg1"/>
                </a:solidFill>
              </a:rPr>
              <a:t> </a:t>
            </a:r>
            <a:r>
              <a:rPr lang="cs-CZ" i="1" dirty="0" err="1" smtClean="0">
                <a:solidFill>
                  <a:schemeClr val="bg1"/>
                </a:solidFill>
              </a:rPr>
              <a:t>vulgaris</a:t>
            </a:r>
            <a:r>
              <a:rPr lang="cs-CZ" dirty="0" smtClean="0">
                <a:solidFill>
                  <a:schemeClr val="bg1"/>
                </a:solidFill>
              </a:rPr>
              <a:t>) </a:t>
            </a:r>
            <a:r>
              <a:rPr lang="cs-CZ" b="1" dirty="0">
                <a:solidFill>
                  <a:schemeClr val="bg1"/>
                </a:solidFill>
              </a:rPr>
              <a:t/>
            </a:r>
            <a:br>
              <a:rPr lang="cs-CZ" b="1" dirty="0">
                <a:solidFill>
                  <a:schemeClr val="bg1"/>
                </a:solidFill>
              </a:rPr>
            </a:br>
            <a:r>
              <a:rPr lang="cs-CZ" dirty="0">
                <a:solidFill>
                  <a:schemeClr val="bg1"/>
                </a:solidFill>
              </a:rPr>
              <a:t/>
            </a:r>
            <a:br>
              <a:rPr lang="cs-CZ" dirty="0">
                <a:solidFill>
                  <a:schemeClr val="bg1"/>
                </a:solidFill>
              </a:rPr>
            </a:br>
            <a:r>
              <a:rPr lang="cs-CZ" dirty="0" smtClean="0">
                <a:solidFill>
                  <a:schemeClr val="bg1"/>
                </a:solidFill>
              </a:rPr>
              <a:t>F) </a:t>
            </a:r>
            <a:r>
              <a:rPr lang="cs-CZ" dirty="0">
                <a:solidFill>
                  <a:schemeClr val="bg1"/>
                </a:solidFill>
              </a:rPr>
              <a:t>pes domácí</a:t>
            </a:r>
            <a:br>
              <a:rPr lang="cs-CZ" dirty="0">
                <a:solidFill>
                  <a:schemeClr val="bg1"/>
                </a:solidFill>
              </a:rPr>
            </a:br>
            <a:r>
              <a:rPr lang="cs-CZ" dirty="0">
                <a:solidFill>
                  <a:schemeClr val="bg1"/>
                </a:solidFill>
              </a:rPr>
              <a:t>(</a:t>
            </a:r>
            <a:r>
              <a:rPr lang="cs-CZ" i="1" dirty="0" err="1">
                <a:solidFill>
                  <a:schemeClr val="bg1"/>
                </a:solidFill>
              </a:rPr>
              <a:t>Canis</a:t>
            </a:r>
            <a:r>
              <a:rPr lang="cs-CZ" i="1" dirty="0">
                <a:solidFill>
                  <a:schemeClr val="bg1"/>
                </a:solidFill>
              </a:rPr>
              <a:t> lupus </a:t>
            </a:r>
            <a:r>
              <a:rPr lang="cs-CZ" dirty="0">
                <a:solidFill>
                  <a:schemeClr val="bg1"/>
                </a:solidFill>
              </a:rPr>
              <a:t>f. </a:t>
            </a:r>
            <a:r>
              <a:rPr lang="cs-CZ" i="1" dirty="0" err="1">
                <a:solidFill>
                  <a:schemeClr val="bg1"/>
                </a:solidFill>
              </a:rPr>
              <a:t>familiaris</a:t>
            </a:r>
            <a:r>
              <a:rPr lang="cs-CZ" dirty="0">
                <a:solidFill>
                  <a:schemeClr val="bg1"/>
                </a:solidFill>
              </a:rPr>
              <a:t>)</a:t>
            </a:r>
            <a:endParaRPr lang="cs-CZ" dirty="0"/>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580647" y="2892730"/>
            <a:ext cx="3217619" cy="4290159"/>
          </a:xfrm>
        </p:spPr>
      </p:pic>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l="27012" t="2083" r="8610" b="2292"/>
          <a:stretch/>
        </p:blipFill>
        <p:spPr>
          <a:xfrm rot="16200000">
            <a:off x="4428118" y="-963622"/>
            <a:ext cx="2790929" cy="5527501"/>
          </a:xfrm>
          <a:prstGeom prst="rect">
            <a:avLst/>
          </a:prstGeom>
        </p:spPr>
      </p:pic>
      <p:sp>
        <p:nvSpPr>
          <p:cNvPr id="8" name="TextovéPole 7"/>
          <p:cNvSpPr txBox="1"/>
          <p:nvPr/>
        </p:nvSpPr>
        <p:spPr>
          <a:xfrm>
            <a:off x="4427984" y="2815866"/>
            <a:ext cx="360040" cy="369332"/>
          </a:xfrm>
          <a:prstGeom prst="rect">
            <a:avLst/>
          </a:prstGeom>
          <a:solidFill>
            <a:schemeClr val="bg1"/>
          </a:solidFill>
        </p:spPr>
        <p:txBody>
          <a:bodyPr wrap="square" rtlCol="0">
            <a:spAutoFit/>
          </a:bodyPr>
          <a:lstStyle/>
          <a:p>
            <a:r>
              <a:rPr lang="cs-CZ" b="1" dirty="0" smtClean="0"/>
              <a:t>A</a:t>
            </a:r>
            <a:endParaRPr lang="cs-CZ" b="1" dirty="0"/>
          </a:p>
        </p:txBody>
      </p:sp>
      <p:sp>
        <p:nvSpPr>
          <p:cNvPr id="9" name="TextovéPole 8"/>
          <p:cNvSpPr txBox="1"/>
          <p:nvPr/>
        </p:nvSpPr>
        <p:spPr>
          <a:xfrm>
            <a:off x="5823582" y="2826261"/>
            <a:ext cx="396044" cy="369332"/>
          </a:xfrm>
          <a:prstGeom prst="rect">
            <a:avLst/>
          </a:prstGeom>
          <a:solidFill>
            <a:schemeClr val="bg1"/>
          </a:solidFill>
        </p:spPr>
        <p:txBody>
          <a:bodyPr wrap="square" rtlCol="0">
            <a:spAutoFit/>
          </a:bodyPr>
          <a:lstStyle/>
          <a:p>
            <a:r>
              <a:rPr lang="cs-CZ" b="1" dirty="0"/>
              <a:t>B</a:t>
            </a:r>
          </a:p>
        </p:txBody>
      </p:sp>
      <p:sp>
        <p:nvSpPr>
          <p:cNvPr id="10" name="TextovéPole 9"/>
          <p:cNvSpPr txBox="1"/>
          <p:nvPr/>
        </p:nvSpPr>
        <p:spPr>
          <a:xfrm>
            <a:off x="6733481" y="2815866"/>
            <a:ext cx="374948" cy="369332"/>
          </a:xfrm>
          <a:prstGeom prst="rect">
            <a:avLst/>
          </a:prstGeom>
          <a:solidFill>
            <a:schemeClr val="bg1"/>
          </a:solidFill>
        </p:spPr>
        <p:txBody>
          <a:bodyPr wrap="square" rtlCol="0">
            <a:spAutoFit/>
          </a:bodyPr>
          <a:lstStyle/>
          <a:p>
            <a:r>
              <a:rPr lang="cs-CZ" b="1" dirty="0" smtClean="0"/>
              <a:t>C</a:t>
            </a:r>
            <a:endParaRPr lang="cs-CZ" b="1" dirty="0"/>
          </a:p>
        </p:txBody>
      </p:sp>
      <p:sp>
        <p:nvSpPr>
          <p:cNvPr id="11" name="TextovéPole 10"/>
          <p:cNvSpPr txBox="1"/>
          <p:nvPr/>
        </p:nvSpPr>
        <p:spPr>
          <a:xfrm>
            <a:off x="7579716" y="2826261"/>
            <a:ext cx="360040" cy="369332"/>
          </a:xfrm>
          <a:prstGeom prst="rect">
            <a:avLst/>
          </a:prstGeom>
          <a:solidFill>
            <a:schemeClr val="bg1"/>
          </a:solidFill>
        </p:spPr>
        <p:txBody>
          <a:bodyPr wrap="square" rtlCol="0">
            <a:spAutoFit/>
          </a:bodyPr>
          <a:lstStyle/>
          <a:p>
            <a:r>
              <a:rPr lang="cs-CZ" b="1" dirty="0"/>
              <a:t>D</a:t>
            </a:r>
          </a:p>
        </p:txBody>
      </p:sp>
      <p:sp>
        <p:nvSpPr>
          <p:cNvPr id="12" name="TextovéPole 11"/>
          <p:cNvSpPr txBox="1"/>
          <p:nvPr/>
        </p:nvSpPr>
        <p:spPr>
          <a:xfrm>
            <a:off x="8227293" y="2826261"/>
            <a:ext cx="360040" cy="369332"/>
          </a:xfrm>
          <a:prstGeom prst="rect">
            <a:avLst/>
          </a:prstGeom>
          <a:solidFill>
            <a:schemeClr val="bg1"/>
          </a:solidFill>
        </p:spPr>
        <p:txBody>
          <a:bodyPr wrap="square" rtlCol="0">
            <a:spAutoFit/>
          </a:bodyPr>
          <a:lstStyle/>
          <a:p>
            <a:r>
              <a:rPr lang="cs-CZ" b="1" dirty="0" smtClean="0"/>
              <a:t>E</a:t>
            </a:r>
            <a:endParaRPr lang="cs-CZ" b="1" dirty="0"/>
          </a:p>
        </p:txBody>
      </p:sp>
      <p:sp>
        <p:nvSpPr>
          <p:cNvPr id="13" name="TextovéPole 12"/>
          <p:cNvSpPr txBox="1"/>
          <p:nvPr/>
        </p:nvSpPr>
        <p:spPr>
          <a:xfrm>
            <a:off x="6531124" y="6160954"/>
            <a:ext cx="360040" cy="369332"/>
          </a:xfrm>
          <a:prstGeom prst="rect">
            <a:avLst/>
          </a:prstGeom>
          <a:solidFill>
            <a:schemeClr val="bg1"/>
          </a:solidFill>
        </p:spPr>
        <p:txBody>
          <a:bodyPr wrap="square" rtlCol="0">
            <a:spAutoFit/>
          </a:bodyPr>
          <a:lstStyle/>
          <a:p>
            <a:r>
              <a:rPr lang="cs-CZ" b="1" dirty="0" smtClean="0"/>
              <a:t>F</a:t>
            </a:r>
            <a:endParaRPr lang="cs-CZ" b="1" dirty="0"/>
          </a:p>
        </p:txBody>
      </p:sp>
      <p:sp>
        <p:nvSpPr>
          <p:cNvPr id="14" name="Obdélník 13"/>
          <p:cNvSpPr/>
          <p:nvPr/>
        </p:nvSpPr>
        <p:spPr>
          <a:xfrm>
            <a:off x="3018592" y="6612320"/>
            <a:ext cx="5202121" cy="276999"/>
          </a:xfrm>
          <a:prstGeom prst="rect">
            <a:avLst/>
          </a:prstGeom>
        </p:spPr>
        <p:txBody>
          <a:bodyPr wrap="square">
            <a:spAutoFit/>
          </a:bodyPr>
          <a:lstStyle/>
          <a:p>
            <a:r>
              <a:rPr lang="cs-CZ" sz="1200" dirty="0"/>
              <a:t>Zdroj: </a:t>
            </a:r>
            <a:r>
              <a:rPr lang="cs-CZ" sz="1200" dirty="0" smtClean="0"/>
              <a:t>řešitelka </a:t>
            </a:r>
            <a:r>
              <a:rPr lang="cs-CZ" sz="1200" dirty="0" smtClean="0"/>
              <a:t>projektu </a:t>
            </a:r>
            <a:r>
              <a:rPr lang="cs-CZ" sz="1200" dirty="0"/>
              <a:t>IVA 2019FVHE/2190/45 </a:t>
            </a:r>
          </a:p>
        </p:txBody>
      </p:sp>
    </p:spTree>
    <p:extLst>
      <p:ext uri="{BB962C8B-B14F-4D97-AF65-F5344CB8AC3E}">
        <p14:creationId xmlns:p14="http://schemas.microsoft.com/office/powerpoint/2010/main" val="21687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Pánev krávy</a:t>
            </a:r>
            <a:br>
              <a:rPr lang="cs-CZ" dirty="0"/>
            </a:br>
            <a:r>
              <a:rPr lang="cs-CZ" dirty="0"/>
              <a:t/>
            </a:r>
            <a:br>
              <a:rPr lang="cs-CZ" dirty="0"/>
            </a:br>
            <a:r>
              <a:rPr lang="cs-CZ" sz="2400" dirty="0"/>
              <a:t>A)    pohled shora</a:t>
            </a:r>
            <a:br>
              <a:rPr lang="cs-CZ" sz="2400" dirty="0"/>
            </a:br>
            <a:r>
              <a:rPr lang="cs-CZ" sz="2400" dirty="0"/>
              <a:t>B)    levá laterální </a:t>
            </a:r>
            <a:br>
              <a:rPr lang="cs-CZ" sz="2400" dirty="0"/>
            </a:br>
            <a:r>
              <a:rPr lang="cs-CZ" sz="2400" dirty="0"/>
              <a:t>         plocha</a:t>
            </a:r>
          </a:p>
        </p:txBody>
      </p:sp>
      <p:pic>
        <p:nvPicPr>
          <p:cNvPr id="4098" name="Picture 2"/>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a:stretch>
            <a:fillRect/>
          </a:stretch>
        </p:blipFill>
        <p:spPr bwMode="auto">
          <a:xfrm rot="5400000">
            <a:off x="3828705" y="-453378"/>
            <a:ext cx="3760358" cy="62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a:extLst>
              <a:ext uri="{FF2B5EF4-FFF2-40B4-BE49-F238E27FC236}">
                <a16:creationId xmlns:a16="http://schemas.microsoft.com/office/drawing/2014/main" xmlns="" id="{E36EECEA-A4DB-43E1-97EB-394F6FB81C6E}"/>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4" name="TextovéPole 3">
            <a:extLst>
              <a:ext uri="{FF2B5EF4-FFF2-40B4-BE49-F238E27FC236}">
                <a16:creationId xmlns:a16="http://schemas.microsoft.com/office/drawing/2014/main" xmlns="" id="{99151F5D-505B-4DCE-AE7F-718A37447067}"/>
              </a:ext>
            </a:extLst>
          </p:cNvPr>
          <p:cNvSpPr txBox="1"/>
          <p:nvPr/>
        </p:nvSpPr>
        <p:spPr>
          <a:xfrm>
            <a:off x="2596483" y="4595888"/>
            <a:ext cx="6547518" cy="1661993"/>
          </a:xfrm>
          <a:prstGeom prst="rect">
            <a:avLst/>
          </a:prstGeom>
          <a:noFill/>
        </p:spPr>
        <p:txBody>
          <a:bodyPr wrap="square" rtlCol="0">
            <a:spAutoFit/>
          </a:bodyPr>
          <a:lstStyle/>
          <a:p>
            <a:r>
              <a:rPr lang="cs-CZ" sz="1400" dirty="0"/>
              <a:t>1. tělo kyčelní kosti	7. kraniální rameno stydké kosti	13. tělo sedací kosti</a:t>
            </a:r>
          </a:p>
          <a:p>
            <a:r>
              <a:rPr lang="cs-CZ" sz="1400" dirty="0"/>
              <a:t>2. křídlo kyčelní kosti	8. kaudální rameno stydké kosti	14. deska sedací kosti</a:t>
            </a:r>
          </a:p>
          <a:p>
            <a:r>
              <a:rPr lang="cs-CZ" sz="1400" dirty="0"/>
              <a:t>3. kyčelní hřeben		9. pánevní spona				15. sedací hrbol</a:t>
            </a:r>
          </a:p>
          <a:p>
            <a:r>
              <a:rPr lang="cs-CZ" sz="1400" dirty="0"/>
              <a:t>4. kyčelní hrbol		10.ucpaný otvor				16. velký sedací zářez</a:t>
            </a:r>
          </a:p>
          <a:p>
            <a:r>
              <a:rPr lang="cs-CZ" sz="1400" dirty="0"/>
              <a:t>5. křížový hrbol		11. sedací hřeben				17. malý sedací zářez</a:t>
            </a:r>
          </a:p>
          <a:p>
            <a:r>
              <a:rPr lang="cs-CZ" sz="1400" dirty="0"/>
              <a:t>6. tělo stydké kosti	12. kyčelní kloubní jamka		18. křížová kost</a:t>
            </a:r>
          </a:p>
          <a:p>
            <a:pPr marL="342900" indent="-342900">
              <a:buAutoNum type="arabicPeriod"/>
            </a:pPr>
            <a:endParaRPr lang="cs-CZ" dirty="0"/>
          </a:p>
        </p:txBody>
      </p:sp>
      <p:sp>
        <p:nvSpPr>
          <p:cNvPr id="6" name="TextovéPole 5"/>
          <p:cNvSpPr txBox="1"/>
          <p:nvPr/>
        </p:nvSpPr>
        <p:spPr>
          <a:xfrm>
            <a:off x="2483768" y="4281259"/>
            <a:ext cx="6499132" cy="215444"/>
          </a:xfrm>
          <a:prstGeom prst="rect">
            <a:avLst/>
          </a:prstGeom>
          <a:noFill/>
        </p:spPr>
        <p:txBody>
          <a:bodyPr wrap="square" rtlCol="0">
            <a:spAutoFit/>
          </a:bodyPr>
          <a:lstStyle/>
          <a:p>
            <a:r>
              <a:rPr lang="cs-CZ" sz="800" dirty="0"/>
              <a:t>Zdroj: ČERVENÝ, Čeněk, Vladimír KOMÁREK a Oldřich ŠTĚRBA. </a:t>
            </a:r>
            <a:r>
              <a:rPr lang="cs-CZ" sz="800" i="1" dirty="0"/>
              <a:t>Koldův atlas veterinární anatomie</a:t>
            </a:r>
            <a:r>
              <a:rPr lang="cs-CZ" sz="800" dirty="0"/>
              <a:t>. Praha: </a:t>
            </a:r>
            <a:r>
              <a:rPr lang="cs-CZ" sz="800" dirty="0" err="1"/>
              <a:t>Grada</a:t>
            </a:r>
            <a:r>
              <a:rPr lang="cs-CZ" sz="800" dirty="0"/>
              <a:t> </a:t>
            </a:r>
            <a:r>
              <a:rPr lang="cs-CZ" sz="800" dirty="0" err="1"/>
              <a:t>Publishing</a:t>
            </a:r>
            <a:r>
              <a:rPr lang="cs-CZ" sz="800" dirty="0"/>
              <a:t>, 1999. ISBN 80-7169-352-9.</a:t>
            </a:r>
          </a:p>
        </p:txBody>
      </p:sp>
    </p:spTree>
    <p:extLst>
      <p:ext uri="{BB962C8B-B14F-4D97-AF65-F5344CB8AC3E}">
        <p14:creationId xmlns:p14="http://schemas.microsoft.com/office/powerpoint/2010/main" val="250300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Pánev</a:t>
            </a:r>
            <a:br>
              <a:rPr lang="cs-CZ" dirty="0" smtClean="0"/>
            </a:br>
            <a:r>
              <a:rPr lang="cs-CZ" dirty="0" smtClean="0"/>
              <a:t/>
            </a:r>
            <a:br>
              <a:rPr lang="cs-CZ" dirty="0" smtClean="0"/>
            </a:br>
            <a:r>
              <a:rPr lang="cs-CZ" sz="2200" dirty="0" smtClean="0"/>
              <a:t>A) </a:t>
            </a:r>
            <a:r>
              <a:rPr lang="cs-CZ" sz="2200" dirty="0" smtClean="0">
                <a:solidFill>
                  <a:schemeClr val="bg1"/>
                </a:solidFill>
              </a:rPr>
              <a:t>kuna </a:t>
            </a:r>
            <a:r>
              <a:rPr lang="cs-CZ" sz="2200" dirty="0">
                <a:solidFill>
                  <a:schemeClr val="bg1"/>
                </a:solidFill>
              </a:rPr>
              <a:t>skalní</a:t>
            </a:r>
            <a:br>
              <a:rPr lang="cs-CZ" sz="2200" dirty="0">
                <a:solidFill>
                  <a:schemeClr val="bg1"/>
                </a:solidFill>
              </a:rPr>
            </a:br>
            <a:r>
              <a:rPr lang="cs-CZ" sz="2200" dirty="0">
                <a:solidFill>
                  <a:schemeClr val="bg1"/>
                </a:solidFill>
              </a:rPr>
              <a:t>(</a:t>
            </a:r>
            <a:r>
              <a:rPr lang="cs-CZ" sz="2200" i="1" dirty="0" err="1">
                <a:solidFill>
                  <a:schemeClr val="bg1"/>
                </a:solidFill>
              </a:rPr>
              <a:t>Martes</a:t>
            </a:r>
            <a:r>
              <a:rPr lang="cs-CZ" sz="2200" i="1" dirty="0">
                <a:solidFill>
                  <a:schemeClr val="bg1"/>
                </a:solidFill>
              </a:rPr>
              <a:t> </a:t>
            </a:r>
            <a:r>
              <a:rPr lang="cs-CZ" sz="2200" i="1" dirty="0" err="1">
                <a:solidFill>
                  <a:schemeClr val="bg1"/>
                </a:solidFill>
              </a:rPr>
              <a:t>foina</a:t>
            </a:r>
            <a:r>
              <a:rPr lang="cs-CZ" sz="2200" dirty="0" smtClean="0">
                <a:solidFill>
                  <a:schemeClr val="bg1"/>
                </a:solidFill>
              </a:rPr>
              <a:t>)</a:t>
            </a:r>
            <a:br>
              <a:rPr lang="cs-CZ" sz="2200" dirty="0" smtClean="0">
                <a:solidFill>
                  <a:schemeClr val="bg1"/>
                </a:solidFill>
              </a:rPr>
            </a:br>
            <a:r>
              <a:rPr lang="cs-CZ" sz="2200" dirty="0" smtClean="0"/>
              <a:t/>
            </a:r>
            <a:br>
              <a:rPr lang="cs-CZ" sz="2200" dirty="0" smtClean="0"/>
            </a:br>
            <a:r>
              <a:rPr lang="cs-CZ" sz="2200" dirty="0" smtClean="0"/>
              <a:t>B) </a:t>
            </a:r>
            <a:r>
              <a:rPr lang="cs-CZ" sz="2200" dirty="0" smtClean="0">
                <a:solidFill>
                  <a:schemeClr val="bg1"/>
                </a:solidFill>
              </a:rPr>
              <a:t>veverka </a:t>
            </a:r>
            <a:r>
              <a:rPr lang="cs-CZ" sz="2200" dirty="0">
                <a:solidFill>
                  <a:schemeClr val="bg1"/>
                </a:solidFill>
              </a:rPr>
              <a:t>obecná</a:t>
            </a:r>
            <a:br>
              <a:rPr lang="cs-CZ" sz="2200" dirty="0">
                <a:solidFill>
                  <a:schemeClr val="bg1"/>
                </a:solidFill>
              </a:rPr>
            </a:br>
            <a:r>
              <a:rPr lang="cs-CZ" sz="2200" dirty="0">
                <a:solidFill>
                  <a:schemeClr val="bg1"/>
                </a:solidFill>
              </a:rPr>
              <a:t>(</a:t>
            </a:r>
            <a:r>
              <a:rPr lang="cs-CZ" sz="2200" i="1" dirty="0" err="1">
                <a:solidFill>
                  <a:schemeClr val="bg1"/>
                </a:solidFill>
              </a:rPr>
              <a:t>Sciurus</a:t>
            </a:r>
            <a:r>
              <a:rPr lang="cs-CZ" sz="2200" i="1" dirty="0">
                <a:solidFill>
                  <a:schemeClr val="bg1"/>
                </a:solidFill>
              </a:rPr>
              <a:t> </a:t>
            </a:r>
            <a:r>
              <a:rPr lang="cs-CZ" sz="2200" i="1" dirty="0" err="1">
                <a:solidFill>
                  <a:schemeClr val="bg1"/>
                </a:solidFill>
              </a:rPr>
              <a:t>vulgaris</a:t>
            </a:r>
            <a:r>
              <a:rPr lang="cs-CZ" sz="2200" dirty="0">
                <a:solidFill>
                  <a:schemeClr val="bg1"/>
                </a:solidFill>
              </a:rPr>
              <a:t>) </a:t>
            </a:r>
            <a:r>
              <a:rPr lang="cs-CZ" sz="2200" dirty="0" smtClean="0">
                <a:solidFill>
                  <a:schemeClr val="bg1"/>
                </a:solidFill>
              </a:rPr>
              <a:t/>
            </a:r>
            <a:br>
              <a:rPr lang="cs-CZ" sz="2200" dirty="0" smtClean="0">
                <a:solidFill>
                  <a:schemeClr val="bg1"/>
                </a:solidFill>
              </a:rPr>
            </a:br>
            <a:r>
              <a:rPr lang="cs-CZ" sz="2200" dirty="0" smtClean="0"/>
              <a:t/>
            </a:r>
            <a:br>
              <a:rPr lang="cs-CZ" sz="2200" dirty="0" smtClean="0"/>
            </a:br>
            <a:r>
              <a:rPr lang="cs-CZ" sz="2200" dirty="0" smtClean="0"/>
              <a:t>C) </a:t>
            </a:r>
            <a:r>
              <a:rPr lang="cs-CZ" sz="2200" dirty="0">
                <a:solidFill>
                  <a:schemeClr val="bg1"/>
                </a:solidFill>
              </a:rPr>
              <a:t>potkan obecný</a:t>
            </a:r>
            <a:br>
              <a:rPr lang="cs-CZ" sz="2200" dirty="0">
                <a:solidFill>
                  <a:schemeClr val="bg1"/>
                </a:solidFill>
              </a:rPr>
            </a:br>
            <a:r>
              <a:rPr lang="cs-CZ" sz="2200" dirty="0">
                <a:solidFill>
                  <a:schemeClr val="bg1"/>
                </a:solidFill>
              </a:rPr>
              <a:t>(</a:t>
            </a:r>
            <a:r>
              <a:rPr lang="cs-CZ" sz="2200" i="1" dirty="0" err="1">
                <a:solidFill>
                  <a:schemeClr val="bg1"/>
                </a:solidFill>
              </a:rPr>
              <a:t>Rattus</a:t>
            </a:r>
            <a:r>
              <a:rPr lang="cs-CZ" sz="2200" i="1" dirty="0">
                <a:solidFill>
                  <a:schemeClr val="bg1"/>
                </a:solidFill>
              </a:rPr>
              <a:t> </a:t>
            </a:r>
            <a:r>
              <a:rPr lang="cs-CZ" sz="2200" i="1" dirty="0" err="1">
                <a:solidFill>
                  <a:schemeClr val="bg1"/>
                </a:solidFill>
              </a:rPr>
              <a:t>norvegicus</a:t>
            </a:r>
            <a:r>
              <a:rPr lang="cs-CZ" sz="2200" dirty="0" smtClean="0">
                <a:solidFill>
                  <a:schemeClr val="bg1"/>
                </a:solidFill>
              </a:rPr>
              <a:t>)</a:t>
            </a:r>
            <a:br>
              <a:rPr lang="cs-CZ" sz="2200" dirty="0" smtClean="0">
                <a:solidFill>
                  <a:schemeClr val="bg1"/>
                </a:solidFill>
              </a:rPr>
            </a:br>
            <a:r>
              <a:rPr lang="cs-CZ" sz="2200" dirty="0">
                <a:solidFill>
                  <a:schemeClr val="bg1"/>
                </a:solidFill>
              </a:rPr>
              <a:t/>
            </a:r>
            <a:br>
              <a:rPr lang="cs-CZ" sz="2200" dirty="0">
                <a:solidFill>
                  <a:schemeClr val="bg1"/>
                </a:solidFill>
              </a:rPr>
            </a:br>
            <a:r>
              <a:rPr lang="cs-CZ" sz="2200" dirty="0" smtClean="0">
                <a:solidFill>
                  <a:schemeClr val="bg1"/>
                </a:solidFill>
              </a:rPr>
              <a:t>D) </a:t>
            </a:r>
            <a:r>
              <a:rPr lang="cs-CZ" sz="2400" dirty="0">
                <a:solidFill>
                  <a:schemeClr val="bg1"/>
                </a:solidFill>
              </a:rPr>
              <a:t>pes domácí</a:t>
            </a:r>
            <a:br>
              <a:rPr lang="cs-CZ" sz="2400" dirty="0">
                <a:solidFill>
                  <a:schemeClr val="bg1"/>
                </a:solidFill>
              </a:rPr>
            </a:br>
            <a:r>
              <a:rPr lang="cs-CZ" sz="2400" dirty="0">
                <a:solidFill>
                  <a:schemeClr val="bg1"/>
                </a:solidFill>
              </a:rPr>
              <a:t>(</a:t>
            </a:r>
            <a:r>
              <a:rPr lang="cs-CZ" sz="2400" i="1" dirty="0" err="1">
                <a:solidFill>
                  <a:schemeClr val="bg1"/>
                </a:solidFill>
              </a:rPr>
              <a:t>Canis</a:t>
            </a:r>
            <a:r>
              <a:rPr lang="cs-CZ" sz="2400" i="1" dirty="0">
                <a:solidFill>
                  <a:schemeClr val="bg1"/>
                </a:solidFill>
              </a:rPr>
              <a:t> lupus </a:t>
            </a:r>
            <a:r>
              <a:rPr lang="cs-CZ" sz="2400" dirty="0">
                <a:solidFill>
                  <a:schemeClr val="bg1"/>
                </a:solidFill>
              </a:rPr>
              <a:t>f. </a:t>
            </a:r>
            <a:r>
              <a:rPr lang="cs-CZ" sz="2400" i="1" dirty="0" err="1">
                <a:solidFill>
                  <a:schemeClr val="bg1"/>
                </a:solidFill>
              </a:rPr>
              <a:t>familiaris</a:t>
            </a:r>
            <a:r>
              <a:rPr lang="cs-CZ" sz="2400" dirty="0">
                <a:solidFill>
                  <a:schemeClr val="bg1"/>
                </a:solidFill>
              </a:rPr>
              <a:t>)</a:t>
            </a:r>
            <a:endParaRPr lang="cs-CZ" sz="2200" dirty="0"/>
          </a:p>
        </p:txBody>
      </p:sp>
      <p:pic>
        <p:nvPicPr>
          <p:cNvPr id="5" name="Zástupný symbol pro obsah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205" r="7346" b="3441"/>
          <a:stretch/>
        </p:blipFill>
        <p:spPr>
          <a:xfrm rot="16200000">
            <a:off x="4460904" y="-1068414"/>
            <a:ext cx="2520280" cy="6186517"/>
          </a:xfrm>
        </p:spPr>
      </p:pic>
      <p:sp>
        <p:nvSpPr>
          <p:cNvPr id="4" name="Zástupný symbol pro zápatí 3"/>
          <p:cNvSpPr>
            <a:spLocks noGrp="1"/>
          </p:cNvSpPr>
          <p:nvPr>
            <p:ph type="ftr" sz="quarter" idx="11"/>
          </p:nvPr>
        </p:nvSpPr>
        <p:spPr/>
        <p:txBody>
          <a:bodyPr/>
          <a:lstStyle/>
          <a:p>
            <a:r>
              <a:rPr lang="cs-CZ" sz="1600" dirty="0" smtClean="0">
                <a:solidFill>
                  <a:srgbClr val="0070C0"/>
                </a:solidFill>
              </a:rPr>
              <a:t>PROJEKT IVA 2019FVHE/2190/45</a:t>
            </a:r>
            <a:endParaRPr lang="cs-CZ" sz="1600" dirty="0">
              <a:solidFill>
                <a:srgbClr val="0070C0"/>
              </a:solidFill>
            </a:endParaRPr>
          </a:p>
        </p:txBody>
      </p:sp>
      <p:sp>
        <p:nvSpPr>
          <p:cNvPr id="6" name="TextovéPole 5"/>
          <p:cNvSpPr txBox="1"/>
          <p:nvPr/>
        </p:nvSpPr>
        <p:spPr>
          <a:xfrm>
            <a:off x="4335400" y="2979241"/>
            <a:ext cx="360040" cy="369332"/>
          </a:xfrm>
          <a:prstGeom prst="rect">
            <a:avLst/>
          </a:prstGeom>
          <a:solidFill>
            <a:schemeClr val="bg1"/>
          </a:solidFill>
        </p:spPr>
        <p:txBody>
          <a:bodyPr wrap="square" rtlCol="0">
            <a:spAutoFit/>
          </a:bodyPr>
          <a:lstStyle/>
          <a:p>
            <a:r>
              <a:rPr lang="cs-CZ" b="1" dirty="0" smtClean="0"/>
              <a:t>A</a:t>
            </a:r>
            <a:endParaRPr lang="cs-CZ" b="1" dirty="0"/>
          </a:p>
        </p:txBody>
      </p:sp>
      <p:sp>
        <p:nvSpPr>
          <p:cNvPr id="7" name="TextovéPole 6"/>
          <p:cNvSpPr txBox="1"/>
          <p:nvPr/>
        </p:nvSpPr>
        <p:spPr>
          <a:xfrm>
            <a:off x="5954730" y="2979241"/>
            <a:ext cx="396044" cy="369332"/>
          </a:xfrm>
          <a:prstGeom prst="rect">
            <a:avLst/>
          </a:prstGeom>
          <a:solidFill>
            <a:schemeClr val="bg1"/>
          </a:solidFill>
        </p:spPr>
        <p:txBody>
          <a:bodyPr wrap="square" rtlCol="0">
            <a:spAutoFit/>
          </a:bodyPr>
          <a:lstStyle/>
          <a:p>
            <a:r>
              <a:rPr lang="cs-CZ" b="1" dirty="0"/>
              <a:t>B</a:t>
            </a:r>
          </a:p>
        </p:txBody>
      </p:sp>
      <p:sp>
        <p:nvSpPr>
          <p:cNvPr id="8" name="TextovéPole 7"/>
          <p:cNvSpPr txBox="1"/>
          <p:nvPr/>
        </p:nvSpPr>
        <p:spPr>
          <a:xfrm>
            <a:off x="8100392" y="2979241"/>
            <a:ext cx="374948" cy="369332"/>
          </a:xfrm>
          <a:prstGeom prst="rect">
            <a:avLst/>
          </a:prstGeom>
          <a:solidFill>
            <a:schemeClr val="bg1"/>
          </a:solidFill>
        </p:spPr>
        <p:txBody>
          <a:bodyPr wrap="square" rtlCol="0">
            <a:spAutoFit/>
          </a:bodyPr>
          <a:lstStyle/>
          <a:p>
            <a:r>
              <a:rPr lang="cs-CZ" b="1" dirty="0" smtClean="0"/>
              <a:t>C</a:t>
            </a:r>
            <a:endParaRPr lang="cs-CZ" b="1" dirty="0"/>
          </a:p>
        </p:txBody>
      </p:sp>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l="22223" r="15417"/>
          <a:stretch/>
        </p:blipFill>
        <p:spPr>
          <a:xfrm rot="5400000">
            <a:off x="4340036" y="1780337"/>
            <a:ext cx="2755890" cy="5892362"/>
          </a:xfrm>
          <a:prstGeom prst="rect">
            <a:avLst/>
          </a:prstGeom>
        </p:spPr>
      </p:pic>
      <p:sp>
        <p:nvSpPr>
          <p:cNvPr id="10" name="TextovéPole 9"/>
          <p:cNvSpPr txBox="1"/>
          <p:nvPr/>
        </p:nvSpPr>
        <p:spPr>
          <a:xfrm>
            <a:off x="4335400" y="5755262"/>
            <a:ext cx="360040" cy="369332"/>
          </a:xfrm>
          <a:prstGeom prst="rect">
            <a:avLst/>
          </a:prstGeom>
          <a:solidFill>
            <a:schemeClr val="bg1"/>
          </a:solidFill>
        </p:spPr>
        <p:txBody>
          <a:bodyPr wrap="square" rtlCol="0">
            <a:spAutoFit/>
          </a:bodyPr>
          <a:lstStyle/>
          <a:p>
            <a:r>
              <a:rPr lang="cs-CZ" b="1" dirty="0"/>
              <a:t>D</a:t>
            </a:r>
          </a:p>
        </p:txBody>
      </p:sp>
      <p:sp>
        <p:nvSpPr>
          <p:cNvPr id="11" name="Obdélník 10"/>
          <p:cNvSpPr/>
          <p:nvPr/>
        </p:nvSpPr>
        <p:spPr>
          <a:xfrm>
            <a:off x="2771799" y="6107207"/>
            <a:ext cx="5202121" cy="276999"/>
          </a:xfrm>
          <a:prstGeom prst="rect">
            <a:avLst/>
          </a:prstGeom>
        </p:spPr>
        <p:txBody>
          <a:bodyPr wrap="square">
            <a:spAutoFit/>
          </a:bodyPr>
          <a:lstStyle/>
          <a:p>
            <a:r>
              <a:rPr lang="cs-CZ" sz="1200" dirty="0" smtClean="0"/>
              <a:t>Zdroj: </a:t>
            </a:r>
            <a:r>
              <a:rPr lang="cs-CZ" sz="1200" dirty="0" smtClean="0"/>
              <a:t>řešitelka </a:t>
            </a:r>
            <a:r>
              <a:rPr lang="cs-CZ" sz="1200" dirty="0" smtClean="0"/>
              <a:t>projektu </a:t>
            </a:r>
            <a:r>
              <a:rPr lang="cs-CZ" sz="1200" dirty="0"/>
              <a:t>IVA 2019FVHE/2190/45 </a:t>
            </a:r>
          </a:p>
        </p:txBody>
      </p:sp>
    </p:spTree>
    <p:extLst>
      <p:ext uri="{BB962C8B-B14F-4D97-AF65-F5344CB8AC3E}">
        <p14:creationId xmlns:p14="http://schemas.microsoft.com/office/powerpoint/2010/main" val="344356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672" y="728700"/>
            <a:ext cx="250827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190"/>
          <a:stretch/>
        </p:blipFill>
        <p:spPr bwMode="auto">
          <a:xfrm>
            <a:off x="3194345" y="728700"/>
            <a:ext cx="222330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453" y="728700"/>
            <a:ext cx="2448272" cy="427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95536" y="4313379"/>
            <a:ext cx="2358008" cy="1815882"/>
          </a:xfrm>
          <a:prstGeom prst="rect">
            <a:avLst/>
          </a:prstGeom>
        </p:spPr>
        <p:txBody>
          <a:bodyPr wrap="square">
            <a:spAutoFit/>
          </a:bodyPr>
          <a:lstStyle/>
          <a:p>
            <a:r>
              <a:rPr lang="cs-CZ" sz="1600" b="1" dirty="0"/>
              <a:t>1</a:t>
            </a:r>
            <a:r>
              <a:rPr lang="cs-CZ" sz="1600" dirty="0"/>
              <a:t> - zánártní kosti</a:t>
            </a:r>
            <a:br>
              <a:rPr lang="cs-CZ" sz="1600" dirty="0"/>
            </a:br>
            <a:r>
              <a:rPr lang="cs-CZ" sz="1600" b="1" dirty="0"/>
              <a:t>2</a:t>
            </a:r>
            <a:r>
              <a:rPr lang="cs-CZ" sz="1600" dirty="0"/>
              <a:t> - nártní kosti (nárt)</a:t>
            </a:r>
            <a:br>
              <a:rPr lang="cs-CZ" sz="1600" dirty="0"/>
            </a:br>
            <a:r>
              <a:rPr lang="cs-CZ" sz="1600" b="1" dirty="0"/>
              <a:t>3</a:t>
            </a:r>
            <a:r>
              <a:rPr lang="cs-CZ" sz="1600" dirty="0"/>
              <a:t> - I. člá­nek 4. prstu</a:t>
            </a:r>
            <a:br>
              <a:rPr lang="cs-CZ" sz="1600" dirty="0"/>
            </a:br>
            <a:r>
              <a:rPr lang="cs-CZ" sz="1600" b="1" dirty="0"/>
              <a:t>4</a:t>
            </a:r>
            <a:r>
              <a:rPr lang="cs-CZ" sz="1600" dirty="0"/>
              <a:t> - II. článek 4. prstu</a:t>
            </a:r>
            <a:br>
              <a:rPr lang="cs-CZ" sz="1600" dirty="0"/>
            </a:br>
            <a:r>
              <a:rPr lang="cs-CZ" sz="1600" b="1" dirty="0"/>
              <a:t>5</a:t>
            </a:r>
            <a:r>
              <a:rPr lang="cs-CZ" sz="1600" dirty="0"/>
              <a:t> - III. článek 4. prstu</a:t>
            </a:r>
            <a:br>
              <a:rPr lang="cs-CZ" sz="1600" dirty="0"/>
            </a:br>
            <a:r>
              <a:rPr lang="cs-CZ" sz="1600" b="1" dirty="0"/>
              <a:t>6</a:t>
            </a:r>
            <a:r>
              <a:rPr lang="cs-CZ" sz="1600" dirty="0"/>
              <a:t> - hleznová kost</a:t>
            </a:r>
            <a:br>
              <a:rPr lang="cs-CZ" sz="1600" dirty="0"/>
            </a:br>
            <a:r>
              <a:rPr lang="cs-CZ" sz="1600" b="1" dirty="0"/>
              <a:t>7</a:t>
            </a:r>
            <a:r>
              <a:rPr lang="cs-CZ" sz="1600" dirty="0"/>
              <a:t> - patní kost</a:t>
            </a:r>
          </a:p>
        </p:txBody>
      </p:sp>
      <p:sp>
        <p:nvSpPr>
          <p:cNvPr id="3" name="Zástupný symbol pro zápatí 2">
            <a:extLst>
              <a:ext uri="{FF2B5EF4-FFF2-40B4-BE49-F238E27FC236}">
                <a16:creationId xmlns:a16="http://schemas.microsoft.com/office/drawing/2014/main" xmlns="" id="{96907F74-B955-44FA-816C-68A862539498}"/>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7" name="TextovéPole 6"/>
          <p:cNvSpPr txBox="1"/>
          <p:nvPr/>
        </p:nvSpPr>
        <p:spPr>
          <a:xfrm>
            <a:off x="3347864" y="4398778"/>
            <a:ext cx="3429099" cy="261610"/>
          </a:xfrm>
          <a:prstGeom prst="rect">
            <a:avLst/>
          </a:prstGeom>
          <a:noFill/>
        </p:spPr>
        <p:txBody>
          <a:bodyPr wrap="square" rtlCol="0">
            <a:spAutoFit/>
          </a:bodyPr>
          <a:lstStyle/>
          <a:p>
            <a:pPr algn="just"/>
            <a:r>
              <a:rPr lang="cs-CZ" sz="1100" dirty="0"/>
              <a:t>Zdroj: </a:t>
            </a:r>
            <a:r>
              <a:rPr lang="cs-CZ" sz="1100" dirty="0"/>
              <a:t>http://york-mickey.blog.cz</a:t>
            </a:r>
            <a:r>
              <a:rPr lang="cs-CZ" sz="1100" dirty="0" smtClean="0"/>
              <a:t>/</a:t>
            </a:r>
            <a:endParaRPr lang="cs-CZ" sz="1100" dirty="0"/>
          </a:p>
        </p:txBody>
      </p:sp>
    </p:spTree>
    <p:extLst>
      <p:ext uri="{BB962C8B-B14F-4D97-AF65-F5344CB8AC3E}">
        <p14:creationId xmlns:p14="http://schemas.microsoft.com/office/powerpoint/2010/main" val="184695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Pohybový aparát</a:t>
            </a:r>
          </a:p>
        </p:txBody>
      </p:sp>
      <p:sp>
        <p:nvSpPr>
          <p:cNvPr id="3" name="Zástupný symbol pro obsah 2"/>
          <p:cNvSpPr>
            <a:spLocks noGrp="1"/>
          </p:cNvSpPr>
          <p:nvPr>
            <p:ph idx="1"/>
          </p:nvPr>
        </p:nvSpPr>
        <p:spPr/>
        <p:txBody>
          <a:bodyPr>
            <a:normAutofit/>
          </a:bodyPr>
          <a:lstStyle/>
          <a:p>
            <a:pPr>
              <a:buNone/>
            </a:pPr>
            <a:r>
              <a:rPr lang="cs-CZ" sz="2400" dirty="0"/>
              <a:t>Část pasivní (opěrná)</a:t>
            </a:r>
          </a:p>
          <a:p>
            <a:pPr lvl="1">
              <a:buFont typeface="Wingdings" panose="05000000000000000000" pitchFamily="2" charset="2"/>
              <a:buChar char="Ø"/>
            </a:pPr>
            <a:r>
              <a:rPr lang="cs-CZ" sz="2400" dirty="0"/>
              <a:t> kosti</a:t>
            </a:r>
          </a:p>
          <a:p>
            <a:pPr lvl="1">
              <a:buFont typeface="Wingdings" panose="05000000000000000000" pitchFamily="2" charset="2"/>
              <a:buChar char="Ø"/>
            </a:pPr>
            <a:r>
              <a:rPr lang="cs-CZ" sz="2400" dirty="0"/>
              <a:t> spoje kostí </a:t>
            </a:r>
          </a:p>
          <a:p>
            <a:pPr lvl="1">
              <a:buFont typeface="Wingdings" panose="05000000000000000000" pitchFamily="2" charset="2"/>
              <a:buChar char="Ø"/>
            </a:pPr>
            <a:r>
              <a:rPr lang="cs-CZ" sz="2400" dirty="0"/>
              <a:t> vazy a chrupavky</a:t>
            </a:r>
          </a:p>
          <a:p>
            <a:pPr>
              <a:buNone/>
            </a:pPr>
            <a:endParaRPr lang="cs-CZ" sz="2400" dirty="0"/>
          </a:p>
          <a:p>
            <a:pPr>
              <a:buNone/>
            </a:pPr>
            <a:r>
              <a:rPr lang="cs-CZ" sz="2400" dirty="0"/>
              <a:t>Část aktivní (výkonná)</a:t>
            </a:r>
          </a:p>
          <a:p>
            <a:pPr lvl="1">
              <a:buFont typeface="Wingdings" panose="05000000000000000000" pitchFamily="2" charset="2"/>
              <a:buChar char="Ø"/>
            </a:pPr>
            <a:r>
              <a:rPr lang="cs-CZ" sz="2400" dirty="0"/>
              <a:t> kosterní svaly </a:t>
            </a:r>
          </a:p>
        </p:txBody>
      </p:sp>
      <p:sp>
        <p:nvSpPr>
          <p:cNvPr id="5" name="Zástupný symbol pro zápatí 4">
            <a:extLst>
              <a:ext uri="{FF2B5EF4-FFF2-40B4-BE49-F238E27FC236}">
                <a16:creationId xmlns:a16="http://schemas.microsoft.com/office/drawing/2014/main" xmlns="" id="{C7AA30FC-6F63-4696-A9B1-8549235B4545}"/>
              </a:ext>
            </a:extLst>
          </p:cNvPr>
          <p:cNvSpPr>
            <a:spLocks noGrp="1"/>
          </p:cNvSpPr>
          <p:nvPr>
            <p:ph type="ftr" sz="quarter" idx="11"/>
          </p:nvPr>
        </p:nvSpPr>
        <p:spPr/>
        <p:txBody>
          <a:bodyPr/>
          <a:lstStyle/>
          <a:p>
            <a:r>
              <a:rPr lang="cs-CZ" sz="1600" dirty="0">
                <a:solidFill>
                  <a:srgbClr val="0070C0"/>
                </a:solidFill>
              </a:rPr>
              <a:t>PROJEKT IVA 2019FVHE/2190/45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lum bright="40000" contrast="-20000"/>
            <a:extLst>
              <a:ext uri="{28A0092B-C50C-407E-A947-70E740481C1C}">
                <a14:useLocalDpi xmlns:a14="http://schemas.microsoft.com/office/drawing/2010/main" val="0"/>
              </a:ext>
            </a:extLst>
          </a:blip>
          <a:srcRect r="2718"/>
          <a:stretch/>
        </p:blipFill>
        <p:spPr bwMode="auto">
          <a:xfrm rot="5400000">
            <a:off x="4063873" y="-634164"/>
            <a:ext cx="3160722" cy="59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zápatí 1">
            <a:extLst>
              <a:ext uri="{FF2B5EF4-FFF2-40B4-BE49-F238E27FC236}">
                <a16:creationId xmlns:a16="http://schemas.microsoft.com/office/drawing/2014/main" xmlns="" id="{3403B2D2-0F38-4F6A-B27E-DE2770D620B5}"/>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7" name="Nadpis 1">
            <a:extLst>
              <a:ext uri="{FF2B5EF4-FFF2-40B4-BE49-F238E27FC236}">
                <a16:creationId xmlns:a16="http://schemas.microsoft.com/office/drawing/2014/main" xmlns="" id="{56BDEA73-DDC5-4CCA-87C7-F3F59702AE84}"/>
              </a:ext>
            </a:extLst>
          </p:cNvPr>
          <p:cNvSpPr>
            <a:spLocks noGrp="1"/>
          </p:cNvSpPr>
          <p:nvPr>
            <p:ph type="title"/>
          </p:nvPr>
        </p:nvSpPr>
        <p:spPr>
          <a:xfrm>
            <a:off x="85069" y="1128408"/>
            <a:ext cx="2582112" cy="4601183"/>
          </a:xfrm>
        </p:spPr>
        <p:txBody>
          <a:bodyPr>
            <a:normAutofit/>
          </a:bodyPr>
          <a:lstStyle/>
          <a:p>
            <a:r>
              <a:rPr lang="cs-CZ" sz="3200" dirty="0"/>
              <a:t>Porovnání  </a:t>
            </a:r>
            <a:r>
              <a:rPr lang="cs-CZ" sz="3200" dirty="0" smtClean="0"/>
              <a:t>kostry ruky </a:t>
            </a:r>
            <a:r>
              <a:rPr lang="cs-CZ" sz="3200" dirty="0"/>
              <a:t/>
            </a:r>
            <a:br>
              <a:rPr lang="cs-CZ" sz="3200" dirty="0"/>
            </a:br>
            <a:r>
              <a:rPr lang="cs-CZ" sz="2400" dirty="0"/>
              <a:t/>
            </a:r>
            <a:br>
              <a:rPr lang="cs-CZ" sz="2400" dirty="0"/>
            </a:br>
            <a:r>
              <a:rPr lang="cs-CZ" sz="2400" dirty="0"/>
              <a:t>A) člověka</a:t>
            </a:r>
            <a:br>
              <a:rPr lang="cs-CZ" sz="2400" dirty="0"/>
            </a:br>
            <a:r>
              <a:rPr lang="cs-CZ" sz="2400" dirty="0"/>
              <a:t/>
            </a:r>
            <a:br>
              <a:rPr lang="cs-CZ" sz="2400" dirty="0"/>
            </a:br>
            <a:r>
              <a:rPr lang="cs-CZ" sz="2400" dirty="0"/>
              <a:t>B) se psem</a:t>
            </a:r>
            <a:br>
              <a:rPr lang="cs-CZ" sz="2400" dirty="0"/>
            </a:br>
            <a:r>
              <a:rPr lang="cs-CZ" sz="2400" dirty="0"/>
              <a:t>C) prasetem</a:t>
            </a:r>
            <a:br>
              <a:rPr lang="cs-CZ" sz="2400" dirty="0"/>
            </a:br>
            <a:r>
              <a:rPr lang="cs-CZ" sz="2400" dirty="0"/>
              <a:t>D) skotem</a:t>
            </a:r>
            <a:br>
              <a:rPr lang="cs-CZ" sz="2400" dirty="0"/>
            </a:br>
            <a:r>
              <a:rPr lang="cs-CZ" sz="2400" dirty="0"/>
              <a:t>E) koněm</a:t>
            </a:r>
            <a:r>
              <a:rPr lang="cs-CZ" sz="3200" dirty="0"/>
              <a:t/>
            </a:r>
            <a:br>
              <a:rPr lang="cs-CZ" sz="3200" dirty="0"/>
            </a:br>
            <a:r>
              <a:rPr lang="cs-CZ" sz="3200" dirty="0"/>
              <a:t/>
            </a:r>
            <a:br>
              <a:rPr lang="cs-CZ" sz="3200" dirty="0"/>
            </a:br>
            <a:endParaRPr lang="cs-CZ" dirty="0"/>
          </a:p>
        </p:txBody>
      </p:sp>
      <p:sp>
        <p:nvSpPr>
          <p:cNvPr id="5" name="TextovéPole 4">
            <a:extLst>
              <a:ext uri="{FF2B5EF4-FFF2-40B4-BE49-F238E27FC236}">
                <a16:creationId xmlns:a16="http://schemas.microsoft.com/office/drawing/2014/main" xmlns="" id="{B475D3EF-E8AB-4D24-9082-C0E4F8C67479}"/>
              </a:ext>
            </a:extLst>
          </p:cNvPr>
          <p:cNvSpPr txBox="1"/>
          <p:nvPr/>
        </p:nvSpPr>
        <p:spPr>
          <a:xfrm>
            <a:off x="2684017" y="4005064"/>
            <a:ext cx="6374914" cy="2246769"/>
          </a:xfrm>
          <a:prstGeom prst="rect">
            <a:avLst/>
          </a:prstGeom>
          <a:noFill/>
        </p:spPr>
        <p:txBody>
          <a:bodyPr wrap="square" rtlCol="0">
            <a:spAutoFit/>
          </a:bodyPr>
          <a:lstStyle/>
          <a:p>
            <a:r>
              <a:rPr lang="cs-CZ" sz="1400" b="1" dirty="0"/>
              <a:t>Zápěstní kosti člověka</a:t>
            </a:r>
          </a:p>
          <a:p>
            <a:r>
              <a:rPr lang="cs-CZ" sz="1400" dirty="0"/>
              <a:t>1 - vřetenní kost		2 - loketní kost		3 - vřetenní zápěstní kost	</a:t>
            </a:r>
          </a:p>
          <a:p>
            <a:r>
              <a:rPr lang="cs-CZ" sz="1400" dirty="0"/>
              <a:t>4 - střední zápěstní kost 	5 - loketní zápěstní kost	6 - </a:t>
            </a:r>
            <a:r>
              <a:rPr lang="cs-CZ" sz="1400" dirty="0" err="1"/>
              <a:t>přidatná</a:t>
            </a:r>
            <a:r>
              <a:rPr lang="cs-CZ" sz="1400" dirty="0"/>
              <a:t> zápěstní kost	</a:t>
            </a:r>
          </a:p>
          <a:p>
            <a:r>
              <a:rPr lang="cs-CZ" sz="1400" dirty="0"/>
              <a:t>7 -  první zápěstní kost	8 - druhá zápěstní kost	9 - třetí zápěstní kost	</a:t>
            </a:r>
          </a:p>
          <a:p>
            <a:r>
              <a:rPr lang="cs-CZ" sz="1400" dirty="0"/>
              <a:t>10 - čtvrtá zápěstní kost</a:t>
            </a:r>
          </a:p>
          <a:p>
            <a:r>
              <a:rPr lang="cs-CZ" sz="1400" b="1" dirty="0"/>
              <a:t>Záprstní kosti člověka</a:t>
            </a:r>
          </a:p>
          <a:p>
            <a:r>
              <a:rPr lang="cs-CZ" sz="1400" dirty="0"/>
              <a:t>11 - první	12 - druhá 	13 - třetí	14 - čtvrtá	 15 - pátá záprstní kost</a:t>
            </a:r>
            <a:endParaRPr lang="cs-CZ" sz="1400" b="1" dirty="0"/>
          </a:p>
          <a:p>
            <a:r>
              <a:rPr lang="cs-CZ" sz="1400" b="1" dirty="0"/>
              <a:t>Kosti prstů člověka</a:t>
            </a:r>
          </a:p>
          <a:p>
            <a:r>
              <a:rPr lang="cs-CZ" sz="1400" dirty="0"/>
              <a:t>16 - proximální prstní článek	17 - střední prstní článek	     18 - distální prstní článek </a:t>
            </a:r>
          </a:p>
          <a:p>
            <a:r>
              <a:rPr lang="cs-CZ" sz="1400" dirty="0"/>
              <a:t>I. první prst	      II. druhý prst	III. třetí prst		IV. čtvrtý prst	V. pátý prst</a:t>
            </a:r>
          </a:p>
        </p:txBody>
      </p:sp>
      <p:sp>
        <p:nvSpPr>
          <p:cNvPr id="6" name="TextovéPole 5">
            <a:extLst>
              <a:ext uri="{FF2B5EF4-FFF2-40B4-BE49-F238E27FC236}">
                <a16:creationId xmlns:a16="http://schemas.microsoft.com/office/drawing/2014/main" xmlns="" id="{0F6A33E2-CED0-4494-9598-8ADC8B02744A}"/>
              </a:ext>
            </a:extLst>
          </p:cNvPr>
          <p:cNvSpPr txBox="1"/>
          <p:nvPr/>
        </p:nvSpPr>
        <p:spPr>
          <a:xfrm>
            <a:off x="2644868" y="222468"/>
            <a:ext cx="5023475" cy="523220"/>
          </a:xfrm>
          <a:prstGeom prst="rect">
            <a:avLst/>
          </a:prstGeom>
          <a:noFill/>
        </p:spPr>
        <p:txBody>
          <a:bodyPr wrap="square" rtlCol="0">
            <a:spAutoFit/>
          </a:bodyPr>
          <a:lstStyle/>
          <a:p>
            <a:pPr algn="just"/>
            <a:r>
              <a:rPr lang="cs-CZ" sz="1400" dirty="0"/>
              <a:t>Kosti hrudní končetiny psa, prasete, skotu a koně jsou graficky stejně vyznačené pro pochopení druhových a vývojových rozdílů.</a:t>
            </a:r>
          </a:p>
        </p:txBody>
      </p:sp>
      <p:sp>
        <p:nvSpPr>
          <p:cNvPr id="8" name="TextovéPole 7"/>
          <p:cNvSpPr txBox="1"/>
          <p:nvPr/>
        </p:nvSpPr>
        <p:spPr>
          <a:xfrm>
            <a:off x="2559799" y="3798691"/>
            <a:ext cx="6499132" cy="215444"/>
          </a:xfrm>
          <a:prstGeom prst="rect">
            <a:avLst/>
          </a:prstGeom>
          <a:noFill/>
        </p:spPr>
        <p:txBody>
          <a:bodyPr wrap="square" rtlCol="0">
            <a:spAutoFit/>
          </a:bodyPr>
          <a:lstStyle/>
          <a:p>
            <a:r>
              <a:rPr lang="cs-CZ" sz="800" dirty="0"/>
              <a:t>Zdroj: ČERVENÝ, Čeněk, Vladimír KOMÁREK a Oldřich ŠTĚRBA. </a:t>
            </a:r>
            <a:r>
              <a:rPr lang="cs-CZ" sz="800" i="1" dirty="0"/>
              <a:t>Koldův atlas veterinární anatomie</a:t>
            </a:r>
            <a:r>
              <a:rPr lang="cs-CZ" sz="800" dirty="0"/>
              <a:t>. Praha: </a:t>
            </a:r>
            <a:r>
              <a:rPr lang="cs-CZ" sz="800" dirty="0" err="1"/>
              <a:t>Grada</a:t>
            </a:r>
            <a:r>
              <a:rPr lang="cs-CZ" sz="800" dirty="0"/>
              <a:t> </a:t>
            </a:r>
            <a:r>
              <a:rPr lang="cs-CZ" sz="800" dirty="0" err="1"/>
              <a:t>Publishing</a:t>
            </a:r>
            <a:r>
              <a:rPr lang="cs-CZ" sz="800" dirty="0"/>
              <a:t>, 1999. ISBN 80-7169-352-9.</a:t>
            </a:r>
          </a:p>
        </p:txBody>
      </p:sp>
    </p:spTree>
    <p:extLst>
      <p:ext uri="{BB962C8B-B14F-4D97-AF65-F5344CB8AC3E}">
        <p14:creationId xmlns:p14="http://schemas.microsoft.com/office/powerpoint/2010/main" val="269467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lum bright="40000"/>
            <a:extLst>
              <a:ext uri="{28A0092B-C50C-407E-A947-70E740481C1C}">
                <a14:useLocalDpi xmlns:a14="http://schemas.microsoft.com/office/drawing/2010/main" val="0"/>
              </a:ext>
            </a:extLst>
          </a:blip>
          <a:srcRect l="1894" r="3242"/>
          <a:stretch/>
        </p:blipFill>
        <p:spPr bwMode="auto">
          <a:xfrm rot="5400000">
            <a:off x="3779117" y="-400058"/>
            <a:ext cx="3523134" cy="583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zápatí 1">
            <a:extLst>
              <a:ext uri="{FF2B5EF4-FFF2-40B4-BE49-F238E27FC236}">
                <a16:creationId xmlns:a16="http://schemas.microsoft.com/office/drawing/2014/main" xmlns="" id="{4414AACB-8AB2-45A4-8FF2-CF66EA5C3674}"/>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5" name="Nadpis 1">
            <a:extLst>
              <a:ext uri="{FF2B5EF4-FFF2-40B4-BE49-F238E27FC236}">
                <a16:creationId xmlns:a16="http://schemas.microsoft.com/office/drawing/2014/main" xmlns="" id="{00518232-F793-4B2A-9EA9-CFF940F016B6}"/>
              </a:ext>
            </a:extLst>
          </p:cNvPr>
          <p:cNvSpPr>
            <a:spLocks noGrp="1"/>
          </p:cNvSpPr>
          <p:nvPr>
            <p:ph type="title"/>
          </p:nvPr>
        </p:nvSpPr>
        <p:spPr>
          <a:xfrm>
            <a:off x="85069" y="1128408"/>
            <a:ext cx="2582112" cy="4601183"/>
          </a:xfrm>
        </p:spPr>
        <p:txBody>
          <a:bodyPr>
            <a:normAutofit/>
          </a:bodyPr>
          <a:lstStyle/>
          <a:p>
            <a:r>
              <a:rPr lang="cs-CZ" sz="3200" dirty="0"/>
              <a:t>Porovnání  kostry nohy </a:t>
            </a:r>
            <a:br>
              <a:rPr lang="cs-CZ" sz="3200" dirty="0"/>
            </a:br>
            <a:r>
              <a:rPr lang="cs-CZ" sz="2400" dirty="0"/>
              <a:t/>
            </a:r>
            <a:br>
              <a:rPr lang="cs-CZ" sz="2400" dirty="0"/>
            </a:br>
            <a:r>
              <a:rPr lang="cs-CZ" sz="2400" dirty="0"/>
              <a:t>A) člověka</a:t>
            </a:r>
            <a:br>
              <a:rPr lang="cs-CZ" sz="2400" dirty="0"/>
            </a:br>
            <a:r>
              <a:rPr lang="cs-CZ" sz="2400" dirty="0"/>
              <a:t/>
            </a:r>
            <a:br>
              <a:rPr lang="cs-CZ" sz="2400" dirty="0"/>
            </a:br>
            <a:r>
              <a:rPr lang="cs-CZ" sz="2400" dirty="0"/>
              <a:t>B) se psem</a:t>
            </a:r>
            <a:br>
              <a:rPr lang="cs-CZ" sz="2400" dirty="0"/>
            </a:br>
            <a:r>
              <a:rPr lang="cs-CZ" sz="2400" dirty="0"/>
              <a:t>C) prasetem</a:t>
            </a:r>
            <a:br>
              <a:rPr lang="cs-CZ" sz="2400" dirty="0"/>
            </a:br>
            <a:r>
              <a:rPr lang="cs-CZ" sz="2400" dirty="0"/>
              <a:t>D) skotem</a:t>
            </a:r>
            <a:br>
              <a:rPr lang="cs-CZ" sz="2400" dirty="0"/>
            </a:br>
            <a:r>
              <a:rPr lang="cs-CZ" sz="2400" dirty="0"/>
              <a:t>E) koněm</a:t>
            </a:r>
            <a:r>
              <a:rPr lang="cs-CZ" sz="3200" dirty="0"/>
              <a:t/>
            </a:r>
            <a:br>
              <a:rPr lang="cs-CZ" sz="3200" dirty="0"/>
            </a:br>
            <a:r>
              <a:rPr lang="cs-CZ" sz="3200" dirty="0"/>
              <a:t/>
            </a:r>
            <a:br>
              <a:rPr lang="cs-CZ" sz="3200" dirty="0"/>
            </a:br>
            <a:endParaRPr lang="cs-CZ" dirty="0"/>
          </a:p>
        </p:txBody>
      </p:sp>
      <p:sp>
        <p:nvSpPr>
          <p:cNvPr id="6" name="TextovéPole 5">
            <a:extLst>
              <a:ext uri="{FF2B5EF4-FFF2-40B4-BE49-F238E27FC236}">
                <a16:creationId xmlns:a16="http://schemas.microsoft.com/office/drawing/2014/main" xmlns="" id="{B4EA7F15-19E2-47EF-9819-19F0D8ECF5F6}"/>
              </a:ext>
            </a:extLst>
          </p:cNvPr>
          <p:cNvSpPr txBox="1"/>
          <p:nvPr/>
        </p:nvSpPr>
        <p:spPr>
          <a:xfrm>
            <a:off x="2644868" y="222468"/>
            <a:ext cx="5052887" cy="523220"/>
          </a:xfrm>
          <a:prstGeom prst="rect">
            <a:avLst/>
          </a:prstGeom>
          <a:noFill/>
        </p:spPr>
        <p:txBody>
          <a:bodyPr wrap="square" rtlCol="0">
            <a:spAutoFit/>
          </a:bodyPr>
          <a:lstStyle/>
          <a:p>
            <a:pPr algn="just"/>
            <a:r>
              <a:rPr lang="cs-CZ" sz="1400" dirty="0"/>
              <a:t>Kosti pánevní končetiny psa, prasete, skotu a koně jsou graficky stejně vyšrafované pro pochopení druhových a vývojových rozdílů.</a:t>
            </a:r>
          </a:p>
        </p:txBody>
      </p:sp>
      <p:sp>
        <p:nvSpPr>
          <p:cNvPr id="3" name="TextovéPole 2">
            <a:extLst>
              <a:ext uri="{FF2B5EF4-FFF2-40B4-BE49-F238E27FC236}">
                <a16:creationId xmlns:a16="http://schemas.microsoft.com/office/drawing/2014/main" xmlns="" id="{6BC7A90F-706E-4FE2-944E-E997B3BF874B}"/>
              </a:ext>
            </a:extLst>
          </p:cNvPr>
          <p:cNvSpPr txBox="1"/>
          <p:nvPr/>
        </p:nvSpPr>
        <p:spPr>
          <a:xfrm>
            <a:off x="2644868" y="4540469"/>
            <a:ext cx="5976664" cy="1815882"/>
          </a:xfrm>
          <a:prstGeom prst="rect">
            <a:avLst/>
          </a:prstGeom>
          <a:noFill/>
        </p:spPr>
        <p:txBody>
          <a:bodyPr wrap="square" rtlCol="0">
            <a:spAutoFit/>
          </a:bodyPr>
          <a:lstStyle/>
          <a:p>
            <a:r>
              <a:rPr lang="cs-CZ" sz="1400" b="1" dirty="0"/>
              <a:t>Zánártní kosti člověka </a:t>
            </a:r>
          </a:p>
          <a:p>
            <a:r>
              <a:rPr lang="cs-CZ" sz="1400" dirty="0"/>
              <a:t>1 - hleznová kost		2 - patní kost		3 - střední zánártní kost</a:t>
            </a:r>
          </a:p>
          <a:p>
            <a:r>
              <a:rPr lang="cs-CZ" sz="1400" dirty="0"/>
              <a:t>4 - první zánártní kost 	5 - druhá zánártní kost  	6 - třetí zánártní kost </a:t>
            </a:r>
          </a:p>
          <a:p>
            <a:r>
              <a:rPr lang="cs-CZ" sz="1400" dirty="0"/>
              <a:t> 7 - čtvrtá zánártní kost	</a:t>
            </a:r>
          </a:p>
          <a:p>
            <a:r>
              <a:rPr lang="cs-CZ" sz="1400" b="1" dirty="0"/>
              <a:t>Nártní kosti člověka</a:t>
            </a:r>
          </a:p>
          <a:p>
            <a:r>
              <a:rPr lang="cs-CZ" sz="1400" dirty="0"/>
              <a:t>8 – první	 9 – druhá	 10 - třetí	11 - čtvrtá  	12 - pátá nártní kost</a:t>
            </a:r>
          </a:p>
          <a:p>
            <a:r>
              <a:rPr lang="cs-CZ" sz="1400" b="1" dirty="0"/>
              <a:t>Kosti prstů člověka (I-V)</a:t>
            </a:r>
          </a:p>
          <a:p>
            <a:r>
              <a:rPr lang="cs-CZ" sz="1400" dirty="0"/>
              <a:t>13 - proximální prstní článek  14 - střední prstní článek 	15 - distální článek</a:t>
            </a:r>
          </a:p>
        </p:txBody>
      </p:sp>
      <p:sp>
        <p:nvSpPr>
          <p:cNvPr id="7" name="TextovéPole 6"/>
          <p:cNvSpPr txBox="1"/>
          <p:nvPr/>
        </p:nvSpPr>
        <p:spPr>
          <a:xfrm>
            <a:off x="2483768" y="4281259"/>
            <a:ext cx="6499132" cy="215444"/>
          </a:xfrm>
          <a:prstGeom prst="rect">
            <a:avLst/>
          </a:prstGeom>
          <a:noFill/>
        </p:spPr>
        <p:txBody>
          <a:bodyPr wrap="square" rtlCol="0">
            <a:spAutoFit/>
          </a:bodyPr>
          <a:lstStyle/>
          <a:p>
            <a:r>
              <a:rPr lang="cs-CZ" sz="800" dirty="0"/>
              <a:t>Zdroj: ČERVENÝ, Čeněk, Vladimír KOMÁREK a Oldřich ŠTĚRBA. </a:t>
            </a:r>
            <a:r>
              <a:rPr lang="cs-CZ" sz="800" i="1" dirty="0"/>
              <a:t>Koldův atlas veterinární anatomie</a:t>
            </a:r>
            <a:r>
              <a:rPr lang="cs-CZ" sz="800" dirty="0"/>
              <a:t>. Praha: </a:t>
            </a:r>
            <a:r>
              <a:rPr lang="cs-CZ" sz="800" dirty="0" err="1"/>
              <a:t>Grada</a:t>
            </a:r>
            <a:r>
              <a:rPr lang="cs-CZ" sz="800" dirty="0"/>
              <a:t> </a:t>
            </a:r>
            <a:r>
              <a:rPr lang="cs-CZ" sz="800" dirty="0" err="1"/>
              <a:t>Publishing</a:t>
            </a:r>
            <a:r>
              <a:rPr lang="cs-CZ" sz="800" dirty="0"/>
              <a:t>, 1999. ISBN 80-7169-352-9.</a:t>
            </a:r>
          </a:p>
        </p:txBody>
      </p:sp>
    </p:spTree>
    <p:extLst>
      <p:ext uri="{BB962C8B-B14F-4D97-AF65-F5344CB8AC3E}">
        <p14:creationId xmlns:p14="http://schemas.microsoft.com/office/powerpoint/2010/main" val="269467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Části hrudní a pánevní končetiny</a:t>
            </a:r>
            <a:br>
              <a:rPr lang="cs-CZ" dirty="0" smtClean="0"/>
            </a:br>
            <a:r>
              <a:rPr lang="cs-CZ" dirty="0"/>
              <a:t/>
            </a:r>
            <a:br>
              <a:rPr lang="cs-CZ" dirty="0"/>
            </a:br>
            <a:r>
              <a:rPr lang="cs-CZ" sz="2400" dirty="0" smtClean="0"/>
              <a:t>A)</a:t>
            </a:r>
            <a:r>
              <a:rPr lang="cs-CZ" sz="2400" dirty="0">
                <a:solidFill>
                  <a:schemeClr val="bg1"/>
                </a:solidFill>
              </a:rPr>
              <a:t> veverka obecná</a:t>
            </a:r>
            <a:br>
              <a:rPr lang="cs-CZ" sz="2400" dirty="0">
                <a:solidFill>
                  <a:schemeClr val="bg1"/>
                </a:solidFill>
              </a:rPr>
            </a:br>
            <a:r>
              <a:rPr lang="cs-CZ" sz="2400" dirty="0">
                <a:solidFill>
                  <a:schemeClr val="bg1"/>
                </a:solidFill>
              </a:rPr>
              <a:t>(</a:t>
            </a:r>
            <a:r>
              <a:rPr lang="cs-CZ" sz="2400" i="1" dirty="0" err="1">
                <a:solidFill>
                  <a:schemeClr val="bg1"/>
                </a:solidFill>
              </a:rPr>
              <a:t>Sciurus</a:t>
            </a:r>
            <a:r>
              <a:rPr lang="cs-CZ" sz="2400" i="1" dirty="0">
                <a:solidFill>
                  <a:schemeClr val="bg1"/>
                </a:solidFill>
              </a:rPr>
              <a:t> </a:t>
            </a:r>
            <a:r>
              <a:rPr lang="cs-CZ" sz="2400" i="1" dirty="0" err="1" smtClean="0">
                <a:solidFill>
                  <a:schemeClr val="bg1"/>
                </a:solidFill>
              </a:rPr>
              <a:t>vulgaris</a:t>
            </a:r>
            <a:r>
              <a:rPr lang="cs-CZ" sz="2400" i="1" dirty="0" smtClean="0">
                <a:solidFill>
                  <a:schemeClr val="bg1"/>
                </a:solidFill>
              </a:rPr>
              <a:t>)</a:t>
            </a:r>
            <a:br>
              <a:rPr lang="cs-CZ" sz="2400" i="1" dirty="0" smtClean="0">
                <a:solidFill>
                  <a:schemeClr val="bg1"/>
                </a:solidFill>
              </a:rPr>
            </a:br>
            <a:r>
              <a:rPr lang="cs-CZ" sz="2400" dirty="0" smtClean="0"/>
              <a:t/>
            </a:r>
            <a:br>
              <a:rPr lang="cs-CZ" sz="2400" dirty="0" smtClean="0"/>
            </a:br>
            <a:r>
              <a:rPr lang="cs-CZ" sz="2400" dirty="0" smtClean="0"/>
              <a:t>B) </a:t>
            </a:r>
            <a:r>
              <a:rPr lang="cs-CZ" sz="2400" dirty="0">
                <a:solidFill>
                  <a:schemeClr val="bg1"/>
                </a:solidFill>
              </a:rPr>
              <a:t>kuna skalní</a:t>
            </a:r>
            <a:br>
              <a:rPr lang="cs-CZ" sz="2400" dirty="0">
                <a:solidFill>
                  <a:schemeClr val="bg1"/>
                </a:solidFill>
              </a:rPr>
            </a:br>
            <a:r>
              <a:rPr lang="cs-CZ" sz="2400" dirty="0">
                <a:solidFill>
                  <a:schemeClr val="bg1"/>
                </a:solidFill>
              </a:rPr>
              <a:t>(</a:t>
            </a:r>
            <a:r>
              <a:rPr lang="cs-CZ" sz="2400" i="1" dirty="0" err="1">
                <a:solidFill>
                  <a:schemeClr val="bg1"/>
                </a:solidFill>
              </a:rPr>
              <a:t>Martes</a:t>
            </a:r>
            <a:r>
              <a:rPr lang="cs-CZ" sz="2400" i="1" dirty="0">
                <a:solidFill>
                  <a:schemeClr val="bg1"/>
                </a:solidFill>
              </a:rPr>
              <a:t> </a:t>
            </a:r>
            <a:r>
              <a:rPr lang="cs-CZ" sz="2400" i="1" dirty="0" err="1">
                <a:solidFill>
                  <a:schemeClr val="bg1"/>
                </a:solidFill>
              </a:rPr>
              <a:t>foina</a:t>
            </a:r>
            <a:r>
              <a:rPr lang="cs-CZ" sz="2400" dirty="0">
                <a:solidFill>
                  <a:schemeClr val="bg1"/>
                </a:solidFill>
              </a:rPr>
              <a:t>)</a:t>
            </a:r>
            <a:endParaRPr lang="cs-CZ" sz="2400" dirty="0"/>
          </a:p>
        </p:txBody>
      </p:sp>
      <p:pic>
        <p:nvPicPr>
          <p:cNvPr id="5" name="Zástupný symbol pro obsah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t="2414" r="12332" b="42932"/>
          <a:stretch/>
        </p:blipFill>
        <p:spPr>
          <a:xfrm>
            <a:off x="3106429" y="728663"/>
            <a:ext cx="2941150" cy="2444722"/>
          </a:xfrm>
        </p:spPr>
      </p:pic>
      <p:sp>
        <p:nvSpPr>
          <p:cNvPr id="4" name="Zástupný symbol pro zápatí 3"/>
          <p:cNvSpPr>
            <a:spLocks noGrp="1"/>
          </p:cNvSpPr>
          <p:nvPr>
            <p:ph type="ftr" sz="quarter" idx="11"/>
          </p:nvPr>
        </p:nvSpPr>
        <p:spPr/>
        <p:txBody>
          <a:bodyPr/>
          <a:lstStyle/>
          <a:p>
            <a:r>
              <a:rPr lang="cs-CZ" sz="1600" dirty="0" smtClean="0">
                <a:solidFill>
                  <a:srgbClr val="0070C0"/>
                </a:solidFill>
              </a:rPr>
              <a:t>PROJEKT IVA 2019FVHE/2190/45</a:t>
            </a:r>
            <a:endParaRPr lang="cs-CZ" sz="1600" dirty="0">
              <a:solidFill>
                <a:srgbClr val="0070C0"/>
              </a:solidFill>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28798" y="2745653"/>
            <a:ext cx="2841780" cy="3789040"/>
          </a:xfrm>
          <a:prstGeom prst="rect">
            <a:avLst/>
          </a:prstGeom>
        </p:spPr>
      </p:pic>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24999" r="25555" b="30188"/>
          <a:stretch/>
        </p:blipFill>
        <p:spPr>
          <a:xfrm>
            <a:off x="6451029" y="1228782"/>
            <a:ext cx="2543175" cy="4787732"/>
          </a:xfrm>
          <a:prstGeom prst="rect">
            <a:avLst/>
          </a:prstGeom>
        </p:spPr>
      </p:pic>
      <p:sp>
        <p:nvSpPr>
          <p:cNvPr id="8" name="TextovéPole 7"/>
          <p:cNvSpPr txBox="1"/>
          <p:nvPr/>
        </p:nvSpPr>
        <p:spPr>
          <a:xfrm>
            <a:off x="3635896" y="2815866"/>
            <a:ext cx="360040" cy="369332"/>
          </a:xfrm>
          <a:prstGeom prst="rect">
            <a:avLst/>
          </a:prstGeom>
          <a:solidFill>
            <a:schemeClr val="bg1"/>
          </a:solidFill>
        </p:spPr>
        <p:txBody>
          <a:bodyPr wrap="square" rtlCol="0">
            <a:spAutoFit/>
          </a:bodyPr>
          <a:lstStyle/>
          <a:p>
            <a:r>
              <a:rPr lang="cs-CZ" b="1" dirty="0" smtClean="0"/>
              <a:t>A</a:t>
            </a:r>
            <a:endParaRPr lang="cs-CZ" b="1" dirty="0"/>
          </a:p>
        </p:txBody>
      </p:sp>
      <p:sp>
        <p:nvSpPr>
          <p:cNvPr id="9" name="TextovéPole 8"/>
          <p:cNvSpPr txBox="1"/>
          <p:nvPr/>
        </p:nvSpPr>
        <p:spPr>
          <a:xfrm>
            <a:off x="2915816" y="3933056"/>
            <a:ext cx="360040" cy="369332"/>
          </a:xfrm>
          <a:prstGeom prst="rect">
            <a:avLst/>
          </a:prstGeom>
          <a:solidFill>
            <a:schemeClr val="bg1"/>
          </a:solidFill>
        </p:spPr>
        <p:txBody>
          <a:bodyPr wrap="square" rtlCol="0">
            <a:spAutoFit/>
          </a:bodyPr>
          <a:lstStyle/>
          <a:p>
            <a:r>
              <a:rPr lang="cs-CZ" b="1" dirty="0" smtClean="0"/>
              <a:t>A</a:t>
            </a:r>
            <a:endParaRPr lang="cs-CZ" b="1" dirty="0"/>
          </a:p>
        </p:txBody>
      </p:sp>
      <p:sp>
        <p:nvSpPr>
          <p:cNvPr id="10" name="TextovéPole 9"/>
          <p:cNvSpPr txBox="1"/>
          <p:nvPr/>
        </p:nvSpPr>
        <p:spPr>
          <a:xfrm>
            <a:off x="8388424" y="3829018"/>
            <a:ext cx="360040" cy="369332"/>
          </a:xfrm>
          <a:prstGeom prst="rect">
            <a:avLst/>
          </a:prstGeom>
          <a:solidFill>
            <a:schemeClr val="bg1"/>
          </a:solidFill>
        </p:spPr>
        <p:txBody>
          <a:bodyPr wrap="square" rtlCol="0">
            <a:spAutoFit/>
          </a:bodyPr>
          <a:lstStyle/>
          <a:p>
            <a:r>
              <a:rPr lang="cs-CZ" b="1" dirty="0" smtClean="0"/>
              <a:t>A</a:t>
            </a:r>
            <a:endParaRPr lang="cs-CZ" b="1" dirty="0"/>
          </a:p>
        </p:txBody>
      </p:sp>
      <p:sp>
        <p:nvSpPr>
          <p:cNvPr id="11" name="TextovéPole 10"/>
          <p:cNvSpPr txBox="1"/>
          <p:nvPr/>
        </p:nvSpPr>
        <p:spPr>
          <a:xfrm>
            <a:off x="5651535" y="2815866"/>
            <a:ext cx="396044" cy="369332"/>
          </a:xfrm>
          <a:prstGeom prst="rect">
            <a:avLst/>
          </a:prstGeom>
          <a:solidFill>
            <a:schemeClr val="bg1"/>
          </a:solidFill>
        </p:spPr>
        <p:txBody>
          <a:bodyPr wrap="square" rtlCol="0">
            <a:spAutoFit/>
          </a:bodyPr>
          <a:lstStyle/>
          <a:p>
            <a:r>
              <a:rPr lang="cs-CZ" b="1" dirty="0"/>
              <a:t>B</a:t>
            </a:r>
          </a:p>
        </p:txBody>
      </p:sp>
      <p:sp>
        <p:nvSpPr>
          <p:cNvPr id="12" name="TextovéPole 11"/>
          <p:cNvSpPr txBox="1"/>
          <p:nvPr/>
        </p:nvSpPr>
        <p:spPr>
          <a:xfrm>
            <a:off x="6047579" y="5687408"/>
            <a:ext cx="396044" cy="369332"/>
          </a:xfrm>
          <a:prstGeom prst="rect">
            <a:avLst/>
          </a:prstGeom>
          <a:solidFill>
            <a:schemeClr val="bg1"/>
          </a:solidFill>
        </p:spPr>
        <p:txBody>
          <a:bodyPr wrap="square" rtlCol="0">
            <a:spAutoFit/>
          </a:bodyPr>
          <a:lstStyle/>
          <a:p>
            <a:r>
              <a:rPr lang="cs-CZ" b="1" dirty="0"/>
              <a:t>B</a:t>
            </a:r>
          </a:p>
        </p:txBody>
      </p:sp>
      <p:sp>
        <p:nvSpPr>
          <p:cNvPr id="13" name="TextovéPole 12"/>
          <p:cNvSpPr txBox="1"/>
          <p:nvPr/>
        </p:nvSpPr>
        <p:spPr>
          <a:xfrm>
            <a:off x="6588224" y="5691731"/>
            <a:ext cx="396044" cy="369332"/>
          </a:xfrm>
          <a:prstGeom prst="rect">
            <a:avLst/>
          </a:prstGeom>
          <a:solidFill>
            <a:schemeClr val="bg1"/>
          </a:solidFill>
        </p:spPr>
        <p:txBody>
          <a:bodyPr wrap="square" rtlCol="0">
            <a:spAutoFit/>
          </a:bodyPr>
          <a:lstStyle/>
          <a:p>
            <a:r>
              <a:rPr lang="cs-CZ" b="1" dirty="0"/>
              <a:t>B</a:t>
            </a:r>
          </a:p>
        </p:txBody>
      </p:sp>
      <p:sp>
        <p:nvSpPr>
          <p:cNvPr id="14" name="TextovéPole 13"/>
          <p:cNvSpPr txBox="1"/>
          <p:nvPr/>
        </p:nvSpPr>
        <p:spPr>
          <a:xfrm>
            <a:off x="3103796" y="452140"/>
            <a:ext cx="2988332" cy="369332"/>
          </a:xfrm>
          <a:prstGeom prst="rect">
            <a:avLst/>
          </a:prstGeom>
          <a:noFill/>
        </p:spPr>
        <p:txBody>
          <a:bodyPr wrap="square" rtlCol="0">
            <a:spAutoFit/>
          </a:bodyPr>
          <a:lstStyle/>
          <a:p>
            <a:r>
              <a:rPr lang="cs-CZ" dirty="0" smtClean="0"/>
              <a:t>Část hrudní končetiny</a:t>
            </a:r>
            <a:endParaRPr lang="cs-CZ" dirty="0"/>
          </a:p>
        </p:txBody>
      </p:sp>
      <p:sp>
        <p:nvSpPr>
          <p:cNvPr id="15" name="TextovéPole 14"/>
          <p:cNvSpPr txBox="1"/>
          <p:nvPr/>
        </p:nvSpPr>
        <p:spPr>
          <a:xfrm>
            <a:off x="6451029" y="881154"/>
            <a:ext cx="2988332" cy="369332"/>
          </a:xfrm>
          <a:prstGeom prst="rect">
            <a:avLst/>
          </a:prstGeom>
          <a:noFill/>
        </p:spPr>
        <p:txBody>
          <a:bodyPr wrap="square" rtlCol="0">
            <a:spAutoFit/>
          </a:bodyPr>
          <a:lstStyle/>
          <a:p>
            <a:r>
              <a:rPr lang="cs-CZ" dirty="0" smtClean="0"/>
              <a:t>Část pánevní  končetiny</a:t>
            </a:r>
            <a:endParaRPr lang="cs-CZ" dirty="0"/>
          </a:p>
        </p:txBody>
      </p:sp>
      <p:sp>
        <p:nvSpPr>
          <p:cNvPr id="16" name="TextovéPole 15"/>
          <p:cNvSpPr txBox="1"/>
          <p:nvPr/>
        </p:nvSpPr>
        <p:spPr>
          <a:xfrm>
            <a:off x="2663203" y="3268300"/>
            <a:ext cx="2988332" cy="369332"/>
          </a:xfrm>
          <a:prstGeom prst="rect">
            <a:avLst/>
          </a:prstGeom>
          <a:noFill/>
        </p:spPr>
        <p:txBody>
          <a:bodyPr wrap="square" rtlCol="0">
            <a:spAutoFit/>
          </a:bodyPr>
          <a:lstStyle/>
          <a:p>
            <a:r>
              <a:rPr lang="cs-CZ" dirty="0" smtClean="0"/>
              <a:t>Část pánevní končetiny</a:t>
            </a:r>
            <a:endParaRPr lang="cs-CZ" dirty="0"/>
          </a:p>
        </p:txBody>
      </p:sp>
      <p:sp>
        <p:nvSpPr>
          <p:cNvPr id="17" name="Obdélník 16"/>
          <p:cNvSpPr/>
          <p:nvPr/>
        </p:nvSpPr>
        <p:spPr>
          <a:xfrm>
            <a:off x="2655168" y="6061063"/>
            <a:ext cx="5202121" cy="276999"/>
          </a:xfrm>
          <a:prstGeom prst="rect">
            <a:avLst/>
          </a:prstGeom>
        </p:spPr>
        <p:txBody>
          <a:bodyPr wrap="square">
            <a:spAutoFit/>
          </a:bodyPr>
          <a:lstStyle/>
          <a:p>
            <a:r>
              <a:rPr lang="cs-CZ" sz="1200" dirty="0"/>
              <a:t>Zdroj: </a:t>
            </a:r>
            <a:r>
              <a:rPr lang="cs-CZ" sz="1200" dirty="0" smtClean="0"/>
              <a:t>řešitelka </a:t>
            </a:r>
            <a:r>
              <a:rPr lang="cs-CZ" sz="1200" dirty="0" smtClean="0"/>
              <a:t>projektu </a:t>
            </a:r>
            <a:r>
              <a:rPr lang="cs-CZ" sz="1200" dirty="0"/>
              <a:t>IVA 2019FVHE/2190/45 </a:t>
            </a:r>
          </a:p>
        </p:txBody>
      </p:sp>
    </p:spTree>
    <p:extLst>
      <p:ext uri="{BB962C8B-B14F-4D97-AF65-F5344CB8AC3E}">
        <p14:creationId xmlns:p14="http://schemas.microsoft.com/office/powerpoint/2010/main" val="74633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Spoje kostí - klouby</a:t>
            </a:r>
          </a:p>
        </p:txBody>
      </p:sp>
      <p:sp>
        <p:nvSpPr>
          <p:cNvPr id="3" name="Zástupný symbol pro obsah 2"/>
          <p:cNvSpPr>
            <a:spLocks noGrp="1"/>
          </p:cNvSpPr>
          <p:nvPr>
            <p:ph idx="1"/>
          </p:nvPr>
        </p:nvSpPr>
        <p:spPr/>
        <p:txBody>
          <a:bodyPr>
            <a:normAutofit lnSpcReduction="10000"/>
          </a:bodyPr>
          <a:lstStyle/>
          <a:p>
            <a:r>
              <a:rPr lang="cs-CZ" dirty="0"/>
              <a:t>Synoviální kloub – pohyb jedné kloubní plochy po druhé, kloubní plochy pokryty chrupavkou, uzavřen do kloubního pouzdra, vnitřní plocha vystlána synoviální membránou – produkce synovie (kloubního mazu)</a:t>
            </a:r>
          </a:p>
          <a:p>
            <a:r>
              <a:rPr lang="cs-CZ" dirty="0"/>
              <a:t>K. jednoduchý (spojení 2 kostí) a složitý (spojení 3 a více kostí)</a:t>
            </a:r>
          </a:p>
          <a:p>
            <a:r>
              <a:rPr lang="cs-CZ" dirty="0"/>
              <a:t>Synovie – výživa, zvýšení přilnavosti a snížení tření</a:t>
            </a:r>
          </a:p>
          <a:p>
            <a:r>
              <a:rPr lang="cs-CZ" dirty="0"/>
              <a:t>Meniskus – chrupavčitá vložka při nerovnosti kloubních ploch – kolenní kloub, čelistní kloub</a:t>
            </a:r>
          </a:p>
          <a:p>
            <a:r>
              <a:rPr lang="cs-CZ" dirty="0"/>
              <a:t>Vazy – zesílení kloubního pouzdra, omezení nežádoucí pohyblivosti kloubu</a:t>
            </a:r>
          </a:p>
          <a:p>
            <a:r>
              <a:rPr lang="cs-CZ" dirty="0"/>
              <a:t>Kromě klasického synoviálního kloubu i spojení vazivové (šev-lebeční, syndesmóza-spoj vřetenní a loketní kosti, vklínění-zub v zubním lůžku) nebo chrupavčité (synchondróza-připojení žeber na hrudní kost, symfýza-pánevní spona, meziobratlová ploténka)</a:t>
            </a:r>
          </a:p>
          <a:p>
            <a:endParaRPr lang="cs-CZ" dirty="0"/>
          </a:p>
        </p:txBody>
      </p:sp>
      <p:sp>
        <p:nvSpPr>
          <p:cNvPr id="4" name="Zástupný symbol pro zápatí 3">
            <a:extLst>
              <a:ext uri="{FF2B5EF4-FFF2-40B4-BE49-F238E27FC236}">
                <a16:creationId xmlns:a16="http://schemas.microsoft.com/office/drawing/2014/main" xmlns="" id="{CB7EB8C4-AB9F-4BFA-AC75-4B2E10C28371}"/>
              </a:ext>
            </a:extLst>
          </p:cNvPr>
          <p:cNvSpPr>
            <a:spLocks noGrp="1"/>
          </p:cNvSpPr>
          <p:nvPr>
            <p:ph type="ftr" sz="quarter" idx="11"/>
          </p:nvPr>
        </p:nvSpPr>
        <p:spPr/>
        <p:txBody>
          <a:bodyPr/>
          <a:lstStyle/>
          <a:p>
            <a:r>
              <a:rPr lang="cs-CZ" sz="1600" dirty="0" smtClean="0">
                <a:solidFill>
                  <a:srgbClr val="0070C0"/>
                </a:solidFill>
              </a:rPr>
              <a:t>ROJEKT </a:t>
            </a:r>
            <a:r>
              <a:rPr lang="cs-CZ" sz="1600" dirty="0">
                <a:solidFill>
                  <a:srgbClr val="0070C0"/>
                </a:solidFill>
              </a:rPr>
              <a:t>IVA 2019FVHE/2190/45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02386" y="1298448"/>
            <a:ext cx="5713830" cy="3255264"/>
          </a:xfrm>
        </p:spPr>
        <p:txBody>
          <a:bodyPr>
            <a:normAutofit/>
          </a:bodyPr>
          <a:lstStyle/>
          <a:p>
            <a:pPr algn="ctr"/>
            <a:r>
              <a:rPr lang="cs-CZ" sz="3200" dirty="0"/>
              <a:t>VYTVOŘENO ZA PODPORY </a:t>
            </a:r>
            <a:r>
              <a:rPr lang="cs-CZ" sz="3200" dirty="0" smtClean="0"/>
              <a:t>PROJEKTU </a:t>
            </a:r>
            <a:r>
              <a:rPr lang="cs-CZ" sz="3200" dirty="0"/>
              <a:t>IVA 2019FVHE/2190/45</a:t>
            </a:r>
            <a:r>
              <a:rPr lang="cs-CZ" dirty="0"/>
              <a:t/>
            </a:r>
            <a:br>
              <a:rPr lang="cs-CZ" dirty="0"/>
            </a:br>
            <a:endParaRPr lang="cs-CZ" dirty="0"/>
          </a:p>
        </p:txBody>
      </p:sp>
    </p:spTree>
    <p:extLst>
      <p:ext uri="{BB962C8B-B14F-4D97-AF65-F5344CB8AC3E}">
        <p14:creationId xmlns:p14="http://schemas.microsoft.com/office/powerpoint/2010/main" val="303786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Kostra</a:t>
            </a:r>
          </a:p>
        </p:txBody>
      </p:sp>
      <p:sp>
        <p:nvSpPr>
          <p:cNvPr id="3" name="Zástupný symbol pro obsah 2"/>
          <p:cNvSpPr>
            <a:spLocks noGrp="1"/>
          </p:cNvSpPr>
          <p:nvPr>
            <p:ph idx="1"/>
          </p:nvPr>
        </p:nvSpPr>
        <p:spPr/>
        <p:txBody>
          <a:bodyPr>
            <a:normAutofit/>
          </a:bodyPr>
          <a:lstStyle/>
          <a:p>
            <a:pPr marL="0" indent="0">
              <a:buNone/>
            </a:pPr>
            <a:r>
              <a:rPr lang="cs-CZ" sz="2400" dirty="0"/>
              <a:t>Osová kostra </a:t>
            </a:r>
          </a:p>
          <a:p>
            <a:pPr lvl="1">
              <a:buFont typeface="Wingdings" panose="05000000000000000000" pitchFamily="2" charset="2"/>
              <a:buChar char="Ø"/>
            </a:pPr>
            <a:r>
              <a:rPr lang="cs-CZ" sz="2400" dirty="0"/>
              <a:t> lebka, páteř, žebra a hrudní kost</a:t>
            </a:r>
          </a:p>
          <a:p>
            <a:pPr>
              <a:buNone/>
            </a:pPr>
            <a:endParaRPr lang="cs-CZ" sz="2400" dirty="0"/>
          </a:p>
          <a:p>
            <a:pPr marL="0" indent="0">
              <a:buNone/>
            </a:pPr>
            <a:r>
              <a:rPr lang="cs-CZ" sz="2400" dirty="0"/>
              <a:t>Kostra končetin </a:t>
            </a:r>
          </a:p>
          <a:p>
            <a:pPr lvl="1">
              <a:buFont typeface="Wingdings" panose="05000000000000000000" pitchFamily="2" charset="2"/>
              <a:buChar char="Ø"/>
            </a:pPr>
            <a:r>
              <a:rPr lang="cs-CZ" sz="2400" dirty="0"/>
              <a:t> hrudní a pánevní</a:t>
            </a:r>
          </a:p>
        </p:txBody>
      </p:sp>
      <p:sp>
        <p:nvSpPr>
          <p:cNvPr id="4" name="Zástupný symbol pro zápatí 3">
            <a:extLst>
              <a:ext uri="{FF2B5EF4-FFF2-40B4-BE49-F238E27FC236}">
                <a16:creationId xmlns:a16="http://schemas.microsoft.com/office/drawing/2014/main" xmlns="" id="{8D22D104-A17C-4C93-997D-3ECEBB6E201A}"/>
              </a:ext>
            </a:extLst>
          </p:cNvPr>
          <p:cNvSpPr>
            <a:spLocks noGrp="1"/>
          </p:cNvSpPr>
          <p:nvPr>
            <p:ph type="ftr" sz="quarter" idx="11"/>
          </p:nvPr>
        </p:nvSpPr>
        <p:spPr/>
        <p:txBody>
          <a:bodyPr/>
          <a:lstStyle/>
          <a:p>
            <a:r>
              <a:rPr lang="cs-CZ" sz="1600" dirty="0">
                <a:solidFill>
                  <a:srgbClr val="0070C0"/>
                </a:solidFill>
              </a:rPr>
              <a:t>PROJEKT IVA 2019FVHE/2190/45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xmlns="" id="{564DE9AB-38DE-47F6-AA99-FF186F3A67FD}"/>
              </a:ext>
            </a:extLst>
          </p:cNvPr>
          <p:cNvPicPr>
            <a:picLocks noChangeAspect="1"/>
          </p:cNvPicPr>
          <p:nvPr/>
        </p:nvPicPr>
        <p:blipFill>
          <a:blip r:embed="rId2"/>
          <a:stretch>
            <a:fillRect/>
          </a:stretch>
        </p:blipFill>
        <p:spPr>
          <a:xfrm>
            <a:off x="3072254" y="3215621"/>
            <a:ext cx="2999492" cy="426757"/>
          </a:xfrm>
          <a:prstGeom prst="rect">
            <a:avLst/>
          </a:prstGeom>
        </p:spPr>
      </p:pic>
      <p:sp>
        <p:nvSpPr>
          <p:cNvPr id="2" name="Nadpis 1"/>
          <p:cNvSpPr>
            <a:spLocks noGrp="1"/>
          </p:cNvSpPr>
          <p:nvPr>
            <p:ph type="title"/>
          </p:nvPr>
        </p:nvSpPr>
        <p:spPr/>
        <p:txBody>
          <a:bodyPr/>
          <a:lstStyle/>
          <a:p>
            <a:r>
              <a:rPr lang="cs-CZ" dirty="0"/>
              <a:t>KOSTRA PSA</a:t>
            </a:r>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872" b="26238"/>
          <a:stretch/>
        </p:blipFill>
        <p:spPr bwMode="auto">
          <a:xfrm rot="185134">
            <a:off x="2777816" y="548595"/>
            <a:ext cx="5444905" cy="36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zápatí 3">
            <a:extLst>
              <a:ext uri="{FF2B5EF4-FFF2-40B4-BE49-F238E27FC236}">
                <a16:creationId xmlns:a16="http://schemas.microsoft.com/office/drawing/2014/main" xmlns="" id="{26082D3D-389E-4938-BDD2-5DEB342EE16B}"/>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5" name="TextovéPole 4">
            <a:extLst>
              <a:ext uri="{FF2B5EF4-FFF2-40B4-BE49-F238E27FC236}">
                <a16:creationId xmlns:a16="http://schemas.microsoft.com/office/drawing/2014/main" xmlns="" id="{CA3984B4-8F7A-4BD9-A342-40CCCF2FFBA3}"/>
              </a:ext>
            </a:extLst>
          </p:cNvPr>
          <p:cNvSpPr txBox="1"/>
          <p:nvPr/>
        </p:nvSpPr>
        <p:spPr>
          <a:xfrm>
            <a:off x="2771799" y="4574827"/>
            <a:ext cx="5918281" cy="2031325"/>
          </a:xfrm>
          <a:prstGeom prst="rect">
            <a:avLst/>
          </a:prstGeom>
          <a:noFill/>
        </p:spPr>
        <p:txBody>
          <a:bodyPr wrap="square" rtlCol="0">
            <a:spAutoFit/>
          </a:bodyPr>
          <a:lstStyle/>
          <a:p>
            <a:r>
              <a:rPr lang="cs-CZ" sz="1200" dirty="0"/>
              <a:t>POPIS</a:t>
            </a:r>
            <a:r>
              <a:rPr lang="cs-CZ" dirty="0" smtClean="0"/>
              <a:t>:</a:t>
            </a:r>
            <a:endParaRPr lang="cs-CZ" dirty="0"/>
          </a:p>
          <a:p>
            <a:r>
              <a:rPr lang="cs-CZ" sz="1200" dirty="0"/>
              <a:t>1. Lebka		8.  Zápěstní kosti	15. Pánev		22. Lýtková kost</a:t>
            </a:r>
          </a:p>
          <a:p>
            <a:r>
              <a:rPr lang="cs-CZ" sz="1200" dirty="0"/>
              <a:t>2. Nosič 		9. Záprstní kosti	16. Stehenní kost	23. Pyjová kost</a:t>
            </a:r>
          </a:p>
          <a:p>
            <a:r>
              <a:rPr lang="cs-CZ" sz="1200" dirty="0"/>
              <a:t>3. Čepovec 		10. Prstní kosti	17. Holenní kost	24. Čéška</a:t>
            </a:r>
          </a:p>
          <a:p>
            <a:r>
              <a:rPr lang="cs-CZ" sz="1200" dirty="0"/>
              <a:t>4. Lopatka		11. Hrudní obratle	18. Zánártní kosti	25. Ocasní obratle</a:t>
            </a:r>
          </a:p>
          <a:p>
            <a:r>
              <a:rPr lang="cs-CZ" sz="1200" dirty="0"/>
              <a:t>5. Pažní kost		12. Žebra		19. Nártní kosti</a:t>
            </a:r>
          </a:p>
          <a:p>
            <a:r>
              <a:rPr lang="cs-CZ" sz="1200" dirty="0"/>
              <a:t>6. Vřetenní kost	13. Bederní obratle	20.Prstní kosti</a:t>
            </a:r>
          </a:p>
          <a:p>
            <a:r>
              <a:rPr lang="cs-CZ" sz="1200" dirty="0"/>
              <a:t>7. Loketní kost		14. Křížová kost	21. Patní kost</a:t>
            </a:r>
          </a:p>
          <a:p>
            <a:pPr marL="342900" indent="-342900">
              <a:buFontTx/>
              <a:buAutoNum type="arabicPeriod"/>
            </a:pPr>
            <a:endParaRPr lang="cs-CZ" sz="1200" dirty="0"/>
          </a:p>
          <a:p>
            <a:pPr marL="342900" indent="-342900">
              <a:buAutoNum type="arabicPeriod"/>
            </a:pPr>
            <a:endParaRPr lang="cs-CZ" sz="1200" dirty="0"/>
          </a:p>
        </p:txBody>
      </p:sp>
      <p:sp>
        <p:nvSpPr>
          <p:cNvPr id="3" name="TextovéPole 2"/>
          <p:cNvSpPr txBox="1"/>
          <p:nvPr/>
        </p:nvSpPr>
        <p:spPr>
          <a:xfrm>
            <a:off x="3085921" y="4293097"/>
            <a:ext cx="5328592" cy="246221"/>
          </a:xfrm>
          <a:prstGeom prst="rect">
            <a:avLst/>
          </a:prstGeom>
          <a:noFill/>
        </p:spPr>
        <p:txBody>
          <a:bodyPr wrap="square" rtlCol="0">
            <a:spAutoFit/>
          </a:bodyPr>
          <a:lstStyle/>
          <a:p>
            <a:r>
              <a:rPr lang="cs-CZ" sz="1000" dirty="0"/>
              <a:t>Zdroj: https://zkokralupy.estranky.cz/fotoalbum/anatomie-psa/anatomie-psa/kostra-psa.jpg.html </a:t>
            </a:r>
          </a:p>
        </p:txBody>
      </p:sp>
    </p:spTree>
    <p:extLst>
      <p:ext uri="{BB962C8B-B14F-4D97-AF65-F5344CB8AC3E}">
        <p14:creationId xmlns:p14="http://schemas.microsoft.com/office/powerpoint/2010/main" val="260469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B54152C-68F7-46C4-BEF3-5E165AFDE8C8}"/>
              </a:ext>
            </a:extLst>
          </p:cNvPr>
          <p:cNvSpPr>
            <a:spLocks noGrp="1"/>
          </p:cNvSpPr>
          <p:nvPr>
            <p:ph type="title"/>
          </p:nvPr>
        </p:nvSpPr>
        <p:spPr>
          <a:xfrm>
            <a:off x="85069" y="1128408"/>
            <a:ext cx="2582112" cy="4601183"/>
          </a:xfrm>
        </p:spPr>
        <p:txBody>
          <a:bodyPr/>
          <a:lstStyle/>
          <a:p>
            <a:r>
              <a:rPr lang="cs-CZ" sz="3200" dirty="0"/>
              <a:t>kuna skalní</a:t>
            </a:r>
            <a:br>
              <a:rPr lang="cs-CZ" sz="3200" dirty="0"/>
            </a:br>
            <a:r>
              <a:rPr lang="cs-CZ" sz="3200" dirty="0"/>
              <a:t/>
            </a:r>
            <a:br>
              <a:rPr lang="cs-CZ" sz="3200" dirty="0"/>
            </a:br>
            <a:r>
              <a:rPr lang="cs-CZ" sz="3200" dirty="0"/>
              <a:t>(</a:t>
            </a:r>
            <a:r>
              <a:rPr lang="cs-CZ" sz="3200" i="1" dirty="0" err="1"/>
              <a:t>Martes</a:t>
            </a:r>
            <a:r>
              <a:rPr lang="cs-CZ" sz="3200" i="1" dirty="0"/>
              <a:t> </a:t>
            </a:r>
            <a:r>
              <a:rPr lang="cs-CZ" sz="3200" i="1" dirty="0" err="1"/>
              <a:t>foina</a:t>
            </a:r>
            <a:r>
              <a:rPr lang="cs-CZ" sz="3200" dirty="0"/>
              <a:t>)</a:t>
            </a:r>
            <a:br>
              <a:rPr lang="cs-CZ" sz="3200" dirty="0"/>
            </a:br>
            <a:endParaRPr lang="cs-CZ" dirty="0"/>
          </a:p>
        </p:txBody>
      </p:sp>
      <p:sp>
        <p:nvSpPr>
          <p:cNvPr id="7" name="Zástupný symbol pro zápatí 6">
            <a:extLst>
              <a:ext uri="{FF2B5EF4-FFF2-40B4-BE49-F238E27FC236}">
                <a16:creationId xmlns:a16="http://schemas.microsoft.com/office/drawing/2014/main" xmlns="" id="{DB1411C3-E803-470B-B056-5B5553082461}"/>
              </a:ext>
            </a:extLst>
          </p:cNvPr>
          <p:cNvSpPr>
            <a:spLocks noGrp="1"/>
          </p:cNvSpPr>
          <p:nvPr>
            <p:ph type="ftr" sz="quarter" idx="11"/>
          </p:nvPr>
        </p:nvSpPr>
        <p:spPr/>
        <p:txBody>
          <a:bodyPr/>
          <a:lstStyle/>
          <a:p>
            <a:r>
              <a:rPr lang="cs-CZ" sz="1600" dirty="0">
                <a:solidFill>
                  <a:srgbClr val="0070C0"/>
                </a:solidFill>
              </a:rPr>
              <a:t>PROJEKT IVA 2019FVHE/2190/45</a:t>
            </a:r>
          </a:p>
        </p:txBody>
      </p:sp>
      <p:pic>
        <p:nvPicPr>
          <p:cNvPr id="11" name="Obrázek 10">
            <a:extLst>
              <a:ext uri="{FF2B5EF4-FFF2-40B4-BE49-F238E27FC236}">
                <a16:creationId xmlns:a16="http://schemas.microsoft.com/office/drawing/2014/main" xmlns="" id="{6A422C94-E32A-4A87-A6DB-F12CC4CF3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98" r="13172"/>
          <a:stretch/>
        </p:blipFill>
        <p:spPr>
          <a:xfrm rot="16200000">
            <a:off x="4100139" y="660500"/>
            <a:ext cx="3175565" cy="5832241"/>
          </a:xfrm>
          <a:prstGeom prst="rect">
            <a:avLst/>
          </a:prstGeom>
        </p:spPr>
      </p:pic>
      <p:sp>
        <p:nvSpPr>
          <p:cNvPr id="3" name="Obdélník 2"/>
          <p:cNvSpPr/>
          <p:nvPr/>
        </p:nvSpPr>
        <p:spPr>
          <a:xfrm>
            <a:off x="3707904" y="5185306"/>
            <a:ext cx="5202121" cy="276999"/>
          </a:xfrm>
          <a:prstGeom prst="rect">
            <a:avLst/>
          </a:prstGeom>
        </p:spPr>
        <p:txBody>
          <a:bodyPr wrap="square">
            <a:spAutoFit/>
          </a:bodyPr>
          <a:lstStyle/>
          <a:p>
            <a:r>
              <a:rPr lang="cs-CZ" sz="1200" dirty="0" smtClean="0"/>
              <a:t>Zdroj: </a:t>
            </a:r>
            <a:r>
              <a:rPr lang="cs-CZ" sz="1200" dirty="0" smtClean="0"/>
              <a:t>řešitelka </a:t>
            </a:r>
            <a:r>
              <a:rPr lang="cs-CZ" sz="1200" dirty="0" smtClean="0"/>
              <a:t>projektu </a:t>
            </a:r>
            <a:r>
              <a:rPr lang="cs-CZ" sz="1200" dirty="0"/>
              <a:t>IVA 2019FVHE/2190/45 </a:t>
            </a:r>
          </a:p>
        </p:txBody>
      </p:sp>
    </p:spTree>
    <p:extLst>
      <p:ext uri="{BB962C8B-B14F-4D97-AF65-F5344CB8AC3E}">
        <p14:creationId xmlns:p14="http://schemas.microsoft.com/office/powerpoint/2010/main" val="32908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3DB20F-4CFE-432D-A166-4756E92CAEBB}"/>
              </a:ext>
            </a:extLst>
          </p:cNvPr>
          <p:cNvSpPr>
            <a:spLocks noGrp="1"/>
          </p:cNvSpPr>
          <p:nvPr>
            <p:ph type="title"/>
          </p:nvPr>
        </p:nvSpPr>
        <p:spPr>
          <a:xfrm>
            <a:off x="189689" y="1123838"/>
            <a:ext cx="2510103" cy="4601183"/>
          </a:xfrm>
        </p:spPr>
        <p:txBody>
          <a:bodyPr/>
          <a:lstStyle/>
          <a:p>
            <a:r>
              <a:rPr lang="cs-CZ" sz="3200" dirty="0"/>
              <a:t>veverka obecná</a:t>
            </a:r>
            <a:br>
              <a:rPr lang="cs-CZ" sz="3200" dirty="0"/>
            </a:br>
            <a:r>
              <a:rPr lang="cs-CZ" sz="3200" dirty="0"/>
              <a:t/>
            </a:r>
            <a:br>
              <a:rPr lang="cs-CZ" sz="3200" dirty="0"/>
            </a:br>
            <a:r>
              <a:rPr lang="cs-CZ" sz="3200" dirty="0"/>
              <a:t> (</a:t>
            </a:r>
            <a:r>
              <a:rPr lang="cs-CZ" sz="3200" i="1" dirty="0" err="1"/>
              <a:t>Sciurus</a:t>
            </a:r>
            <a:r>
              <a:rPr lang="cs-CZ" sz="3200" i="1" dirty="0"/>
              <a:t> </a:t>
            </a:r>
            <a:r>
              <a:rPr lang="cs-CZ" sz="3200" i="1" dirty="0" err="1"/>
              <a:t>vulgaris</a:t>
            </a:r>
            <a:r>
              <a:rPr lang="cs-CZ" sz="3200" dirty="0"/>
              <a:t>)</a:t>
            </a:r>
            <a:r>
              <a:rPr lang="cs-CZ" dirty="0"/>
              <a:t> </a:t>
            </a:r>
            <a:br>
              <a:rPr lang="cs-CZ" dirty="0"/>
            </a:br>
            <a:endParaRPr lang="cs-CZ" dirty="0"/>
          </a:p>
        </p:txBody>
      </p:sp>
      <p:sp>
        <p:nvSpPr>
          <p:cNvPr id="7" name="Zástupný symbol pro zápatí 6">
            <a:extLst>
              <a:ext uri="{FF2B5EF4-FFF2-40B4-BE49-F238E27FC236}">
                <a16:creationId xmlns:a16="http://schemas.microsoft.com/office/drawing/2014/main" xmlns="" id="{72338AD3-DEBA-4E27-A9EF-83E565588015}"/>
              </a:ext>
            </a:extLst>
          </p:cNvPr>
          <p:cNvSpPr>
            <a:spLocks noGrp="1"/>
          </p:cNvSpPr>
          <p:nvPr>
            <p:ph type="ftr" sz="quarter" idx="11"/>
          </p:nvPr>
        </p:nvSpPr>
        <p:spPr/>
        <p:txBody>
          <a:bodyPr/>
          <a:lstStyle/>
          <a:p>
            <a:r>
              <a:rPr lang="cs-CZ" sz="1600" dirty="0">
                <a:solidFill>
                  <a:srgbClr val="0070C0"/>
                </a:solidFill>
              </a:rPr>
              <a:t>PROJEKT IVA 2019FVHE/2190/45</a:t>
            </a:r>
          </a:p>
        </p:txBody>
      </p:sp>
      <p:pic>
        <p:nvPicPr>
          <p:cNvPr id="8" name="Obrázek 7">
            <a:extLst>
              <a:ext uri="{FF2B5EF4-FFF2-40B4-BE49-F238E27FC236}">
                <a16:creationId xmlns:a16="http://schemas.microsoft.com/office/drawing/2014/main" xmlns="" id="{C901AA7A-DD39-429B-84E8-1F9808780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92" r="3333" b="9375"/>
          <a:stretch/>
        </p:blipFill>
        <p:spPr>
          <a:xfrm>
            <a:off x="3131840" y="1045389"/>
            <a:ext cx="5184576" cy="4758080"/>
          </a:xfrm>
          <a:prstGeom prst="rect">
            <a:avLst/>
          </a:prstGeom>
        </p:spPr>
      </p:pic>
      <p:sp>
        <p:nvSpPr>
          <p:cNvPr id="5" name="Obdélník 4"/>
          <p:cNvSpPr/>
          <p:nvPr/>
        </p:nvSpPr>
        <p:spPr>
          <a:xfrm>
            <a:off x="3491880" y="5803469"/>
            <a:ext cx="5202121" cy="276999"/>
          </a:xfrm>
          <a:prstGeom prst="rect">
            <a:avLst/>
          </a:prstGeom>
        </p:spPr>
        <p:txBody>
          <a:bodyPr wrap="square">
            <a:spAutoFit/>
          </a:bodyPr>
          <a:lstStyle/>
          <a:p>
            <a:r>
              <a:rPr lang="cs-CZ" sz="1200" dirty="0"/>
              <a:t>Zdroj: </a:t>
            </a:r>
            <a:r>
              <a:rPr lang="cs-CZ" sz="1200" dirty="0" smtClean="0"/>
              <a:t>řešitelka </a:t>
            </a:r>
            <a:r>
              <a:rPr lang="cs-CZ" sz="1200" dirty="0" smtClean="0"/>
              <a:t>projektu </a:t>
            </a:r>
            <a:r>
              <a:rPr lang="cs-CZ" sz="1200" dirty="0"/>
              <a:t>IVA 2019FVHE/2190/45 </a:t>
            </a:r>
          </a:p>
        </p:txBody>
      </p:sp>
    </p:spTree>
    <p:extLst>
      <p:ext uri="{BB962C8B-B14F-4D97-AF65-F5344CB8AC3E}">
        <p14:creationId xmlns:p14="http://schemas.microsoft.com/office/powerpoint/2010/main" val="124027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F513113-9337-42D7-B0BB-DA9A7A99573C}"/>
              </a:ext>
            </a:extLst>
          </p:cNvPr>
          <p:cNvSpPr>
            <a:spLocks noGrp="1"/>
          </p:cNvSpPr>
          <p:nvPr>
            <p:ph type="title"/>
          </p:nvPr>
        </p:nvSpPr>
        <p:spPr>
          <a:xfrm>
            <a:off x="189688" y="1123838"/>
            <a:ext cx="2510103" cy="4601183"/>
          </a:xfrm>
        </p:spPr>
        <p:txBody>
          <a:bodyPr/>
          <a:lstStyle/>
          <a:p>
            <a:r>
              <a:rPr lang="cs-CZ" sz="3200" dirty="0"/>
              <a:t>krkavec velký</a:t>
            </a:r>
            <a:br>
              <a:rPr lang="cs-CZ" sz="3200" dirty="0"/>
            </a:br>
            <a:r>
              <a:rPr lang="cs-CZ" sz="3200" dirty="0"/>
              <a:t/>
            </a:r>
            <a:br>
              <a:rPr lang="cs-CZ" sz="3200" dirty="0"/>
            </a:br>
            <a:r>
              <a:rPr lang="cs-CZ" sz="3200" dirty="0"/>
              <a:t>(</a:t>
            </a:r>
            <a:r>
              <a:rPr lang="cs-CZ" sz="3200" i="1" dirty="0" err="1"/>
              <a:t>Corvus</a:t>
            </a:r>
            <a:r>
              <a:rPr lang="cs-CZ" sz="3200" i="1" dirty="0"/>
              <a:t> </a:t>
            </a:r>
            <a:r>
              <a:rPr lang="cs-CZ" sz="3200" i="1" dirty="0" err="1"/>
              <a:t>corax</a:t>
            </a:r>
            <a:r>
              <a:rPr lang="cs-CZ" sz="3200" i="1" dirty="0"/>
              <a:t>)</a:t>
            </a:r>
            <a:endParaRPr lang="cs-CZ" dirty="0"/>
          </a:p>
        </p:txBody>
      </p:sp>
      <p:sp>
        <p:nvSpPr>
          <p:cNvPr id="4" name="Zástupný symbol pro zápatí 3">
            <a:extLst>
              <a:ext uri="{FF2B5EF4-FFF2-40B4-BE49-F238E27FC236}">
                <a16:creationId xmlns:a16="http://schemas.microsoft.com/office/drawing/2014/main" xmlns="" id="{EB29E6D2-DE9C-4518-9B85-69065FFD1AA6}"/>
              </a:ext>
            </a:extLst>
          </p:cNvPr>
          <p:cNvSpPr>
            <a:spLocks noGrp="1"/>
          </p:cNvSpPr>
          <p:nvPr>
            <p:ph type="ftr" sz="quarter" idx="11"/>
          </p:nvPr>
        </p:nvSpPr>
        <p:spPr/>
        <p:txBody>
          <a:bodyPr/>
          <a:lstStyle/>
          <a:p>
            <a:r>
              <a:rPr lang="cs-CZ" sz="1600" dirty="0">
                <a:solidFill>
                  <a:srgbClr val="0070C0"/>
                </a:solidFill>
              </a:rPr>
              <a:t>PROJEKT IVA 2019FVHE/2190/45</a:t>
            </a:r>
          </a:p>
        </p:txBody>
      </p:sp>
      <p:pic>
        <p:nvPicPr>
          <p:cNvPr id="5" name="Obrázek 4">
            <a:extLst>
              <a:ext uri="{FF2B5EF4-FFF2-40B4-BE49-F238E27FC236}">
                <a16:creationId xmlns:a16="http://schemas.microsoft.com/office/drawing/2014/main" xmlns="" id="{E7D2BE3E-7027-421E-83E8-68E12214F1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4" t="5111" r="2583" b="3099"/>
          <a:stretch/>
        </p:blipFill>
        <p:spPr>
          <a:xfrm>
            <a:off x="2771800" y="1412776"/>
            <a:ext cx="5985996" cy="3868998"/>
          </a:xfrm>
          <a:prstGeom prst="rect">
            <a:avLst/>
          </a:prstGeom>
        </p:spPr>
      </p:pic>
      <p:sp>
        <p:nvSpPr>
          <p:cNvPr id="6" name="Obdélník 5"/>
          <p:cNvSpPr/>
          <p:nvPr/>
        </p:nvSpPr>
        <p:spPr>
          <a:xfrm>
            <a:off x="3562521" y="5281774"/>
            <a:ext cx="5202121" cy="276999"/>
          </a:xfrm>
          <a:prstGeom prst="rect">
            <a:avLst/>
          </a:prstGeom>
        </p:spPr>
        <p:txBody>
          <a:bodyPr wrap="square">
            <a:spAutoFit/>
          </a:bodyPr>
          <a:lstStyle/>
          <a:p>
            <a:r>
              <a:rPr lang="cs-CZ" sz="1200" dirty="0"/>
              <a:t>Zdroj: </a:t>
            </a:r>
            <a:r>
              <a:rPr lang="cs-CZ" sz="1200" dirty="0" smtClean="0"/>
              <a:t>řešitelka</a:t>
            </a:r>
            <a:r>
              <a:rPr lang="cs-CZ" sz="1200" dirty="0" smtClean="0"/>
              <a:t> </a:t>
            </a:r>
            <a:r>
              <a:rPr lang="cs-CZ" sz="1200" dirty="0"/>
              <a:t>projektu IVA 2019FVHE/2190/45 </a:t>
            </a:r>
          </a:p>
        </p:txBody>
      </p:sp>
    </p:spTree>
    <p:extLst>
      <p:ext uri="{BB962C8B-B14F-4D97-AF65-F5344CB8AC3E}">
        <p14:creationId xmlns:p14="http://schemas.microsoft.com/office/powerpoint/2010/main" val="60872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824" y="849486"/>
            <a:ext cx="2210612" cy="1081026"/>
          </a:xfrm>
        </p:spPr>
        <p:txBody>
          <a:bodyPr/>
          <a:lstStyle/>
          <a:p>
            <a:r>
              <a:rPr lang="cs-CZ" dirty="0"/>
              <a:t>Lebka</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77" r="3288"/>
          <a:stretch/>
        </p:blipFill>
        <p:spPr bwMode="auto">
          <a:xfrm>
            <a:off x="1475656" y="1401794"/>
            <a:ext cx="5112568" cy="432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594579" y="3124607"/>
            <a:ext cx="2204257" cy="2597863"/>
          </a:xfrm>
          <a:prstGeom prst="rect">
            <a:avLst/>
          </a:prstGeom>
        </p:spPr>
        <p:txBody>
          <a:bodyPr wrap="square">
            <a:spAutoFit/>
          </a:bodyPr>
          <a:lstStyle/>
          <a:p>
            <a:r>
              <a:rPr lang="cs-CZ" b="1" dirty="0"/>
              <a:t>1</a:t>
            </a:r>
            <a:r>
              <a:rPr lang="cs-CZ" dirty="0"/>
              <a:t> - temenní kost</a:t>
            </a:r>
            <a:br>
              <a:rPr lang="cs-CZ" dirty="0"/>
            </a:br>
            <a:r>
              <a:rPr lang="cs-CZ" b="1" dirty="0"/>
              <a:t>2</a:t>
            </a:r>
            <a:r>
              <a:rPr lang="cs-CZ" dirty="0"/>
              <a:t> - čelní kost</a:t>
            </a:r>
            <a:br>
              <a:rPr lang="cs-CZ" dirty="0"/>
            </a:br>
            <a:r>
              <a:rPr lang="cs-CZ" b="1" dirty="0"/>
              <a:t>3</a:t>
            </a:r>
            <a:r>
              <a:rPr lang="cs-CZ" dirty="0"/>
              <a:t> - slzní kost</a:t>
            </a:r>
            <a:br>
              <a:rPr lang="cs-CZ" dirty="0"/>
            </a:br>
            <a:r>
              <a:rPr lang="cs-CZ" b="1" dirty="0"/>
              <a:t>4</a:t>
            </a:r>
            <a:r>
              <a:rPr lang="cs-CZ" dirty="0"/>
              <a:t> - jařmová kost</a:t>
            </a:r>
            <a:br>
              <a:rPr lang="cs-CZ" dirty="0"/>
            </a:br>
            <a:r>
              <a:rPr lang="cs-CZ" b="1" dirty="0"/>
              <a:t>5</a:t>
            </a:r>
            <a:r>
              <a:rPr lang="cs-CZ" dirty="0"/>
              <a:t> - spánková kost</a:t>
            </a:r>
            <a:br>
              <a:rPr lang="cs-CZ" dirty="0"/>
            </a:br>
            <a:r>
              <a:rPr lang="cs-CZ" b="1" dirty="0"/>
              <a:t>6</a:t>
            </a:r>
            <a:r>
              <a:rPr lang="cs-CZ" dirty="0"/>
              <a:t> - horní čelist</a:t>
            </a:r>
            <a:br>
              <a:rPr lang="cs-CZ" dirty="0"/>
            </a:br>
            <a:r>
              <a:rPr lang="cs-CZ" b="1" dirty="0"/>
              <a:t>7</a:t>
            </a:r>
            <a:r>
              <a:rPr lang="cs-CZ" dirty="0"/>
              <a:t> - řezáková kost</a:t>
            </a:r>
            <a:br>
              <a:rPr lang="cs-CZ" dirty="0"/>
            </a:br>
            <a:r>
              <a:rPr lang="cs-CZ" b="1" dirty="0"/>
              <a:t>8</a:t>
            </a:r>
            <a:r>
              <a:rPr lang="cs-CZ" dirty="0"/>
              <a:t> - nosní kost</a:t>
            </a:r>
            <a:br>
              <a:rPr lang="cs-CZ" dirty="0"/>
            </a:br>
            <a:r>
              <a:rPr lang="cs-CZ" b="1" dirty="0"/>
              <a:t>9</a:t>
            </a:r>
            <a:r>
              <a:rPr lang="cs-CZ" dirty="0"/>
              <a:t> - dolní čelist</a:t>
            </a:r>
          </a:p>
        </p:txBody>
      </p:sp>
      <p:sp>
        <p:nvSpPr>
          <p:cNvPr id="3" name="Zástupný symbol pro zápatí 2">
            <a:extLst>
              <a:ext uri="{FF2B5EF4-FFF2-40B4-BE49-F238E27FC236}">
                <a16:creationId xmlns:a16="http://schemas.microsoft.com/office/drawing/2014/main" xmlns="" id="{0003C1F1-26FA-42DE-8CC9-B48ECEE2295E}"/>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6" name="TextovéPole 5"/>
          <p:cNvSpPr txBox="1"/>
          <p:nvPr/>
        </p:nvSpPr>
        <p:spPr>
          <a:xfrm>
            <a:off x="1475656" y="5722470"/>
            <a:ext cx="5118923" cy="261610"/>
          </a:xfrm>
          <a:prstGeom prst="rect">
            <a:avLst/>
          </a:prstGeom>
          <a:noFill/>
        </p:spPr>
        <p:txBody>
          <a:bodyPr wrap="square" rtlCol="0">
            <a:spAutoFit/>
          </a:bodyPr>
          <a:lstStyle/>
          <a:p>
            <a:r>
              <a:rPr lang="cs-CZ" sz="1100" dirty="0"/>
              <a:t>Zdroj</a:t>
            </a:r>
            <a:r>
              <a:rPr lang="cs-CZ" sz="1100" dirty="0"/>
              <a:t>: http://york-mickey.blog.cz/0904/lebka-psa-pohled-zleva</a:t>
            </a:r>
            <a:endParaRPr lang="cs-CZ" sz="1100" dirty="0"/>
          </a:p>
        </p:txBody>
      </p:sp>
    </p:spTree>
    <p:extLst>
      <p:ext uri="{BB962C8B-B14F-4D97-AF65-F5344CB8AC3E}">
        <p14:creationId xmlns:p14="http://schemas.microsoft.com/office/powerpoint/2010/main" val="409903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153" y="764704"/>
            <a:ext cx="4479834" cy="507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5643570" y="2000240"/>
            <a:ext cx="3240360" cy="2862322"/>
          </a:xfrm>
          <a:prstGeom prst="rect">
            <a:avLst/>
          </a:prstGeom>
        </p:spPr>
        <p:txBody>
          <a:bodyPr wrap="square">
            <a:spAutoFit/>
          </a:bodyPr>
          <a:lstStyle/>
          <a:p>
            <a:r>
              <a:rPr lang="cs-CZ" b="1" dirty="0"/>
              <a:t>1</a:t>
            </a:r>
            <a:r>
              <a:rPr lang="cs-CZ" dirty="0"/>
              <a:t> - týlní kost</a:t>
            </a:r>
            <a:br>
              <a:rPr lang="cs-CZ" dirty="0"/>
            </a:br>
            <a:r>
              <a:rPr lang="cs-CZ" b="1" dirty="0"/>
              <a:t>2</a:t>
            </a:r>
            <a:r>
              <a:rPr lang="cs-CZ" dirty="0"/>
              <a:t> - </a:t>
            </a:r>
            <a:r>
              <a:rPr lang="cs-CZ" dirty="0" err="1"/>
              <a:t>mezitemenní</a:t>
            </a:r>
            <a:r>
              <a:rPr lang="cs-CZ" dirty="0"/>
              <a:t> kost</a:t>
            </a:r>
            <a:br>
              <a:rPr lang="cs-CZ" dirty="0"/>
            </a:br>
            <a:r>
              <a:rPr lang="cs-CZ" b="1" dirty="0"/>
              <a:t>3</a:t>
            </a:r>
            <a:r>
              <a:rPr lang="cs-CZ" dirty="0"/>
              <a:t> - temenní kosti</a:t>
            </a:r>
            <a:br>
              <a:rPr lang="cs-CZ" dirty="0"/>
            </a:br>
            <a:r>
              <a:rPr lang="cs-CZ" b="1" dirty="0"/>
              <a:t>4</a:t>
            </a:r>
            <a:r>
              <a:rPr lang="cs-CZ" dirty="0"/>
              <a:t> - </a:t>
            </a:r>
            <a:r>
              <a:rPr lang="cs-CZ" dirty="0" err="1"/>
              <a:t>šupinná</a:t>
            </a:r>
            <a:r>
              <a:rPr lang="cs-CZ" dirty="0"/>
              <a:t> část spánkové kosti</a:t>
            </a:r>
            <a:br>
              <a:rPr lang="cs-CZ" dirty="0"/>
            </a:br>
            <a:r>
              <a:rPr lang="cs-CZ" b="1" dirty="0"/>
              <a:t>5</a:t>
            </a:r>
            <a:r>
              <a:rPr lang="cs-CZ" dirty="0"/>
              <a:t> - jařmový oblouk</a:t>
            </a:r>
            <a:br>
              <a:rPr lang="cs-CZ" dirty="0"/>
            </a:br>
            <a:r>
              <a:rPr lang="cs-CZ" b="1" dirty="0"/>
              <a:t>6</a:t>
            </a:r>
            <a:r>
              <a:rPr lang="cs-CZ" dirty="0"/>
              <a:t> - čelní kosti</a:t>
            </a:r>
            <a:br>
              <a:rPr lang="cs-CZ" dirty="0"/>
            </a:br>
            <a:r>
              <a:rPr lang="cs-CZ" b="1" dirty="0"/>
              <a:t>7</a:t>
            </a:r>
            <a:r>
              <a:rPr lang="cs-CZ" dirty="0"/>
              <a:t> - jařmová kost</a:t>
            </a:r>
            <a:br>
              <a:rPr lang="cs-CZ" dirty="0"/>
            </a:br>
            <a:r>
              <a:rPr lang="cs-CZ" b="1" dirty="0"/>
              <a:t>8</a:t>
            </a:r>
            <a:r>
              <a:rPr lang="cs-CZ" dirty="0"/>
              <a:t> - nosní kosti</a:t>
            </a:r>
            <a:br>
              <a:rPr lang="cs-CZ" dirty="0"/>
            </a:br>
            <a:r>
              <a:rPr lang="cs-CZ" b="1" dirty="0"/>
              <a:t>9</a:t>
            </a:r>
            <a:r>
              <a:rPr lang="cs-CZ" dirty="0"/>
              <a:t> - horní čelist</a:t>
            </a:r>
            <a:br>
              <a:rPr lang="cs-CZ" dirty="0"/>
            </a:br>
            <a:r>
              <a:rPr lang="cs-CZ" b="1" dirty="0"/>
              <a:t>10</a:t>
            </a:r>
            <a:r>
              <a:rPr lang="cs-CZ" dirty="0"/>
              <a:t> - řezáková kost</a:t>
            </a:r>
          </a:p>
        </p:txBody>
      </p:sp>
      <p:sp>
        <p:nvSpPr>
          <p:cNvPr id="3" name="Zástupný symbol pro zápatí 2">
            <a:extLst>
              <a:ext uri="{FF2B5EF4-FFF2-40B4-BE49-F238E27FC236}">
                <a16:creationId xmlns:a16="http://schemas.microsoft.com/office/drawing/2014/main" xmlns="" id="{20201B05-B20D-419A-818F-294FE7D3CE32}"/>
              </a:ext>
            </a:extLst>
          </p:cNvPr>
          <p:cNvSpPr>
            <a:spLocks noGrp="1"/>
          </p:cNvSpPr>
          <p:nvPr>
            <p:ph type="ftr" sz="quarter" idx="11"/>
          </p:nvPr>
        </p:nvSpPr>
        <p:spPr/>
        <p:txBody>
          <a:bodyPr/>
          <a:lstStyle/>
          <a:p>
            <a:r>
              <a:rPr lang="cs-CZ" sz="1600" dirty="0">
                <a:solidFill>
                  <a:srgbClr val="0070C0"/>
                </a:solidFill>
              </a:rPr>
              <a:t>PROJEKT IVA 2019FVHE/2190/45</a:t>
            </a:r>
          </a:p>
        </p:txBody>
      </p:sp>
      <p:sp>
        <p:nvSpPr>
          <p:cNvPr id="5" name="TextovéPole 4"/>
          <p:cNvSpPr txBox="1"/>
          <p:nvPr/>
        </p:nvSpPr>
        <p:spPr>
          <a:xfrm>
            <a:off x="539552" y="5850518"/>
            <a:ext cx="4176464" cy="261610"/>
          </a:xfrm>
          <a:prstGeom prst="rect">
            <a:avLst/>
          </a:prstGeom>
          <a:noFill/>
        </p:spPr>
        <p:txBody>
          <a:bodyPr wrap="square" rtlCol="0">
            <a:spAutoFit/>
          </a:bodyPr>
          <a:lstStyle/>
          <a:p>
            <a:r>
              <a:rPr lang="cs-CZ" sz="1100" dirty="0"/>
              <a:t>Zdroj</a:t>
            </a:r>
            <a:r>
              <a:rPr lang="cs-CZ" sz="1100" dirty="0"/>
              <a:t>: http://york-mickey.blog.cz/en/0904/lebka-psa-pohled-zhora</a:t>
            </a:r>
            <a:endParaRPr lang="cs-CZ" sz="1100" dirty="0"/>
          </a:p>
        </p:txBody>
      </p:sp>
    </p:spTree>
    <p:extLst>
      <p:ext uri="{BB962C8B-B14F-4D97-AF65-F5344CB8AC3E}">
        <p14:creationId xmlns:p14="http://schemas.microsoft.com/office/powerpoint/2010/main" val="4293949486"/>
      </p:ext>
    </p:extLst>
  </p:cSld>
  <p:clrMapOvr>
    <a:masterClrMapping/>
  </p:clrMapOvr>
</p:sld>
</file>

<file path=ppt/theme/theme1.xml><?xml version="1.0" encoding="utf-8"?>
<a:theme xmlns:a="http://schemas.openxmlformats.org/drawingml/2006/main" name="Rámeček">
  <a:themeElements>
    <a:clrScheme name="Rámeček">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Rámeček">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ámeček">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TM03457475[[fn=Rámeček]]</Template>
  <TotalTime>1208</TotalTime>
  <Words>686</Words>
  <Application>Microsoft Office PowerPoint</Application>
  <PresentationFormat>Předvádění na obrazovce (4:3)</PresentationFormat>
  <Paragraphs>179</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Rámeček</vt:lpstr>
      <vt:lpstr>Pohybový aparát</vt:lpstr>
      <vt:lpstr>Pohybový aparát</vt:lpstr>
      <vt:lpstr>Kostra</vt:lpstr>
      <vt:lpstr>KOSTRA PSA</vt:lpstr>
      <vt:lpstr>kuna skalní  (Martes foina) </vt:lpstr>
      <vt:lpstr>veverka obecná   (Sciurus vulgaris)  </vt:lpstr>
      <vt:lpstr>krkavec velký  (Corvus corax)</vt:lpstr>
      <vt:lpstr>Lebka</vt:lpstr>
      <vt:lpstr>Prezentace aplikace PowerPoint</vt:lpstr>
      <vt:lpstr>Prezentace aplikace PowerPoint</vt:lpstr>
      <vt:lpstr>Lebka     A) kuna skalní (Martes foina)  B) veverka obecná (Sciurus vulgaris)   C) potkan obecný (Rattus norvegicus)  D) pes domácí (Canis lupus f. familiaris)  </vt:lpstr>
      <vt:lpstr>Lebka    A) kuna skalní (Martes foina)  B) veverka obecná (Sciurus vulgaris)   C) potkan obecný (Rattus norvegicus)  D) jezevec lesní (Meles meles)   E) pes domácí (Canis lupus f. familiaris)  </vt:lpstr>
      <vt:lpstr>Osová kostra</vt:lpstr>
      <vt:lpstr>Prezentace aplikace PowerPoint</vt:lpstr>
      <vt:lpstr>Kostra končetin</vt:lpstr>
      <vt:lpstr>Lopatka  A) liška obecná (Vulpes vulpes)  B) jezevec lesní (Meles meles)   C) kuna skalní (Martes foina)  D) potkan obecný (Rattus norvegicus)  E) veverka obecná (Sciurus vulgaris)   F) pes domácí (Canis lupus f. familiaris)</vt:lpstr>
      <vt:lpstr>Pánev krávy  A)    pohled shora B)    levá laterální           plocha</vt:lpstr>
      <vt:lpstr>Pánev  A) kuna skalní (Martes foina)  B) veverka obecná (Sciurus vulgaris)   C) potkan obecný (Rattus norvegicus)  D) pes domácí (Canis lupus f. familiaris)</vt:lpstr>
      <vt:lpstr>Prezentace aplikace PowerPoint</vt:lpstr>
      <vt:lpstr>Porovnání  kostry ruky   A) člověka  B) se psem C) prasetem D) skotem E) koněm  </vt:lpstr>
      <vt:lpstr>Porovnání  kostry nohy   A) člověka  B) se psem C) prasetem D) skotem E) koněm  </vt:lpstr>
      <vt:lpstr>Části hrudní a pánevní končetiny  A) veverka obecná (Sciurus vulgaris)  B) kuna skalní (Martes foina)</vt:lpstr>
      <vt:lpstr>Spoje kostí - klouby</vt:lpstr>
      <vt:lpstr>VYTVOŘENO ZA PODPORY PROJEKTU IVA 2019FVHE/2190/45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Pohybový aparát</dc:title>
  <dc:creator>Hana</dc:creator>
  <cp:lastModifiedBy>Aneta Kubíčková</cp:lastModifiedBy>
  <cp:revision>73</cp:revision>
  <dcterms:created xsi:type="dcterms:W3CDTF">2015-09-28T18:50:36Z</dcterms:created>
  <dcterms:modified xsi:type="dcterms:W3CDTF">2019-11-27T15:05:47Z</dcterms:modified>
</cp:coreProperties>
</file>