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1" r:id="rId2"/>
    <p:sldId id="259" r:id="rId3"/>
    <p:sldId id="265" r:id="rId4"/>
    <p:sldId id="268" r:id="rId5"/>
    <p:sldId id="269" r:id="rId6"/>
    <p:sldId id="266" r:id="rId7"/>
    <p:sldId id="276" r:id="rId8"/>
    <p:sldId id="278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495"/>
    <a:srgbClr val="ED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8" autoAdjust="0"/>
    <p:restoredTop sz="95128"/>
  </p:normalViewPr>
  <p:slideViewPr>
    <p:cSldViewPr snapToGrid="0">
      <p:cViewPr varScale="1">
        <p:scale>
          <a:sx n="41" d="100"/>
          <a:sy n="41" d="100"/>
        </p:scale>
        <p:origin x="-108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D293C-69D3-4AA5-A421-6CA33D9173DC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DD0C-4CC5-4EB8-AC84-F436F5EB4D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84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7F64-2C9D-4FA2-9932-07873955ABDC}" type="datetimeFigureOut">
              <a:rPr lang="en-GB" smtClean="0"/>
              <a:t>27/09/2019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93F24-ECEF-4C35-9618-076B1A063D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824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93F24-ECEF-4C35-9618-076B1A063DD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0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4200D-C7A6-4229-8F64-F5BE72926BAC}" type="datetime1">
              <a:rPr lang="en-GB" smtClean="0"/>
              <a:t>27/09/2019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5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1983-661A-4613-8B50-BA2DEDE0F91B}" type="datetime1">
              <a:rPr lang="en-GB" smtClean="0"/>
              <a:t>27/09/2019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5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65E3D-15B0-4DD3-BF7C-596875CD8AFE}" type="datetime1">
              <a:rPr lang="en-GB" smtClean="0"/>
              <a:t>27/09/2019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01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1439B-EB52-49D8-92B7-D9635A9DBAE9}" type="datetime1">
              <a:rPr lang="en-GB" smtClean="0"/>
              <a:t>27/09/2019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00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AD16-DA70-4042-A551-11F990A21975}" type="datetime1">
              <a:rPr lang="en-GB" smtClean="0"/>
              <a:t>27/09/2019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54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CEE39-1649-46BF-80D2-517DDF641E59}" type="datetime1">
              <a:rPr lang="en-GB" smtClean="0"/>
              <a:t>27/09/2019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33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20AC0-1CAF-440E-819B-35D02D662779}" type="datetime1">
              <a:rPr lang="en-GB" smtClean="0"/>
              <a:t>27/09/2019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1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B62A-0376-4C7C-B36A-44974B3EABBE}" type="datetime1">
              <a:rPr lang="en-GB" smtClean="0"/>
              <a:t>27/09/2019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5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E6C-E3C0-424C-8244-B6CD2CBDA979}" type="datetime1">
              <a:rPr lang="en-GB" smtClean="0"/>
              <a:t>27/09/2019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6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96FB-F17A-4F73-942E-2CB589B733A7}" type="datetime1">
              <a:rPr lang="en-GB" smtClean="0"/>
              <a:t>27/09/2019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1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83270-C75E-4600-8855-B1901D78120B}" type="datetime1">
              <a:rPr lang="en-GB" smtClean="0"/>
              <a:t>27/09/2019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28C32-70B7-4F24-AEB8-E4A166A40125}" type="datetime1">
              <a:rPr lang="en-GB" smtClean="0"/>
              <a:t>27/09/2019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9914-D36E-4E31-BE6E-17DE5C614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8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731102"/>
            <a:ext cx="9410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Teorie lékových forem</a:t>
            </a:r>
            <a:r>
              <a:rPr lang="cs-CZ" sz="6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cs-CZ" sz="6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cs-CZ" sz="66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cvičení</a:t>
            </a:r>
            <a:endParaRPr lang="en-GB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1" y="2869116"/>
            <a:ext cx="10189028" cy="1273629"/>
          </a:xfrm>
        </p:spPr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Příprava a hodnocení mukoadhezivních orálních filmů</a:t>
            </a:r>
            <a:endParaRPr lang="cs-CZ" sz="4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568440" y="4562578"/>
            <a:ext cx="3413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Tomáš </a:t>
            </a:r>
            <a:r>
              <a:rPr lang="cs-CZ" sz="2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Bílik</a:t>
            </a:r>
            <a:endParaRPr lang="cs-CZ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F18197@vfu.cz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39914-D36E-4E31-BE6E-17DE5C614A7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8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Odolnost proti mechanickému namáhání</a:t>
            </a:r>
            <a:b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cs-CZ" sz="3000" i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(roztržení/protržení a sklopná odolnost)</a:t>
            </a:r>
            <a:endParaRPr lang="en-GB" sz="3000" i="1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8434841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samotný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polymer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 jeho koncentrace</a:t>
            </a:r>
            <a:endParaRPr lang="cs-CZ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nožství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léčiva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(čím více, tím většinou křehčí film)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množství a typ použitého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plastifikátoru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(zvyšuje pružnost, ale zároveň zhoršuje vysychání)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alší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pomocné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látky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(dle typu zvýšení/snížení elasticity apod.)</a:t>
            </a:r>
          </a:p>
          <a:p>
            <a:pPr>
              <a:buClr>
                <a:srgbClr val="742495"/>
              </a:buClr>
            </a:pPr>
            <a:r>
              <a:rPr lang="cs-CZ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odmínky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uchovávání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(např. relativní vlhkost)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10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Viskozita disperze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8434841" cy="463876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ynamická viskozita </a:t>
            </a:r>
            <a:r>
              <a:rPr lang="el-GR" b="1" i="1" dirty="0">
                <a:latin typeface="Times New Roman" charset="0"/>
                <a:ea typeface="Times New Roman" charset="0"/>
                <a:cs typeface="Times New Roman" charset="0"/>
              </a:rPr>
              <a:t>η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Pa·s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nitřní tření kapaliny, schopnost odolávat tečení</a:t>
            </a:r>
          </a:p>
          <a:p>
            <a:pPr>
              <a:buClr>
                <a:srgbClr val="742495"/>
              </a:buClr>
            </a:pPr>
            <a:r>
              <a:rPr lang="cs-CZ" b="1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e-</a:t>
            </a:r>
            <a:r>
              <a:rPr lang="cs-CZ" b="1" dirty="0" err="1" smtClean="0">
                <a:latin typeface="Times New Roman" charset="0"/>
                <a:ea typeface="Times New Roman" charset="0"/>
                <a:cs typeface="Times New Roman" charset="0"/>
              </a:rPr>
              <a:t>newtonské</a:t>
            </a:r>
            <a:r>
              <a:rPr lang="cs-CZ" b="1" dirty="0" smtClean="0">
                <a:latin typeface="Times New Roman" charset="0"/>
                <a:ea typeface="Times New Roman" charset="0"/>
                <a:cs typeface="Times New Roman" charset="0"/>
              </a:rPr>
              <a:t> kapaliny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b="1" i="1" dirty="0">
                <a:latin typeface="Times New Roman" charset="0"/>
                <a:ea typeface="Times New Roman" charset="0"/>
                <a:cs typeface="Times New Roman" charset="0"/>
              </a:rPr>
              <a:t>η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se mění v závislosti na rychlosti deformace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 závislosti na typu přístroje a namáhání disperze </a:t>
            </a: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MOF připravované metodou odpařování rozpouštědla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popis disperze:</a:t>
            </a:r>
          </a:p>
          <a:p>
            <a:pPr>
              <a:buClr>
                <a:srgbClr val="742495"/>
              </a:buClr>
            </a:pPr>
            <a:r>
              <a:rPr lang="cs-CZ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ysoká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viskozita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prodloužení přípravy, vyšší tvorba bublin a náročnější odlévání</a:t>
            </a:r>
          </a:p>
          <a:p>
            <a:pPr>
              <a:buClr>
                <a:srgbClr val="742495"/>
              </a:buClr>
            </a:pPr>
            <a:r>
              <a:rPr lang="cs-CZ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ízká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viskozita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nehomogenní distribuce sedimentujících složek, odlitky mají po vysušení nejednotnou tloušťku (dle formy, kdy uprostřed dané formy může být tloušťka nižší)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11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156" y="37938"/>
            <a:ext cx="3563888" cy="19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Doba setrvání </a:t>
            </a:r>
            <a:r>
              <a:rPr lang="cs-CZ" i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in vitro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cs-CZ" i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ex vivo</a:t>
            </a:r>
            <a:endParaRPr lang="en-GB" i="1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8702564" cy="2661856"/>
          </a:xfrm>
        </p:spPr>
        <p:txBody>
          <a:bodyPr>
            <a:normAutofit fontScale="92500"/>
          </a:bodyPr>
          <a:lstStyle/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destička/bukální sliznice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uchycení MOF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estička je na rameni, které se pohybuje směrem nahoru/dolů v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pufru imitujícím sliny</a:t>
            </a:r>
            <a:r>
              <a:rPr lang="cs-CZ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(složení/pH), 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temperace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na 37 °C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ále např. nakloněná rovina, na které je přichycená bukální sliznice, po které stéká směrem dolů kapalina imitující sliny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12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49" y="4015968"/>
            <a:ext cx="4033041" cy="26786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93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610498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dvojice/trojice/skupina po 6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protokol každý student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6 úloh/stanovišť </a:t>
            </a:r>
            <a:r>
              <a:rPr lang="mr-IN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postupovat systematicky!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 konci nahlásit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JEN naměřené hodnoty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, průměr a SD stačí až v protokolu</a:t>
            </a: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1. příprava disperze MOF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(dvojice)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polečný začátek pro všechny studenty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 kovové třenky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glycerol + čištěná voda + </a:t>
            </a:r>
            <a:r>
              <a:rPr lang="cs-CZ" dirty="0" err="1" smtClean="0">
                <a:latin typeface="Times New Roman" charset="0"/>
                <a:ea typeface="Times New Roman" charset="0"/>
                <a:cs typeface="Times New Roman" charset="0"/>
              </a:rPr>
              <a:t>NaCMC</a:t>
            </a: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inimálně 15 minut nechat bobtnat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13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610498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yrážení filmů (úloha 2, 3 a 5)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inzeta/skalpel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vyjmutí odlitku z formy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opatrně,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neroztrhnout!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azidlo + kladivo + podložka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opatrně,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nezranit se!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ěkolik poklepů z každé strany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yrážet najednou</a:t>
            </a:r>
          </a:p>
          <a:p>
            <a:pPr lvl="1"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f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ilm vyjmout/vytlačit z razidla pomocí vatové tyčinky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14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610498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cs-CZ" b="1" dirty="0" smtClean="0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20 vyražených kruhových filmů (trojice)</a:t>
            </a:r>
          </a:p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2a hmotnostní stejnoměrnost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Analytické váhy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průměr a SD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Ověření zda změřené filmy vyhovují požadavkům ČL 2017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2b tloušťka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Tloušťkoměr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průměr a SD</a:t>
            </a:r>
          </a:p>
          <a:p>
            <a:pPr lvl="1"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Použít pro přepočet síly na 100 </a:t>
            </a: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µm změřené v úloze 3</a:t>
            </a: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15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7018620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sz="24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3. odolnost proti protržení a roztržení</a:t>
            </a:r>
            <a:r>
              <a:rPr lang="cs-CZ" sz="24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(šestice)</a:t>
            </a:r>
          </a:p>
          <a:p>
            <a:pPr>
              <a:buClr>
                <a:srgbClr val="742495"/>
              </a:buClr>
            </a:pP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omocí digitálního siloměru</a:t>
            </a:r>
          </a:p>
          <a:p>
            <a:pPr>
              <a:buClr>
                <a:srgbClr val="742495"/>
              </a:buClr>
            </a:pP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u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chycení vzorku 2 × 2 cm (protržení) do stojánku či  1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×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4 cm (roztržení) pomocí svorek (1 cm z každé strany)</a:t>
            </a:r>
          </a:p>
          <a:p>
            <a:pPr>
              <a:buClr>
                <a:srgbClr val="742495"/>
              </a:buClr>
            </a:pP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protržení </a:t>
            </a:r>
            <a:r>
              <a:rPr lang="mr-IN" sz="24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opatrně, </a:t>
            </a:r>
            <a:r>
              <a:rPr lang="cs-CZ" sz="24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nezranit se!</a:t>
            </a:r>
          </a:p>
          <a:p>
            <a:pPr>
              <a:buClr>
                <a:srgbClr val="742495"/>
              </a:buClr>
            </a:pP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aznamenání max. síly nutné pro protržení/roztržení vzorku (každé 3× </a:t>
            </a:r>
            <a:r>
              <a:rPr lang="mr-IN" sz="2400" dirty="0" smtClean="0">
                <a:latin typeface="Times New Roman" panose="02020603050405020304" pitchFamily="18" charset="0"/>
                <a:ea typeface="Times New Roman" charset="0"/>
                <a:cs typeface="Times New Roman" charset="0"/>
              </a:rPr>
              <a:t>→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každý student provede 1 měření)</a:t>
            </a:r>
          </a:p>
          <a:p>
            <a:pPr>
              <a:buClr>
                <a:srgbClr val="742495"/>
              </a:buClr>
            </a:pP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ýsledné síly se přepočítají na 100 </a:t>
            </a:r>
            <a:r>
              <a:rPr lang="cs-CZ" sz="2400" dirty="0">
                <a:latin typeface="Times New Roman" charset="0"/>
                <a:ea typeface="Times New Roman" charset="0"/>
                <a:cs typeface="Times New Roman" charset="0"/>
              </a:rPr>
              <a:t>µm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(dle hodnoty tloušťky filmu z úlohy 2b) </a:t>
            </a:r>
            <a:r>
              <a:rPr lang="mr-IN" sz="2400" dirty="0">
                <a:latin typeface="Times New Roman" panose="02020603050405020304" pitchFamily="18" charset="0"/>
                <a:ea typeface="Times New Roman" charset="0"/>
                <a:cs typeface="Times New Roman" charset="0"/>
              </a:rPr>
              <a:t>→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2400" dirty="0" smtClean="0">
                <a:latin typeface="Times New Roman" charset="0"/>
                <a:ea typeface="Times New Roman" charset="0"/>
                <a:cs typeface="Times New Roman" charset="0"/>
              </a:rPr>
              <a:t>průměr a SD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16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161" y="0"/>
            <a:ext cx="2267744" cy="39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997210" cy="3759136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4. dynamická viskozita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(šestice)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eoviskozimetr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čas za který kulička v disperzi urazí dráhu 30 mm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ěření opakujeme s 3 různými závažími (2× pro každé závaží)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celkem 6 měření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naměřených průměrných hodnot času (</a:t>
            </a:r>
            <a:r>
              <a:rPr lang="cs-CZ" b="1" i="1" dirty="0" smtClean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), hmotnosti závaží (</a:t>
            </a:r>
            <a:r>
              <a:rPr lang="cs-CZ" b="1" i="1" dirty="0" smtClean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) a s pomocí udané konstanty (</a:t>
            </a:r>
            <a:r>
              <a:rPr lang="cs-CZ" b="1" i="1" dirty="0" smtClean="0"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) vypočteme dynamickou viskozitu</a:t>
            </a:r>
          </a:p>
          <a:p>
            <a:pPr lvl="1">
              <a:buClr>
                <a:srgbClr val="742495"/>
              </a:buClr>
            </a:pPr>
            <a:r>
              <a:rPr lang="el-GR" sz="2800" b="1" i="1" dirty="0">
                <a:latin typeface="Times New Roman" charset="0"/>
                <a:ea typeface="Times New Roman" charset="0"/>
                <a:cs typeface="Times New Roman" charset="0"/>
              </a:rPr>
              <a:t>η = </a:t>
            </a:r>
            <a:r>
              <a:rPr lang="cs-CZ" sz="2800" b="1" i="1" dirty="0" smtClean="0">
                <a:latin typeface="Times New Roman" charset="0"/>
                <a:ea typeface="Times New Roman" charset="0"/>
                <a:cs typeface="Times New Roman" charset="0"/>
              </a:rPr>
              <a:t>k · m · </a:t>
            </a:r>
            <a:r>
              <a:rPr lang="cs-CZ" sz="2800" b="1" i="1" dirty="0">
                <a:latin typeface="Times New Roman" charset="0"/>
                <a:ea typeface="Times New Roman" charset="0"/>
                <a:cs typeface="Times New Roman" charset="0"/>
              </a:rPr>
              <a:t>t (</a:t>
            </a:r>
            <a:r>
              <a:rPr lang="cs-CZ" sz="28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Pa·s</a:t>
            </a:r>
            <a:r>
              <a:rPr lang="cs-CZ" sz="2800" b="1" i="1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cs-CZ" sz="28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17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Picture 17" descr="C:\Users\Czaak\Desktop\a01300p_a-14261776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2280" y="4581128"/>
            <a:ext cx="29158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4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610498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5. doba setrvání in vitro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(šestice)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ěření na přístroji pro rozpad tablet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lastová destička + štěteček </a:t>
            </a:r>
            <a:r>
              <a:rPr lang="cs-CZ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čištěná voda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bě strany destičky: nalepit ve stejné výšce v dostatečné vzdálenosti od sebe 3× kruhový MOF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estička na pohyblivé rameno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rychlostí 50 ponorů za minutu se vzorky ponořují do fosforečnanového pufru o pH 6,8 vytemperovaného na cca 37 °C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aznamenají se časy odpadnutí/rozpuštění filmů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průměr a SD nebo ukončení měření po 15 minutách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18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21"/>
          <a:stretch/>
        </p:blipFill>
        <p:spPr bwMode="auto">
          <a:xfrm>
            <a:off x="7787204" y="-87662"/>
            <a:ext cx="2910892" cy="2567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11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Laboratorní cvičení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091863" cy="4638768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6. dokončení disperze MOF a odlévání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(dvojice)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vymíchání těrkou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omogenizace disperze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vysokootáčkový homogenizátor: 13 000 rpm po 30 s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mytí lopatky homogenizátoru čištěnou vodou!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dvzdušnění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ultrazvuková lázeň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dlití vzorků pomocí pipety do plastových forem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vytlačení disperze z pipety pomocí nástavce/balonku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19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2079"/>
          </a:xfrm>
        </p:spPr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Mukoadhezivní lékové formy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97204"/>
            <a:ext cx="9784976" cy="3882796"/>
          </a:xfrm>
        </p:spPr>
        <p:txBody>
          <a:bodyPr>
            <a:normAutofit/>
          </a:bodyPr>
          <a:lstStyle/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LF určené k aplikaci na sliznice: dutiny ústní (bukální, sublingvální), nosu, očí, žaludku, střeva a vaginální sliznici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omocná látka: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POLYMERY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schopnost interagovat s glykoproteiny sliznice, tzv. muciny </a:t>
            </a:r>
            <a:r>
              <a:rPr lang="cs-CZ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přilnutí na povrch sliznice, tzv. </a:t>
            </a:r>
            <a:r>
              <a:rPr lang="cs-CZ" b="1" dirty="0" err="1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bioadheze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→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mukoadheze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odifikace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absorpce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systémově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účinkujících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léčiv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prodlužování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účinku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lokálně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působících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léčiv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krycí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funkce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oztoky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gely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tablety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filmy,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pelety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mikročástice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0919012" y="6311900"/>
            <a:ext cx="1272988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0"/>
          <a:stretch/>
        </p:blipFill>
        <p:spPr>
          <a:xfrm>
            <a:off x="638785" y="5023078"/>
            <a:ext cx="5457215" cy="177800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5"/>
          <a:stretch/>
        </p:blipFill>
        <p:spPr>
          <a:xfrm>
            <a:off x="6322882" y="5080000"/>
            <a:ext cx="4073411" cy="177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4031" y="2407388"/>
            <a:ext cx="94107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Děkuji za pozornost!</a:t>
            </a:r>
            <a:endParaRPr lang="en-GB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Mechanismus </a:t>
            </a:r>
            <a:r>
              <a:rPr lang="cs-CZ" dirty="0" err="1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mukoadheze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45906" y="6356350"/>
            <a:ext cx="1246094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3</a:t>
            </a:fld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879" y="1563642"/>
            <a:ext cx="6932241" cy="498378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590816" y="2872849"/>
            <a:ext cx="45537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dsorpce</a:t>
            </a:r>
            <a:r>
              <a:rPr lang="cs-CZ" sz="1600" dirty="0" smtClean="0">
                <a:latin typeface="Times New Roman" charset="0"/>
                <a:ea typeface="Times New Roman" charset="0"/>
                <a:cs typeface="Times New Roman" charset="0"/>
              </a:rPr>
              <a:t>: vodíkové můstky, disulfidické vazby</a:t>
            </a:r>
            <a:endParaRPr lang="cs-CZ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664208" y="3948223"/>
            <a:ext cx="354787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dehydratace</a:t>
            </a:r>
            <a:r>
              <a:rPr lang="cs-CZ" sz="1600" dirty="0" smtClean="0">
                <a:latin typeface="Times New Roman" charset="0"/>
                <a:ea typeface="Times New Roman" charset="0"/>
                <a:cs typeface="Times New Roman" charset="0"/>
              </a:rPr>
              <a:t>: LF absorbuje vodu(vliv osmotického tlaku </a:t>
            </a:r>
            <a:r>
              <a:rPr lang="mr-IN" sz="16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cs-CZ" sz="1600" dirty="0" smtClean="0">
                <a:latin typeface="Times New Roman" charset="0"/>
                <a:ea typeface="Times New Roman" charset="0"/>
                <a:cs typeface="Times New Roman" charset="0"/>
              </a:rPr>
              <a:t> tvorba gelu)</a:t>
            </a:r>
            <a:endParaRPr lang="cs-CZ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33767" y="5132257"/>
            <a:ext cx="3346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ifúze</a:t>
            </a:r>
            <a:r>
              <a:rPr lang="cs-CZ" sz="1600" dirty="0" smtClean="0">
                <a:latin typeface="Times New Roman" charset="0"/>
                <a:ea typeface="Times New Roman" charset="0"/>
                <a:cs typeface="Times New Roman" charset="0"/>
              </a:rPr>
              <a:t>: propletení polymerních řetězců LF a mucinu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174041" y="6246524"/>
            <a:ext cx="42428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echanická</a:t>
            </a:r>
            <a:r>
              <a:rPr lang="cs-CZ" sz="1600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teorie</a:t>
            </a:r>
            <a:r>
              <a:rPr lang="cs-CZ" sz="1600" dirty="0" smtClean="0">
                <a:latin typeface="Times New Roman" charset="0"/>
                <a:ea typeface="Times New Roman" charset="0"/>
                <a:cs typeface="Times New Roman" charset="0"/>
              </a:rPr>
              <a:t>: záchyt polymerů kolem </a:t>
            </a:r>
            <a:r>
              <a:rPr lang="cs-CZ" sz="1600" dirty="0" err="1" smtClean="0">
                <a:latin typeface="Times New Roman" charset="0"/>
                <a:ea typeface="Times New Roman" charset="0"/>
                <a:cs typeface="Times New Roman" charset="0"/>
              </a:rPr>
              <a:t>fyz</a:t>
            </a:r>
            <a:r>
              <a:rPr lang="cs-CZ" sz="1600" dirty="0" smtClean="0">
                <a:latin typeface="Times New Roman" charset="0"/>
                <a:ea typeface="Times New Roman" charset="0"/>
                <a:cs typeface="Times New Roman" charset="0"/>
              </a:rPr>
              <a:t>. nepravidelností povrchu</a:t>
            </a:r>
            <a:endParaRPr lang="cs-CZ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312696" y="6333389"/>
            <a:ext cx="22494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smáčení</a:t>
            </a:r>
            <a:endParaRPr lang="cs-CZ" sz="1600" b="1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06725" y="5086090"/>
            <a:ext cx="3447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lektronická</a:t>
            </a:r>
            <a:r>
              <a:rPr lang="cs-CZ" sz="1600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16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interakce</a:t>
            </a:r>
            <a:r>
              <a:rPr lang="cs-CZ" sz="1600" dirty="0" smtClean="0">
                <a:latin typeface="Times New Roman" charset="0"/>
                <a:ea typeface="Times New Roman" charset="0"/>
                <a:cs typeface="Times New Roman" charset="0"/>
              </a:rPr>
              <a:t>: el. dvojvrstva</a:t>
            </a:r>
            <a:endParaRPr lang="cs-CZ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Mukoadhezivní</a:t>
            </a:r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orální LF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45906" y="6356350"/>
            <a:ext cx="1246094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4</a:t>
            </a:fld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708692"/>
              </p:ext>
            </p:extLst>
          </p:nvPr>
        </p:nvGraphicFramePr>
        <p:xfrm>
          <a:off x="475488" y="1426267"/>
          <a:ext cx="9143999" cy="52952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6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2906"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Tekuté a polotuhé LF</a:t>
                      </a:r>
                      <a:endParaRPr lang="cs-CZ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Tablety</a:t>
                      </a:r>
                      <a:endParaRPr lang="cs-CZ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Filmy</a:t>
                      </a:r>
                      <a:endParaRPr lang="cs-CZ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272">
                <a:tc>
                  <a:txBody>
                    <a:bodyPr/>
                    <a:lstStyle/>
                    <a:p>
                      <a:pPr marL="0" indent="0" algn="ctr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Klady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snadná aplikace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většinou levnější</a:t>
                      </a:r>
                    </a:p>
                    <a:p>
                      <a:pPr marL="285750" indent="-285750" algn="l">
                        <a:buFont typeface="Century Schoolbook" panose="02040604050505020304" pitchFamily="18" charset="0"/>
                        <a:buChar char="+"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velká plocha pro vstřebání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Zápory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b="1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krátká</a:t>
                      </a:r>
                      <a:r>
                        <a:rPr lang="cs-CZ" sz="13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doba setrvání v dutině ústní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méně přesné dávkování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příjem potravy zásadně ovlivňuje LF</a:t>
                      </a:r>
                    </a:p>
                    <a:p>
                      <a:pPr marL="285750" indent="-285750" algn="l">
                        <a:buFont typeface="Century Schoolbook" panose="02040604050505020304" pitchFamily="18" charset="0"/>
                        <a:buChar char="–"/>
                      </a:pPr>
                      <a:endParaRPr lang="cs-CZ" sz="13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Klady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snadná aplikace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snadné</a:t>
                      </a:r>
                      <a:r>
                        <a:rPr lang="cs-CZ" sz="13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vyjmutí tablety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dobré uvolňování léčivé látky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příjem potravy neovlivňuje zásadně LF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delší doba setrvání v porovnání s tekutými a polotuhými 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Zápory</a:t>
                      </a:r>
                    </a:p>
                    <a:p>
                      <a:pPr marL="0" indent="0" algn="ctr">
                        <a:buFont typeface="Century Schoolbook" panose="02040604050505020304" pitchFamily="18" charset="0"/>
                        <a:buNone/>
                      </a:pPr>
                      <a:endParaRPr lang="cs-CZ" sz="1300" b="1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pocit</a:t>
                      </a:r>
                      <a:r>
                        <a:rPr lang="cs-CZ" sz="13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cizího tělesa v ústech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méně bezpečná aplikace na noc (riziko vdechnutí)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b="1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nelze zapracovat léčiva vyžadující vysoké dávky</a:t>
                      </a:r>
                      <a:endParaRPr lang="cs-CZ" sz="13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Klady</a:t>
                      </a:r>
                    </a:p>
                    <a:p>
                      <a:pPr marL="0" indent="0" algn="ctr">
                        <a:buFont typeface="Century Schoolbook" panose="02040604050505020304" pitchFamily="18" charset="0"/>
                        <a:buNone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snadná aplikace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dobré uvolňování léčivé látky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příjem potravy neovlivňuje zásadně LF</a:t>
                      </a: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endParaRPr lang="cs-CZ" sz="13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indent="0" algn="l">
                        <a:buFont typeface="Century Schoolbook" panose="02040604050505020304" pitchFamily="18" charset="0"/>
                        <a:buNone/>
                      </a:pPr>
                      <a:r>
                        <a:rPr lang="cs-CZ" sz="1300" b="1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pocit</a:t>
                      </a:r>
                      <a:r>
                        <a:rPr lang="cs-CZ" sz="1300" b="1" baseline="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cizího tělesa v ústech není tak výrazný jako u tablet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delší doba setrvání v porovnání s tekutými a polotuhými LF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Zápory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b="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="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méně bezpečná aplikace na noc (riziko vdechnutí)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endParaRPr lang="cs-CZ" sz="1300" baseline="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Schoolbook" panose="02040604050505020304" pitchFamily="18" charset="0"/>
                        <a:buNone/>
                        <a:tabLst/>
                        <a:defRPr/>
                      </a:pPr>
                      <a:r>
                        <a:rPr lang="cs-CZ" sz="13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nelze zapracovat léčiva vyžadující vysoké dávky (max. 50 mg API)</a:t>
                      </a:r>
                      <a:endParaRPr lang="cs-CZ" sz="1300" b="1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l"/>
                      <a:endParaRPr lang="cs-CZ" sz="13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2822">
                <a:tc gridSpan="2">
                  <a:txBody>
                    <a:bodyPr/>
                    <a:lstStyle/>
                    <a:p>
                      <a:endParaRPr lang="cs-CZ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cs-CZ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cs-CZ" sz="11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5317907"/>
            <a:ext cx="1959864" cy="134253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07" b="49779"/>
          <a:stretch/>
        </p:blipFill>
        <p:spPr>
          <a:xfrm>
            <a:off x="3579906" y="5317907"/>
            <a:ext cx="1981288" cy="134253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573" r="9811" b="-573"/>
          <a:stretch/>
        </p:blipFill>
        <p:spPr>
          <a:xfrm>
            <a:off x="6916744" y="5317906"/>
            <a:ext cx="2168878" cy="134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5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Využití MOF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0624" y="1426147"/>
            <a:ext cx="10369296" cy="5295328"/>
          </a:xfrm>
        </p:spPr>
        <p:txBody>
          <a:bodyPr>
            <a:noAutofit/>
          </a:bodyPr>
          <a:lstStyle/>
          <a:p>
            <a:pPr>
              <a:buClr>
                <a:srgbClr val="742495"/>
              </a:buClr>
            </a:pPr>
            <a:r>
              <a:rPr lang="cs-CZ" sz="19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sz="19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ystémový účinek</a:t>
            </a:r>
          </a:p>
          <a:p>
            <a:pPr>
              <a:buClr>
                <a:srgbClr val="742495"/>
              </a:buClr>
            </a:pP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zvýšení biologické dostupnosti řady léčiv, citlivých na prostředí GIT a obejití </a:t>
            </a:r>
            <a:r>
              <a:rPr lang="cs-CZ" sz="1900" dirty="0" err="1" smtClean="0">
                <a:latin typeface="Times New Roman" charset="0"/>
                <a:ea typeface="Times New Roman" charset="0"/>
                <a:cs typeface="Times New Roman" charset="0"/>
              </a:rPr>
              <a:t>first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cs-CZ" sz="1900" dirty="0" err="1" smtClean="0">
                <a:latin typeface="Times New Roman" charset="0"/>
                <a:ea typeface="Times New Roman" charset="0"/>
                <a:cs typeface="Times New Roman" charset="0"/>
              </a:rPr>
              <a:t>pass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 efektu jater (vakcíny, hormony</a:t>
            </a:r>
            <a:r>
              <a:rPr lang="mr-IN" sz="19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buClr>
                <a:srgbClr val="742495"/>
              </a:buClr>
            </a:pPr>
            <a:r>
              <a:rPr lang="cs-CZ" sz="1900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rychlení nástupu účinku (terapie bolesti, substituční terapie nikotinem, ischemická choroba srdeční</a:t>
            </a:r>
            <a:r>
              <a:rPr lang="mr-IN" sz="1900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>
              <a:buClr>
                <a:srgbClr val="742495"/>
              </a:buClr>
            </a:pPr>
            <a:r>
              <a:rPr lang="cs-CZ" sz="1900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F nestihne účinkovat (antiemetika)</a:t>
            </a:r>
          </a:p>
          <a:p>
            <a:pPr>
              <a:buClr>
                <a:srgbClr val="742495"/>
              </a:buClr>
            </a:pPr>
            <a:endParaRPr lang="cs-CZ" sz="19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sz="19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cs-CZ" sz="19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okální účinek</a:t>
            </a:r>
          </a:p>
          <a:p>
            <a:pPr>
              <a:buClr>
                <a:srgbClr val="742495"/>
              </a:buClr>
            </a:pPr>
            <a:r>
              <a:rPr lang="cs-CZ" sz="1900" dirty="0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erapie orálních kandidóz (antimykotika)</a:t>
            </a:r>
          </a:p>
          <a:p>
            <a:pPr>
              <a:buClr>
                <a:srgbClr val="742495"/>
              </a:buClr>
            </a:pPr>
            <a:r>
              <a:rPr lang="cs-CZ" sz="19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nížení bolestivost v dutině ústní (lokální anestetika)</a:t>
            </a:r>
          </a:p>
          <a:p>
            <a:pPr>
              <a:buClr>
                <a:srgbClr val="742495"/>
              </a:buClr>
            </a:pPr>
            <a:endParaRPr lang="cs-CZ" sz="19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sz="1900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k</a:t>
            </a:r>
            <a:r>
              <a:rPr lang="cs-CZ" sz="1900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rycí funkce</a:t>
            </a:r>
          </a:p>
          <a:p>
            <a:pPr>
              <a:buClr>
                <a:srgbClr val="742495"/>
              </a:buClr>
            </a:pPr>
            <a:r>
              <a:rPr lang="cs-CZ" sz="1900" dirty="0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nížení bolestivost </a:t>
            </a:r>
            <a:r>
              <a:rPr lang="cs-CZ" sz="1900" dirty="0" err="1" smtClean="0">
                <a:latin typeface="Times New Roman" charset="0"/>
                <a:ea typeface="Times New Roman" charset="0"/>
                <a:cs typeface="Times New Roman" charset="0"/>
              </a:rPr>
              <a:t>aftů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 a urychlení jejich hojení (zabránění kontaminace rány mikroorganismy)</a:t>
            </a:r>
          </a:p>
          <a:p>
            <a:pPr>
              <a:buClr>
                <a:srgbClr val="742495"/>
              </a:buClr>
            </a:pPr>
            <a:r>
              <a:rPr lang="cs-CZ" sz="1900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cs-CZ" sz="1900" dirty="0" smtClean="0">
                <a:latin typeface="Times New Roman" charset="0"/>
                <a:ea typeface="Times New Roman" charset="0"/>
                <a:cs typeface="Times New Roman" charset="0"/>
              </a:rPr>
              <a:t>řekrytí polotuhé LF aplikované na místo terapie (afty apod.) a snížení jejího smývání slinami a potravou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10945906" y="6356350"/>
            <a:ext cx="1246094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</a:rPr>
              <a:pPr algn="ctr"/>
              <a:t>5</a:t>
            </a:fld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Příprava MOF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6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2" y="1383038"/>
            <a:ext cx="7948612" cy="53115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01568" y="1975104"/>
            <a:ext cx="2542032" cy="923330"/>
          </a:xfrm>
          <a:prstGeom prst="rect">
            <a:avLst/>
          </a:prstGeom>
          <a:solidFill>
            <a:srgbClr val="ED99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Plastifikátor: glycerol</a:t>
            </a:r>
          </a:p>
          <a:p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Polymer: NaCMC</a:t>
            </a:r>
          </a:p>
          <a:p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Rozpouštědlo: voda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Metody hodnocení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767252" cy="463876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42495"/>
              </a:buClr>
            </a:pPr>
            <a:r>
              <a:rPr lang="en-GB" b="1" i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GB" b="1" i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n vitro </a:t>
            </a:r>
            <a:r>
              <a:rPr lang="en-GB" b="1" dirty="0" err="1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metody</a:t>
            </a:r>
            <a:endParaRPr lang="en-GB" b="1" dirty="0" smtClean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h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motnostní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a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obsahová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stejnoměrnost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eologické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vlastnosti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viskozita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roztržení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protržení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sklopná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odolnost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pPr lvl="1">
              <a:buClr>
                <a:srgbClr val="742495"/>
              </a:buClr>
            </a:pP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povrchové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pH</a:t>
            </a: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obtnavost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isoluční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zkouška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oba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setrvání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en-GB" b="1" i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e</a:t>
            </a:r>
            <a:r>
              <a:rPr lang="en-GB" b="1" i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x vivo </a:t>
            </a:r>
            <a:r>
              <a:rPr lang="en-GB" b="1" dirty="0" err="1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metody</a:t>
            </a:r>
            <a:endParaRPr lang="en-GB" b="1" dirty="0" smtClean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ransbukální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přestup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léčiva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íla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mukoadheze</a:t>
            </a:r>
            <a:endParaRPr lang="en-GB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oba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setrvání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en-GB" b="1" dirty="0" err="1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  <a:r>
              <a:rPr lang="en-GB" b="1" dirty="0" err="1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estování</a:t>
            </a:r>
            <a:r>
              <a:rPr lang="en-GB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b="1" i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in vivo</a:t>
            </a:r>
          </a:p>
          <a:p>
            <a:pPr lvl="1">
              <a:buClr>
                <a:srgbClr val="742495"/>
              </a:buClr>
            </a:pP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farmakokinetické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parametry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Clr>
                <a:srgbClr val="742495"/>
              </a:buClr>
            </a:pPr>
            <a:r>
              <a:rPr lang="en-GB" dirty="0" err="1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rganoleptické</a:t>
            </a:r>
            <a:r>
              <a:rPr lang="en-GB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dirty="0" err="1" smtClean="0">
                <a:latin typeface="Times New Roman" charset="0"/>
                <a:ea typeface="Times New Roman" charset="0"/>
                <a:cs typeface="Times New Roman" charset="0"/>
              </a:rPr>
              <a:t>vlastnosti</a:t>
            </a:r>
            <a:endParaRPr lang="en-GB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7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6647428" cy="1325563"/>
          </a:xfrm>
        </p:spPr>
        <p:txBody>
          <a:bodyPr/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Hmotnostní a obsahová stejnoměrnost</a:t>
            </a:r>
            <a:endParaRPr lang="en-GB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9767252" cy="4638768"/>
          </a:xfrm>
        </p:spPr>
        <p:txBody>
          <a:bodyPr>
            <a:normAutofit lnSpcReduction="10000"/>
          </a:bodyPr>
          <a:lstStyle/>
          <a:p>
            <a:pPr>
              <a:buClr>
                <a:srgbClr val="742495"/>
              </a:buClr>
            </a:pPr>
            <a:endParaRPr lang="cs-CZ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z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ákladní hodnocení osvědčující správnost metody přípravy LF</a:t>
            </a: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l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imity stanoveny lékopisem</a:t>
            </a: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efinované množství finální LF určené k aplikaci se váží a počítá se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tolerance hmotnosti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, ve které se LF musí pohybovat</a:t>
            </a: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d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efinované množství finální LF se obvykle rozpouští ve fyziologickém rozpouštědle a provádí se 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stanovení obsahu 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(spektrofotometrie, HPLC, titrace atd.)</a:t>
            </a: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8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35" y="30094"/>
            <a:ext cx="2337805" cy="19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7" y="365125"/>
            <a:ext cx="9091863" cy="1325563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Odolnost proti mechanickému namáhání</a:t>
            </a:r>
            <a:br>
              <a:rPr lang="cs-CZ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cs-CZ" sz="3300" i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(roztržení/protržení)</a:t>
            </a:r>
            <a:endParaRPr lang="en-GB" sz="3300" i="1" dirty="0">
              <a:solidFill>
                <a:srgbClr val="74249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066544"/>
            <a:ext cx="9968420" cy="426291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42495"/>
              </a:buClr>
            </a:pPr>
            <a:r>
              <a:rPr lang="cs-CZ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harakterizace vlastností filmu (křehkost, pružnost v různých směrech působení síly)</a:t>
            </a:r>
          </a:p>
          <a:p>
            <a:pPr>
              <a:buClr>
                <a:srgbClr val="742495"/>
              </a:buClr>
            </a:pPr>
            <a:endParaRPr lang="cs-CZ" dirty="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Clr>
                <a:srgbClr val="742495"/>
              </a:buClr>
            </a:pPr>
            <a:r>
              <a:rPr lang="cs-CZ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anipulace při výrobě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Lze MOF pomocí razidla vyrazit tak, aby nedocházelo k jejich rozlomení nebo nezamyšlenému protržení?</a:t>
            </a:r>
          </a:p>
          <a:p>
            <a:pPr>
              <a:buClr>
                <a:srgbClr val="742495"/>
              </a:buClr>
            </a:pPr>
            <a:r>
              <a:rPr lang="cs-CZ" b="1" dirty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anipulace při aplikaci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Neporuší se MOF při vyjmutí z primárního obalu a aplikaci do úst, nezmění se tvar?</a:t>
            </a:r>
          </a:p>
          <a:p>
            <a:pPr>
              <a:buClr>
                <a:srgbClr val="742495"/>
              </a:buClr>
            </a:pPr>
            <a:r>
              <a:rPr lang="cs-CZ" b="1" dirty="0" smtClean="0">
                <a:solidFill>
                  <a:srgbClr val="742495"/>
                </a:solidFill>
                <a:latin typeface="Times New Roman" charset="0"/>
                <a:ea typeface="Times New Roman" charset="0"/>
                <a:cs typeface="Times New Roman" charset="0"/>
              </a:rPr>
              <a:t>Samotný pacient</a:t>
            </a:r>
          </a:p>
          <a:p>
            <a:pPr>
              <a:buClr>
                <a:srgbClr val="742495"/>
              </a:buClr>
            </a:pPr>
            <a:r>
              <a:rPr lang="cs-CZ" dirty="0" smtClean="0">
                <a:latin typeface="Times New Roman" charset="0"/>
                <a:ea typeface="Times New Roman" charset="0"/>
                <a:cs typeface="Times New Roman" charset="0"/>
              </a:rPr>
              <a:t>Neomezují MOF pacienta při mluvení a jídle? Nedojde při jeho běžném režimu k narušení MOF?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945905" y="6329456"/>
            <a:ext cx="1246095" cy="365125"/>
          </a:xfrm>
        </p:spPr>
        <p:txBody>
          <a:bodyPr/>
          <a:lstStyle/>
          <a:p>
            <a:pPr algn="ctr"/>
            <a:fld id="{83639914-D36E-4E31-BE6E-17DE5C614A7F}" type="slidenum">
              <a:rPr lang="en-GB" sz="320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pPr algn="ctr"/>
              <a:t>9</a:t>
            </a:fld>
            <a:endParaRPr lang="en-GB" sz="32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1213</Words>
  <Application>Microsoft Office PowerPoint</Application>
  <PresentationFormat>Vlastní</PresentationFormat>
  <Paragraphs>208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Office</vt:lpstr>
      <vt:lpstr>Teorie lékových forem cvičení</vt:lpstr>
      <vt:lpstr>Mukoadhezivní lékové formy</vt:lpstr>
      <vt:lpstr>Mechanismus mukoadheze</vt:lpstr>
      <vt:lpstr>Mukoadhezivní orální LF</vt:lpstr>
      <vt:lpstr>Využití MOF</vt:lpstr>
      <vt:lpstr>Příprava MOF</vt:lpstr>
      <vt:lpstr>Metody hodnocení</vt:lpstr>
      <vt:lpstr>Hmotnostní a obsahová stejnoměrnost</vt:lpstr>
      <vt:lpstr>Odolnost proti mechanickému namáhání (roztržení/protržení)</vt:lpstr>
      <vt:lpstr>Odolnost proti mechanickému namáhání (roztržení/protržení a sklopná odolnost)</vt:lpstr>
      <vt:lpstr>Viskozita disperze</vt:lpstr>
      <vt:lpstr>Doba setrvání in vitro/ex vivo</vt:lpstr>
      <vt:lpstr>Laboratorní cvičení</vt:lpstr>
      <vt:lpstr>Laboratorní cvičení</vt:lpstr>
      <vt:lpstr>Laboratorní cvičení</vt:lpstr>
      <vt:lpstr>Laboratorní cvičení</vt:lpstr>
      <vt:lpstr>Laboratorní cvičení</vt:lpstr>
      <vt:lpstr>Laboratorní cvičení</vt:lpstr>
      <vt:lpstr>Laboratorní cvičení</vt:lpstr>
      <vt:lpstr>Děkuji za pozornost!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PharmacyErasmus</dc:creator>
  <cp:lastModifiedBy>Sylvie</cp:lastModifiedBy>
  <cp:revision>42</cp:revision>
  <dcterms:created xsi:type="dcterms:W3CDTF">2018-09-04T08:52:36Z</dcterms:created>
  <dcterms:modified xsi:type="dcterms:W3CDTF">2019-09-27T17:34:34Z</dcterms:modified>
</cp:coreProperties>
</file>