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59" r:id="rId3"/>
    <p:sldId id="265" r:id="rId4"/>
    <p:sldId id="268" r:id="rId5"/>
    <p:sldId id="269" r:id="rId6"/>
    <p:sldId id="266" r:id="rId7"/>
    <p:sldId id="276" r:id="rId8"/>
    <p:sldId id="278" r:id="rId9"/>
    <p:sldId id="277" r:id="rId10"/>
    <p:sldId id="279" r:id="rId11"/>
    <p:sldId id="280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495"/>
    <a:srgbClr val="B56FBF"/>
    <a:srgbClr val="975DA0"/>
    <a:srgbClr val="7030A0"/>
    <a:srgbClr val="C5B5F1"/>
    <a:srgbClr val="ED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9" autoAdjust="0"/>
    <p:restoredTop sz="95128"/>
  </p:normalViewPr>
  <p:slideViewPr>
    <p:cSldViewPr snapToGrid="0">
      <p:cViewPr varScale="1">
        <p:scale>
          <a:sx n="106" d="100"/>
          <a:sy n="106" d="100"/>
        </p:scale>
        <p:origin x="11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D293C-69D3-4AA5-A421-6CA33D9173DC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FDD0C-4CC5-4EB8-AC84-F436F5EB4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084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D7F64-2C9D-4FA2-9932-07873955ABDC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93F24-ECEF-4C35-9618-076B1A063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24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93F24-ECEF-4C35-9618-076B1A063D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07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93F24-ECEF-4C35-9618-076B1A063D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7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200D-C7A6-4229-8F64-F5BE72926BAC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35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1983-661A-4613-8B50-BA2DEDE0F91B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5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E3D-15B0-4DD3-BF7C-596875CD8AFE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0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439B-EB52-49D8-92B7-D9635A9DBAE9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0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0AD16-DA70-4042-A551-11F990A21975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4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EE39-1649-46BF-80D2-517DDF641E59}" type="datetime1">
              <a:rPr lang="en-GB" smtClean="0"/>
              <a:t>27/09/2019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3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0AC0-1CAF-440E-819B-35D02D662779}" type="datetime1">
              <a:rPr lang="en-GB" smtClean="0"/>
              <a:t>27/09/2019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8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BB62A-0376-4C7C-B36A-44974B3EABBE}" type="datetime1">
              <a:rPr lang="en-GB" smtClean="0"/>
              <a:t>27/09/2019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15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8E6C-E3C0-424C-8244-B6CD2CBDA979}" type="datetime1">
              <a:rPr lang="en-GB" smtClean="0"/>
              <a:t>27/09/2019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9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96FB-F17A-4F73-942E-2CB589B733A7}" type="datetime1">
              <a:rPr lang="en-GB" smtClean="0"/>
              <a:t>27/09/2019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1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3270-C75E-4600-8855-B1901D78120B}" type="datetime1">
              <a:rPr lang="en-GB" smtClean="0"/>
              <a:t>27/09/2019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11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28C32-70B7-4F24-AEB8-E4A166A40125}" type="datetime1">
              <a:rPr lang="en-GB" smtClean="0"/>
              <a:t>27/09/2019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39914-D36E-4E31-BE6E-17DE5C614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8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31102"/>
            <a:ext cx="9410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72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Teorie lékových forem</a:t>
            </a:r>
            <a:r>
              <a:rPr lang="cs-CZ" sz="66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cs-CZ" sz="66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cs-CZ" sz="66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cvičení</a:t>
            </a:r>
            <a:endParaRPr lang="en-GB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761" y="2869116"/>
            <a:ext cx="10189028" cy="853797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Hodnocení agregátního </a:t>
            </a:r>
            <a:r>
              <a:rPr lang="cs-CZ" sz="40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stavu suspenzí</a:t>
            </a:r>
            <a:endParaRPr lang="cs-CZ" sz="44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568440" y="4562578"/>
            <a:ext cx="3413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Tomáš </a:t>
            </a:r>
            <a:r>
              <a:rPr lang="cs-CZ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Bílik</a:t>
            </a:r>
            <a:endParaRPr lang="cs-CZ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F18197@vfu.cz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9914-D36E-4E31-BE6E-17DE5C614A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8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Laboratorní cvičení – příprava suspenzí</a:t>
            </a:r>
            <a:endParaRPr lang="en-GB" sz="3000" i="1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8434841" cy="4638768"/>
          </a:xfrm>
        </p:spPr>
        <p:txBody>
          <a:bodyPr>
            <a:normAutofit fontScale="92500"/>
          </a:bodyPr>
          <a:lstStyle/>
          <a:p>
            <a:pPr>
              <a:buClr>
                <a:srgbClr val="742495"/>
              </a:buClr>
            </a:pPr>
            <a:r>
              <a:rPr lang="cs-CZ" b="1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apalné fáze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voda, dva vodné roztoky (různá </a:t>
            </a:r>
            <a:r>
              <a:rPr lang="cs-CZ" i="1" dirty="0" smtClean="0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tenzidu)</a:t>
            </a:r>
          </a:p>
          <a:p>
            <a:pPr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říprava 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pevné fáze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léčivo rozetřít, přesítovat do nádoby která je k tomu určená, navážit a vložit do čisté třenky</a:t>
            </a:r>
          </a:p>
          <a:p>
            <a:pPr>
              <a:buClr>
                <a:srgbClr val="742495"/>
              </a:buClr>
            </a:pPr>
            <a:r>
              <a:rPr lang="cs-CZ" b="1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evná fáze </a:t>
            </a:r>
            <a:r>
              <a:rPr lang="mr-IN" b="1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 80 % dispergujícího prostředí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(po částech, za míchání), poté nalít suspenzi do odměrného válce</a:t>
            </a:r>
          </a:p>
          <a:p>
            <a:pPr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bytek pevné fáze 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propláchnout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odloženými 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20 % dispergujícího prostředí 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a přidat k suspenzi ve válci        </a:t>
            </a:r>
            <a:r>
              <a:rPr lang="cs-CZ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cs-CZ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80 ml suspenze</a:t>
            </a:r>
            <a:r>
              <a:rPr lang="cs-CZ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řed začátkem měření: homogenizace suspenze (cca 3 min), zjištění celkového objemu suspenze </a:t>
            </a:r>
            <a:r>
              <a:rPr lang="cs-CZ" b="1" i="1" dirty="0" smtClean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b="1" i="1" baseline="-25000" dirty="0" smtClean="0">
                <a:latin typeface="Times New Roman" charset="0"/>
                <a:ea typeface="Times New Roman" charset="0"/>
                <a:cs typeface="Times New Roman" charset="0"/>
              </a:rPr>
              <a:t>0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10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7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187333" cy="1325563"/>
          </a:xfrm>
        </p:spPr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Laboratorní cvičení – stanovení agregátního stavu suspenzí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1690688"/>
                <a:ext cx="8434841" cy="4638768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742495"/>
                  </a:buClr>
                </a:pP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v čase 1, 2, 3, 5, 8, 10, 30</a:t>
                </a: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a 60 min: objem sedimentu, koeficient suspenze </a:t>
                </a:r>
                <a:r>
                  <a:rPr lang="cs-CZ" b="1" i="1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S</a:t>
                </a:r>
                <a:r>
                  <a:rPr lang="cs-CZ" b="1" i="1" baseline="-250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kt</a:t>
                </a:r>
                <a:r>
                  <a:rPr lang="cs-CZ" b="1" i="1" baseline="-250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endParaRPr lang="cs-CZ" b="1" i="1" baseline="-25000" dirty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>
                  <a:buClr>
                    <a:srgbClr val="742495"/>
                  </a:buClr>
                </a:pP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k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onečný objem sedimentu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𝑽</m:t>
                        </m:r>
                      </m:e>
                      <m:sub>
                        <m:r>
                          <a:rPr lang="cs-CZ" b="1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∞</m:t>
                        </m:r>
                      </m:sub>
                    </m:sSub>
                  </m:oMath>
                </a14:m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a příslušný koeficient suspenze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𝑺</m:t>
                        </m:r>
                      </m:e>
                      <m:sub>
                        <m:r>
                          <a:rPr lang="cs-CZ" b="1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𝒌</m:t>
                        </m:r>
                        <m:r>
                          <a:rPr lang="cs-CZ" b="1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∞</m:t>
                        </m:r>
                      </m:sub>
                    </m:sSub>
                  </m:oMath>
                </a14:m>
                <a:endParaRPr lang="cs-CZ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>
                  <a:buClr>
                    <a:srgbClr val="742495"/>
                  </a:buClr>
                </a:pP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p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rostředí nad sedimentem (čiré </a:t>
                </a: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×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zakalené)</a:t>
                </a:r>
              </a:p>
              <a:p>
                <a:pPr>
                  <a:buClr>
                    <a:srgbClr val="742495"/>
                  </a:buClr>
                </a:pP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d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ochází k </a:t>
                </a:r>
                <a:r>
                  <a:rPr lang="cs-CZ" b="1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flotaci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?</a:t>
                </a:r>
              </a:p>
              <a:p>
                <a:pPr>
                  <a:buClr>
                    <a:srgbClr val="742495"/>
                  </a:buClr>
                </a:pPr>
                <a:r>
                  <a:rPr lang="cs-CZ" b="1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roztřepatelnost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sedimentu: počet otočení válce potřebný na resuspendování sedimentu</a:t>
                </a:r>
              </a:p>
              <a:p>
                <a:pPr>
                  <a:buClr>
                    <a:srgbClr val="742495"/>
                  </a:buClr>
                </a:pPr>
                <a:r>
                  <a:rPr lang="cs-CZ" dirty="0">
                    <a:latin typeface="Times New Roman" charset="0"/>
                    <a:ea typeface="Times New Roman" charset="0"/>
                    <a:cs typeface="Times New Roman" charset="0"/>
                  </a:rPr>
                  <a:t>h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odnocení </a:t>
                </a:r>
                <a:r>
                  <a:rPr lang="cs-CZ" b="1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agregátního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cs-CZ" b="1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stavu suspenze</a:t>
                </a:r>
                <a:r>
                  <a:rPr lang="cs-CZ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endParaRPr lang="cs-CZ" b="1" dirty="0" smtClean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1690688"/>
                <a:ext cx="8434841" cy="4638768"/>
              </a:xfrm>
              <a:blipFill>
                <a:blip r:embed="rId3"/>
                <a:stretch>
                  <a:fillRect l="-1302" t="-22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11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4031" y="2407388"/>
            <a:ext cx="94107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Děkuji za pozornost!</a:t>
            </a:r>
            <a:endParaRPr lang="en-GB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079"/>
          </a:xfrm>
        </p:spPr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Zápočty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919012" y="6311900"/>
            <a:ext cx="1272988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</a:rPr>
              <a:pPr algn="ctr"/>
              <a:t>2</a:t>
            </a:fld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056656"/>
              </p:ext>
            </p:extLst>
          </p:nvPr>
        </p:nvGraphicFramePr>
        <p:xfrm>
          <a:off x="838200" y="1474216"/>
          <a:ext cx="5539655" cy="1520224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846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3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054">
                <a:tc>
                  <a:txBody>
                    <a:bodyPr/>
                    <a:lstStyle/>
                    <a:p>
                      <a:pPr algn="l"/>
                      <a:r>
                        <a:rPr lang="cs-CZ" sz="2800" dirty="0" smtClean="0"/>
                        <a:t>Čt 12.12.</a:t>
                      </a:r>
                      <a:endParaRPr lang="cs-CZ" sz="2800" b="0" dirty="0"/>
                    </a:p>
                  </a:txBody>
                  <a:tcPr anchor="ctr">
                    <a:solidFill>
                      <a:srgbClr val="C5B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13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dirty="0" smtClean="0"/>
                        <a:t>– </a:t>
                      </a:r>
                      <a:r>
                        <a:rPr lang="cs-CZ" sz="2800" baseline="0" dirty="0" smtClean="0"/>
                        <a:t>14 hod</a:t>
                      </a:r>
                      <a:endParaRPr lang="cs-CZ" sz="2800" b="0" dirty="0"/>
                    </a:p>
                  </a:txBody>
                  <a:tcPr anchor="ctr">
                    <a:solidFill>
                      <a:srgbClr val="ED99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170">
                <a:tc>
                  <a:txBody>
                    <a:bodyPr/>
                    <a:lstStyle/>
                    <a:p>
                      <a:pPr algn="l"/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Pá 13.12.</a:t>
                      </a:r>
                      <a:endParaRPr lang="cs-CZ" sz="2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424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10 – 11 hod</a:t>
                      </a:r>
                      <a:endParaRPr lang="cs-CZ" sz="2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424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8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Suspenze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945906" y="6356350"/>
            <a:ext cx="1246094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</a:rPr>
              <a:pPr algn="ctr"/>
              <a:t>3</a:t>
            </a:fld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0" name="Zástupný symbol pro obsah 2"/>
          <p:cNvSpPr>
            <a:spLocks noGrp="1"/>
          </p:cNvSpPr>
          <p:nvPr>
            <p:ph sz="half" idx="1"/>
          </p:nvPr>
        </p:nvSpPr>
        <p:spPr>
          <a:xfrm>
            <a:off x="576610" y="1690688"/>
            <a:ext cx="9247874" cy="3868867"/>
          </a:xfrm>
        </p:spPr>
        <p:txBody>
          <a:bodyPr>
            <a:noAutofit/>
          </a:bodyPr>
          <a:lstStyle/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ekuté přípravky: 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dispergovaná</a:t>
            </a:r>
            <a:r>
              <a:rPr lang="cs-CZ" sz="2400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pevná fáze a 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disperzní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kapalné prostředí</a:t>
            </a: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elikost prostředí &gt; 1 </a:t>
            </a:r>
            <a:r>
              <a:rPr lang="el-GR" sz="2400" dirty="0">
                <a:latin typeface="Times New Roman" charset="0"/>
                <a:ea typeface="Times New Roman" charset="0"/>
                <a:cs typeface="Times New Roman" charset="0"/>
              </a:rPr>
              <a:t>μ</a:t>
            </a: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m 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(nejčastěji 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10 </a:t>
            </a:r>
            <a:r>
              <a:rPr lang="mr-IN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 100 </a:t>
            </a:r>
            <a:r>
              <a:rPr lang="el-GR" sz="2400" b="1" dirty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μ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yužití ve farmacii </a:t>
            </a:r>
            <a:r>
              <a:rPr lang="mr-IN" sz="24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jednoduchá aplikace: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ekutost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oztřepatelnost sedimentu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tálá velikost částic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inetická stabilita (2 min) 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homogenita</a:t>
            </a: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lastnosti </a:t>
            </a:r>
            <a:r>
              <a:rPr lang="mr-IN" sz="24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Stokesův zákon, smáčivost léčiva dispergujícím prostředím</a:t>
            </a:r>
          </a:p>
        </p:txBody>
      </p:sp>
    </p:spTree>
    <p:extLst>
      <p:ext uri="{BB962C8B-B14F-4D97-AF65-F5344CB8AC3E}">
        <p14:creationId xmlns:p14="http://schemas.microsoft.com/office/powerpoint/2010/main" val="31253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6263" y="318996"/>
            <a:ext cx="4692854" cy="1325563"/>
          </a:xfrm>
        </p:spPr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Stokesova rovnice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945906" y="6356350"/>
            <a:ext cx="1246094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</a:rPr>
              <a:pPr algn="ctr"/>
              <a:t>4</a:t>
            </a:fld>
            <a:endParaRPr lang="en-GB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aoblený obdélník 13"/>
              <p:cNvSpPr/>
              <p:nvPr/>
            </p:nvSpPr>
            <p:spPr>
              <a:xfrm>
                <a:off x="576263" y="1485649"/>
                <a:ext cx="4692854" cy="1239139"/>
              </a:xfrm>
              <a:prstGeom prst="roundRect">
                <a:avLst/>
              </a:prstGeom>
              <a:noFill/>
              <a:ln>
                <a:solidFill>
                  <a:srgbClr val="742495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cs-CZ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cs-CZ" sz="24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1" i="1" dirty="0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cs-CZ" sz="24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d>
                            <m:dPr>
                              <m:ctrlPr>
                                <a:rPr lang="cs-CZ" sz="24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4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cs-CZ" sz="2400" b="1" i="1" dirty="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sz="2400" b="1" i="1" dirty="0" smtClean="0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cs-CZ" sz="24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cs-CZ" sz="24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den>
                      </m:f>
                      <m:r>
                        <a:rPr lang="cs-CZ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2400" b="1" i="1" dirty="0" smtClean="0">
                          <a:latin typeface="Cambria Math" panose="02040503050406030204" pitchFamily="18" charset="0"/>
                        </a:rPr>
                        <m:t>𝒄𝒎</m:t>
                      </m:r>
                      <m:r>
                        <a:rPr lang="cs-CZ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4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cs-CZ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b="1" i="1" dirty="0"/>
              </a:p>
            </p:txBody>
          </p:sp>
        </mc:Choice>
        <mc:Fallback>
          <p:sp>
            <p:nvSpPr>
              <p:cNvPr id="14" name="Zaoblený 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3" y="1485649"/>
                <a:ext cx="4692854" cy="1239139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742495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ástupný symbol pro obsah 2"/>
          <p:cNvSpPr>
            <a:spLocks noGrp="1"/>
          </p:cNvSpPr>
          <p:nvPr>
            <p:ph sz="half" idx="1"/>
          </p:nvPr>
        </p:nvSpPr>
        <p:spPr>
          <a:xfrm>
            <a:off x="576610" y="2938266"/>
            <a:ext cx="8748459" cy="3249883"/>
          </a:xfrm>
        </p:spPr>
        <p:txBody>
          <a:bodyPr>
            <a:noAutofit/>
          </a:bodyPr>
          <a:lstStyle/>
          <a:p>
            <a:pPr>
              <a:buClr>
                <a:srgbClr val="742495"/>
              </a:buClr>
            </a:pP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rychlost sedimentace ovlivňuje zejména </a:t>
            </a:r>
            <a:r>
              <a:rPr lang="cs-CZ" sz="2400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velikost částic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cs-CZ" sz="2400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viskozita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dispergujícího prostředí</a:t>
            </a:r>
          </a:p>
          <a:p>
            <a:pPr marL="0" indent="0">
              <a:buClr>
                <a:srgbClr val="742495"/>
              </a:buClr>
              <a:buNone/>
            </a:pPr>
            <a:endParaRPr lang="cs-CZ" sz="1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Clr>
                <a:srgbClr val="742495"/>
              </a:buClr>
              <a:buNone/>
            </a:pPr>
            <a:r>
              <a:rPr lang="cs-CZ" sz="2400" b="1" dirty="0" smtClean="0">
                <a:latin typeface="Times New Roman" charset="0"/>
                <a:ea typeface="Times New Roman" charset="0"/>
                <a:cs typeface="Times New Roman" charset="0"/>
              </a:rPr>
              <a:t>Smáčivost</a:t>
            </a:r>
            <a:endParaRPr lang="cs-CZ" sz="24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chopnost kapaliny vniknout do nerovností 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povrchu a prostoru mezi částicemi a vytěsnit z nich vzduch</a:t>
            </a:r>
            <a:endParaRPr lang="cs-CZ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tupeň smáčivosti ovlivňuje 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agregátní</a:t>
            </a:r>
            <a:r>
              <a:rPr lang="cs-CZ" sz="2400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stav</a:t>
            </a:r>
            <a:r>
              <a:rPr lang="cs-CZ" sz="2400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suspendovaného léčiva a vlastnosti sedimentu (</a:t>
            </a:r>
            <a:r>
              <a:rPr lang="cs-CZ" sz="2400" b="1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roztřepatelnost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cs-CZ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"/>
          </p:nvPr>
        </p:nvSpPr>
        <p:spPr>
          <a:xfrm>
            <a:off x="5558828" y="1358900"/>
            <a:ext cx="4852657" cy="1492636"/>
          </a:xfrm>
        </p:spPr>
        <p:txBody>
          <a:bodyPr>
            <a:noAutofit/>
          </a:bodyPr>
          <a:lstStyle/>
          <a:p>
            <a:r>
              <a:rPr lang="cs-CZ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r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………..  poloměr částic (cm</a:t>
            </a:r>
            <a:r>
              <a:rPr lang="cs-CZ" sz="18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)</a:t>
            </a:r>
            <a:endParaRPr lang="en-US" sz="18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r>
              <a:rPr lang="el-GR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ρ</a:t>
            </a:r>
            <a:r>
              <a:rPr lang="cs-CZ" sz="1800" b="1" i="1" baseline="-250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1</a:t>
            </a:r>
            <a:r>
              <a:rPr lang="cs-CZ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, </a:t>
            </a:r>
            <a:r>
              <a:rPr lang="el-GR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ρ</a:t>
            </a:r>
            <a:r>
              <a:rPr lang="cs-CZ" sz="1800" b="1" i="1" baseline="-250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…....  hustota vnitřní a vnější fáze (g</a:t>
            </a:r>
            <a:r>
              <a:rPr lang="en-US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·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cm</a:t>
            </a:r>
            <a:r>
              <a:rPr lang="cs-CZ" sz="1800" baseline="300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-3</a:t>
            </a:r>
            <a:r>
              <a:rPr lang="cs-CZ" sz="18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)</a:t>
            </a:r>
            <a:endParaRPr lang="en-US" sz="18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r>
              <a:rPr lang="el-GR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η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……….  dyn. viskozita vnější fáze (Pa</a:t>
            </a:r>
            <a:r>
              <a:rPr lang="en-US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·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)</a:t>
            </a:r>
            <a:endParaRPr lang="cs-CZ" sz="18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r>
              <a:rPr lang="cs-CZ" sz="1800" b="1" i="1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g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……….  gravitační zrychlení (981 cm</a:t>
            </a:r>
            <a:r>
              <a:rPr lang="en-US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·</a:t>
            </a:r>
            <a:r>
              <a:rPr lang="cs-CZ" sz="1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</a:t>
            </a:r>
            <a:r>
              <a:rPr lang="cs-CZ" sz="1800" baseline="300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-2</a:t>
            </a:r>
            <a:r>
              <a:rPr lang="cs-CZ" sz="18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)</a:t>
            </a:r>
            <a:endParaRPr lang="el-GR" sz="1800" baseline="-250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>
              <a:buClr>
                <a:srgbClr val="742495"/>
              </a:buClr>
            </a:pPr>
            <a:endParaRPr lang="cs-CZ" sz="1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4703" y="242172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Agregátní stav suspenze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20624" y="1426147"/>
            <a:ext cx="10369296" cy="5295328"/>
          </a:xfrm>
        </p:spPr>
        <p:txBody>
          <a:bodyPr>
            <a:noAutofit/>
          </a:bodyPr>
          <a:lstStyle/>
          <a:p>
            <a:pPr>
              <a:buClr>
                <a:srgbClr val="742495"/>
              </a:buClr>
            </a:pPr>
            <a:r>
              <a:rPr lang="cs-CZ" sz="2200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růběh sedimentace</a:t>
            </a:r>
          </a:p>
          <a:p>
            <a:pPr>
              <a:buClr>
                <a:srgbClr val="742495"/>
              </a:buClr>
            </a:pPr>
            <a:r>
              <a:rPr lang="cs-CZ" sz="2200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oeficient suspenze za určitý čas</a:t>
            </a:r>
          </a:p>
          <a:p>
            <a:pPr>
              <a:buClr>
                <a:srgbClr val="742495"/>
              </a:buClr>
            </a:pPr>
            <a:endParaRPr lang="cs-CZ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endParaRPr lang="cs-CZ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endParaRPr lang="cs-CZ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r>
              <a:rPr lang="cs-CZ" sz="2200" dirty="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oeficient suspenze u konečného objemu sedimentu</a:t>
            </a:r>
          </a:p>
          <a:p>
            <a:pPr>
              <a:buClr>
                <a:srgbClr val="742495"/>
              </a:buClr>
            </a:pPr>
            <a:endParaRPr lang="cs-CZ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endParaRPr lang="cs-CZ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endParaRPr lang="cs-CZ" sz="22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945906" y="6356350"/>
            <a:ext cx="1246094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</a:rPr>
              <a:pPr algn="ctr"/>
              <a:t>5</a:t>
            </a:fld>
            <a:endParaRPr lang="en-GB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966129" y="2561623"/>
                <a:ext cx="1656184" cy="846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</a:rPr>
                            <m:t>𝒌𝒕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b="1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129" y="2561623"/>
                <a:ext cx="1656184" cy="8465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966130" y="4218292"/>
                <a:ext cx="1656183" cy="846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cs-CZ" sz="2400" b="1" i="1">
                              <a:latin typeface="Cambria Math"/>
                            </a:rPr>
                            <m:t>𝒌</m:t>
                          </m:r>
                          <m:r>
                            <a:rPr lang="cs-CZ" sz="2400" b="1" i="1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cs-CZ" sz="2400" b="1" i="1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130" y="4218292"/>
                <a:ext cx="1656183" cy="8465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5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Procesy ovlivňující agregátní stav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6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 bwMode="auto">
          <a:xfrm>
            <a:off x="839788" y="1690688"/>
            <a:ext cx="5915868" cy="470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4" t="74344" r="30428" b="18938"/>
          <a:stretch/>
        </p:blipFill>
        <p:spPr bwMode="auto">
          <a:xfrm>
            <a:off x="3601220" y="2459529"/>
            <a:ext cx="771656" cy="33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212" r="6805" b="10914"/>
          <a:stretch/>
        </p:blipFill>
        <p:spPr bwMode="auto">
          <a:xfrm>
            <a:off x="5224497" y="1690688"/>
            <a:ext cx="1531159" cy="207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6"/>
          <p:cNvSpPr>
            <a:spLocks noGrp="1"/>
          </p:cNvSpPr>
          <p:nvPr>
            <p:ph sz="quarter" idx="1"/>
          </p:nvPr>
        </p:nvSpPr>
        <p:spPr>
          <a:xfrm>
            <a:off x="3601220" y="1926872"/>
            <a:ext cx="1152128" cy="532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0" dirty="0" smtClean="0">
                <a:latin typeface="Times New Roman" charset="0"/>
                <a:ea typeface="Times New Roman" charset="0"/>
                <a:cs typeface="Times New Roman" charset="0"/>
              </a:rPr>
              <a:t>flotace</a:t>
            </a:r>
            <a:endParaRPr lang="cs-CZ" sz="2200" b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7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ulka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3966751"/>
                  </p:ext>
                </p:extLst>
              </p:nvPr>
            </p:nvGraphicFramePr>
            <p:xfrm>
              <a:off x="128514" y="42531"/>
              <a:ext cx="10817391" cy="665205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160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337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632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70434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295428"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neflokulované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flokulované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flotované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73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Smáčivost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velmi dobrá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dobrá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špatná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098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Sediment</a:t>
                          </a:r>
                          <a:endParaRPr lang="cs-CZ" sz="2200" b="1" i="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malý,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23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3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23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 roste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velký,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23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3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23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 klesá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073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Supernatant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zakalený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čirý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748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Roztřepatelnost</a:t>
                          </a:r>
                        </a:p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sedimentu</a:t>
                          </a:r>
                          <a:endParaRPr lang="cs-CZ" sz="2200" b="1" i="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špatná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dobrá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neroztřepatelný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55718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Využití</a:t>
                          </a:r>
                          <a:br>
                            <a:rPr lang="cs-CZ" sz="2200" b="1" i="0" dirty="0" smtClean="0">
                              <a:latin typeface="Calibri" panose="020F0502020204030204" pitchFamily="34" charset="0"/>
                            </a:rPr>
                          </a:br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ve farmacii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ANO</a:t>
                          </a:r>
                        </a:p>
                        <a:p>
                          <a:pPr algn="ctr"/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(perorální, topická aplikace, parenterália)</a:t>
                          </a:r>
                          <a:endParaRPr lang="cs-CZ" sz="20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ANO</a:t>
                          </a:r>
                        </a:p>
                        <a:p>
                          <a:pPr algn="ctr"/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(ne pro</a:t>
                          </a:r>
                          <a:r>
                            <a:rPr lang="cs-CZ" sz="2000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parenterália)</a:t>
                          </a:r>
                          <a:endParaRPr lang="cs-CZ" sz="20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NE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ulka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3966751"/>
                  </p:ext>
                </p:extLst>
              </p:nvPr>
            </p:nvGraphicFramePr>
            <p:xfrm>
              <a:off x="128514" y="42531"/>
              <a:ext cx="10817391" cy="665205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1606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337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632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70434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295428"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solidFill>
                              <a:schemeClr val="bg1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neflokulované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flokulované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cs-CZ" sz="24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flotované</a:t>
                          </a:r>
                          <a:endParaRPr lang="cs-CZ" sz="24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37160" marR="137160" marT="137160" marB="137160" anchor="b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073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Smáčivost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velmi dobrá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dobrá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špatná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098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Sediment</a:t>
                          </a:r>
                          <a:endParaRPr lang="cs-CZ" sz="2200" b="1" i="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5768" t="-310067" r="-200668" b="-3255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94040" t="-310067" r="-98896" b="-3255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073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Supernatant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zakalený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čirý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748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Roztřepatelnost</a:t>
                          </a:r>
                          <a:endParaRPr lang="cs-CZ" sz="2200" b="1" i="0" dirty="0" smtClean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r>
                            <a:rPr lang="cs-CZ" sz="2200" b="1" i="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sedimentu</a:t>
                          </a:r>
                          <a:endParaRPr lang="cs-CZ" sz="2200" b="1" i="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špatná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dobrá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300" dirty="0" smtClean="0">
                              <a:solidFill>
                                <a:schemeClr val="bg1"/>
                              </a:solidFill>
                              <a:latin typeface="Calibri" panose="020F0502020204030204" pitchFamily="34" charset="0"/>
                            </a:rPr>
                            <a:t>neroztřepatelný</a:t>
                          </a:r>
                          <a:endParaRPr lang="cs-CZ" sz="2300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74249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55718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Využití</a:t>
                          </a:r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/>
                          </a:r>
                          <a:br>
                            <a:rPr lang="cs-CZ" sz="2200" b="1" i="0" dirty="0" smtClean="0">
                              <a:latin typeface="Calibri" panose="020F0502020204030204" pitchFamily="34" charset="0"/>
                            </a:rPr>
                          </a:br>
                          <a:r>
                            <a:rPr lang="cs-CZ" sz="2200" b="1" i="0" dirty="0" smtClean="0">
                              <a:latin typeface="Calibri" panose="020F0502020204030204" pitchFamily="34" charset="0"/>
                            </a:rPr>
                            <a:t>ve farmacii</a:t>
                          </a:r>
                          <a:endParaRPr lang="cs-CZ" sz="2200" b="1" i="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ANO</a:t>
                          </a:r>
                        </a:p>
                        <a:p>
                          <a:pPr algn="ctr"/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(perorální, topická aplikace, parenterália)</a:t>
                          </a:r>
                          <a:endParaRPr lang="cs-CZ" sz="20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ANO</a:t>
                          </a:r>
                        </a:p>
                        <a:p>
                          <a:pPr algn="ctr"/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(ne pro</a:t>
                          </a:r>
                          <a:r>
                            <a:rPr lang="cs-CZ" sz="2000" baseline="0" dirty="0" smtClean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cs-CZ" sz="2000" dirty="0" smtClean="0">
                              <a:latin typeface="Calibri" panose="020F0502020204030204" pitchFamily="34" charset="0"/>
                            </a:rPr>
                            <a:t>parenterália)</a:t>
                          </a:r>
                          <a:endParaRPr lang="cs-CZ" sz="20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300" dirty="0" smtClean="0">
                              <a:latin typeface="Calibri" panose="020F0502020204030204" pitchFamily="34" charset="0"/>
                            </a:rPr>
                            <a:t>NE</a:t>
                          </a:r>
                          <a:endParaRPr lang="cs-CZ" sz="2300" dirty="0">
                            <a:latin typeface="Calibri" panose="020F0502020204030204" pitchFamily="34" charset="0"/>
                          </a:endParaRPr>
                        </a:p>
                      </a:txBody>
                      <a:tcPr anchor="ctr">
                        <a:solidFill>
                          <a:srgbClr val="C5B5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80" t="25042" r="481" b="20840"/>
          <a:stretch/>
        </p:blipFill>
        <p:spPr>
          <a:xfrm>
            <a:off x="4651358" y="42531"/>
            <a:ext cx="4611730" cy="171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956062" cy="1325563"/>
          </a:xfrm>
        </p:spPr>
        <p:txBody>
          <a:bodyPr/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Ovlivnění agregátního stavu suspenzí</a:t>
            </a:r>
            <a:endParaRPr lang="en-GB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9767252" cy="4638768"/>
          </a:xfrm>
        </p:spPr>
        <p:txBody>
          <a:bodyPr>
            <a:normAutofit/>
          </a:bodyPr>
          <a:lstStyle/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řídavek tenzidu/peptizátoru </a:t>
            </a:r>
            <a:r>
              <a:rPr lang="mr-IN" sz="24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deflokulace</a:t>
            </a:r>
            <a:endParaRPr lang="cs-CZ" sz="2400" b="1" dirty="0">
              <a:solidFill>
                <a:srgbClr val="7030A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nížení až odstranění flokulace (flotace)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dsorpce na povrchu částic, udělení el. náboje, zvýšení solvatace</a:t>
            </a:r>
          </a:p>
          <a:p>
            <a:pPr lvl="1">
              <a:buClr>
                <a:srgbClr val="742495"/>
              </a:buClr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ouze malé koncentrace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jinak flokulace</a:t>
            </a:r>
          </a:p>
          <a:p>
            <a:pPr lvl="1">
              <a:buClr>
                <a:srgbClr val="742495"/>
              </a:buClr>
            </a:pP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řídavek elektrolytu </a:t>
            </a:r>
            <a:r>
              <a:rPr lang="mr-IN" sz="24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kontrolovaná</a:t>
            </a:r>
            <a:r>
              <a:rPr lang="cs-CZ" sz="2400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b="1" dirty="0" smtClean="0">
                <a:solidFill>
                  <a:srgbClr val="7030A0"/>
                </a:solidFill>
                <a:latin typeface="Times New Roman" charset="0"/>
                <a:ea typeface="Times New Roman" charset="0"/>
                <a:cs typeface="Times New Roman" charset="0"/>
              </a:rPr>
              <a:t>flokulace</a:t>
            </a:r>
          </a:p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výšení </a:t>
            </a: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f</a:t>
            </a: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lokulace suspenzí</a:t>
            </a:r>
            <a:endParaRPr lang="cs-CZ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8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5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227666" cy="13255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742495"/>
                </a:solidFill>
                <a:latin typeface="Times New Roman" charset="0"/>
                <a:ea typeface="Times New Roman" charset="0"/>
                <a:cs typeface="Times New Roman" charset="0"/>
              </a:rPr>
              <a:t>Laboratorní cvičení – hodnocení agregátního stavu suspenzí</a:t>
            </a:r>
            <a:endParaRPr lang="en-GB" sz="3300" i="1" dirty="0">
              <a:solidFill>
                <a:srgbClr val="742495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066544"/>
            <a:ext cx="9968420" cy="4262912"/>
          </a:xfrm>
        </p:spPr>
        <p:txBody>
          <a:bodyPr>
            <a:normAutofit/>
          </a:bodyPr>
          <a:lstStyle/>
          <a:p>
            <a:pPr>
              <a:buClr>
                <a:srgbClr val="742495"/>
              </a:buClr>
            </a:pP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dvojice (trojice) </a:t>
            </a:r>
            <a:r>
              <a:rPr lang="mr-IN" sz="2400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 1 protokol</a:t>
            </a:r>
          </a:p>
          <a:p>
            <a:pPr>
              <a:buClr>
                <a:srgbClr val="742495"/>
              </a:buClr>
            </a:pPr>
            <a:endParaRPr lang="cs-CZ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Clr>
                <a:srgbClr val="742495"/>
              </a:buClr>
            </a:pPr>
            <a:r>
              <a:rPr lang="cs-CZ" sz="2400" b="1" dirty="0">
                <a:latin typeface="Times New Roman" charset="0"/>
                <a:ea typeface="Times New Roman" charset="0"/>
                <a:cs typeface="Times New Roman" charset="0"/>
              </a:rPr>
              <a:t>PROTOKOL</a:t>
            </a:r>
          </a:p>
          <a:p>
            <a:pPr>
              <a:buClr>
                <a:srgbClr val="742495"/>
              </a:buClr>
            </a:pP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výpočty</a:t>
            </a:r>
            <a:r>
              <a:rPr lang="cs-CZ" sz="2400" b="1" dirty="0">
                <a:latin typeface="Times New Roman" charset="0"/>
                <a:ea typeface="Times New Roman" charset="0"/>
                <a:cs typeface="Times New Roman" charset="0"/>
              </a:rPr>
              <a:t>: vzorec, dosazení, výsledek, grafické znázornění závislosti </a:t>
            </a:r>
            <a:r>
              <a:rPr lang="cs-CZ" sz="2400" b="1" i="1" dirty="0" err="1" smtClean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2400" b="1" i="1" baseline="-25000" dirty="0" err="1" smtClean="0">
                <a:latin typeface="Times New Roman" charset="0"/>
                <a:ea typeface="Times New Roman" charset="0"/>
                <a:cs typeface="Times New Roman" charset="0"/>
              </a:rPr>
              <a:t>kt</a:t>
            </a:r>
            <a:r>
              <a:rPr lang="cs-CZ" sz="24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400" b="1" dirty="0">
                <a:latin typeface="Times New Roman" charset="0"/>
                <a:ea typeface="Times New Roman" charset="0"/>
                <a:cs typeface="Times New Roman" charset="0"/>
              </a:rPr>
              <a:t>na čase (bodový graf), hodnocení suspenze</a:t>
            </a:r>
          </a:p>
          <a:p>
            <a:pPr>
              <a:buClr>
                <a:srgbClr val="742495"/>
              </a:buClr>
            </a:pPr>
            <a:r>
              <a:rPr lang="cs-CZ" sz="2400" dirty="0" smtClean="0">
                <a:latin typeface="Times New Roman" charset="0"/>
                <a:ea typeface="Times New Roman" charset="0"/>
                <a:cs typeface="Times New Roman" charset="0"/>
              </a:rPr>
              <a:t>závěr</a:t>
            </a:r>
            <a:r>
              <a:rPr lang="cs-CZ" sz="2400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cs-CZ" sz="2400" b="1" dirty="0">
                <a:latin typeface="Times New Roman" charset="0"/>
                <a:ea typeface="Times New Roman" charset="0"/>
                <a:cs typeface="Times New Roman" charset="0"/>
              </a:rPr>
              <a:t>výsledky, komentář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945905" y="6329456"/>
            <a:ext cx="1246095" cy="365125"/>
          </a:xfrm>
        </p:spPr>
        <p:txBody>
          <a:bodyPr/>
          <a:lstStyle/>
          <a:p>
            <a:pPr algn="ctr"/>
            <a:fld id="{83639914-D36E-4E31-BE6E-17DE5C614A7F}" type="slidenum">
              <a:rPr lang="en-GB" sz="3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pPr algn="ctr"/>
              <a:t>9</a:t>
            </a:fld>
            <a:endParaRPr lang="en-GB" sz="3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458</Words>
  <Application>Microsoft Office PowerPoint</Application>
  <PresentationFormat>Širokoúhlá obrazovka</PresentationFormat>
  <Paragraphs>108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Verdana</vt:lpstr>
      <vt:lpstr>Motiv Office</vt:lpstr>
      <vt:lpstr>Teorie lékových forem cvičení</vt:lpstr>
      <vt:lpstr>Zápočty</vt:lpstr>
      <vt:lpstr>Suspenze</vt:lpstr>
      <vt:lpstr>Stokesova rovnice</vt:lpstr>
      <vt:lpstr>Agregátní stav suspenze</vt:lpstr>
      <vt:lpstr>Procesy ovlivňující agregátní stav</vt:lpstr>
      <vt:lpstr>Prezentace aplikace PowerPoint</vt:lpstr>
      <vt:lpstr>Ovlivnění agregátního stavu suspenzí</vt:lpstr>
      <vt:lpstr>Laboratorní cvičení – hodnocení agregátního stavu suspenzí</vt:lpstr>
      <vt:lpstr>Laboratorní cvičení – příprava suspenzí</vt:lpstr>
      <vt:lpstr>Laboratorní cvičení – stanovení agregátního stavu suspenzí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PharmacyErasmus</dc:creator>
  <cp:lastModifiedBy>ZEMANJ</cp:lastModifiedBy>
  <cp:revision>49</cp:revision>
  <dcterms:created xsi:type="dcterms:W3CDTF">2018-09-04T08:52:36Z</dcterms:created>
  <dcterms:modified xsi:type="dcterms:W3CDTF">2019-09-27T09:31:00Z</dcterms:modified>
</cp:coreProperties>
</file>