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3" r:id="rId1"/>
  </p:sldMasterIdLst>
  <p:notesMasterIdLst>
    <p:notesMasterId r:id="rId49"/>
  </p:notesMasterIdLst>
  <p:handoutMasterIdLst>
    <p:handoutMasterId r:id="rId50"/>
  </p:handoutMasterIdLst>
  <p:sldIdLst>
    <p:sldId id="402" r:id="rId2"/>
    <p:sldId id="433" r:id="rId3"/>
    <p:sldId id="434" r:id="rId4"/>
    <p:sldId id="477" r:id="rId5"/>
    <p:sldId id="478" r:id="rId6"/>
    <p:sldId id="479" r:id="rId7"/>
    <p:sldId id="435" r:id="rId8"/>
    <p:sldId id="442" r:id="rId9"/>
    <p:sldId id="446" r:id="rId10"/>
    <p:sldId id="447" r:id="rId11"/>
    <p:sldId id="443" r:id="rId12"/>
    <p:sldId id="448" r:id="rId13"/>
    <p:sldId id="449" r:id="rId14"/>
    <p:sldId id="444" r:id="rId15"/>
    <p:sldId id="450" r:id="rId16"/>
    <p:sldId id="451" r:id="rId17"/>
    <p:sldId id="452" r:id="rId18"/>
    <p:sldId id="445" r:id="rId19"/>
    <p:sldId id="453" r:id="rId20"/>
    <p:sldId id="454" r:id="rId21"/>
    <p:sldId id="455" r:id="rId22"/>
    <p:sldId id="456" r:id="rId23"/>
    <p:sldId id="457" r:id="rId24"/>
    <p:sldId id="458" r:id="rId25"/>
    <p:sldId id="436" r:id="rId26"/>
    <p:sldId id="467" r:id="rId27"/>
    <p:sldId id="468" r:id="rId28"/>
    <p:sldId id="469" r:id="rId29"/>
    <p:sldId id="470" r:id="rId30"/>
    <p:sldId id="471" r:id="rId31"/>
    <p:sldId id="472" r:id="rId32"/>
    <p:sldId id="459" r:id="rId33"/>
    <p:sldId id="474" r:id="rId34"/>
    <p:sldId id="475" r:id="rId35"/>
    <p:sldId id="476" r:id="rId36"/>
    <p:sldId id="473" r:id="rId37"/>
    <p:sldId id="461" r:id="rId38"/>
    <p:sldId id="465" r:id="rId39"/>
    <p:sldId id="466" r:id="rId40"/>
    <p:sldId id="462" r:id="rId41"/>
    <p:sldId id="463" r:id="rId42"/>
    <p:sldId id="464" r:id="rId43"/>
    <p:sldId id="437" r:id="rId44"/>
    <p:sldId id="439" r:id="rId45"/>
    <p:sldId id="440" r:id="rId46"/>
    <p:sldId id="438" r:id="rId47"/>
    <p:sldId id="441" r:id="rId4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30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283"/>
    <a:srgbClr val="FF0000"/>
    <a:srgbClr val="235183"/>
    <a:srgbClr val="3333FF"/>
    <a:srgbClr val="66FF33"/>
    <a:srgbClr val="FFFFCC"/>
    <a:srgbClr val="33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533" autoAdjust="0"/>
  </p:normalViewPr>
  <p:slideViewPr>
    <p:cSldViewPr snapToGrid="0">
      <p:cViewPr varScale="1">
        <p:scale>
          <a:sx n="62" d="100"/>
          <a:sy n="62" d="100"/>
        </p:scale>
        <p:origin x="1494" y="66"/>
      </p:cViewPr>
      <p:guideLst>
        <p:guide orient="horz" pos="3030"/>
        <p:guide pos="4033"/>
      </p:guideLst>
    </p:cSldViewPr>
  </p:slideViewPr>
  <p:outlineViewPr>
    <p:cViewPr>
      <p:scale>
        <a:sx n="33" d="100"/>
        <a:sy n="33" d="100"/>
      </p:scale>
      <p:origin x="0" y="-37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450"/>
    </p:cViewPr>
  </p:sorterViewPr>
  <p:notesViewPr>
    <p:cSldViewPr snapToGrid="0">
      <p:cViewPr varScale="1">
        <p:scale>
          <a:sx n="55" d="100"/>
          <a:sy n="55" d="100"/>
        </p:scale>
        <p:origin x="2796" y="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C5E8B85-6E9B-1A7D-E429-EDB5B55D5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C2AE467-4A25-CB33-5E70-6718E76E87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A0D9E322-F7FF-6D59-1724-00BE6C2721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5A40CC8-E5C5-64D1-ADD2-7F69D8449A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49B802E-E2A8-42CB-AD0C-5DD2796405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83430FB3-ACD9-85E8-0815-EC6CD5A3EF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3B65DCF0-9D11-14E4-556D-9889FC4407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765EE216-3F51-8BB2-94B8-1B3EDE2CD2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1029">
            <a:extLst>
              <a:ext uri="{FF2B5EF4-FFF2-40B4-BE49-F238E27FC236}">
                <a16:creationId xmlns:a16="http://schemas.microsoft.com/office/drawing/2014/main" id="{E7C9E09F-736D-4131-9DD7-8277A0705E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</a:t>
            </a:r>
          </a:p>
          <a:p>
            <a:pPr lvl="0"/>
            <a:r>
              <a:rPr lang="cs-CZ" altLang="cs-CZ" noProof="0"/>
              <a:t>Druhá úroveň</a:t>
            </a:r>
          </a:p>
          <a:p>
            <a:pPr lvl="0"/>
            <a:r>
              <a:rPr lang="cs-CZ" altLang="cs-CZ" noProof="0"/>
              <a:t>Třetí úroveň</a:t>
            </a:r>
          </a:p>
          <a:p>
            <a:pPr lvl="0"/>
            <a:r>
              <a:rPr lang="cs-CZ" altLang="cs-CZ" noProof="0"/>
              <a:t>Čtvrtá úroveň</a:t>
            </a:r>
          </a:p>
          <a:p>
            <a:pPr lvl="0"/>
            <a:r>
              <a:rPr lang="cs-CZ" altLang="cs-CZ" noProof="0"/>
              <a:t>Pátá úroveň</a:t>
            </a:r>
          </a:p>
        </p:txBody>
      </p:sp>
      <p:sp>
        <p:nvSpPr>
          <p:cNvPr id="14342" name="Rectangle 1030">
            <a:extLst>
              <a:ext uri="{FF2B5EF4-FFF2-40B4-BE49-F238E27FC236}">
                <a16:creationId xmlns:a16="http://schemas.microsoft.com/office/drawing/2014/main" id="{CFDD7418-51CD-F1DE-CA4B-4354114B85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3" name="Rectangle 1031">
            <a:extLst>
              <a:ext uri="{FF2B5EF4-FFF2-40B4-BE49-F238E27FC236}">
                <a16:creationId xmlns:a16="http://schemas.microsoft.com/office/drawing/2014/main" id="{AC068320-E346-2604-7828-DBAB1A23A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795B8C9-643A-425A-A8B2-B51773E0C9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31581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319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99225" y="274638"/>
            <a:ext cx="1889125" cy="53784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519737" cy="5378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9233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52475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27088" y="1631950"/>
            <a:ext cx="7561262" cy="4021138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1038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5276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314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631950"/>
            <a:ext cx="3703637" cy="40211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25" y="1631950"/>
            <a:ext cx="3705225" cy="40211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285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68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4364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8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491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574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835B6C0F-050E-8DC3-299F-1066F2814D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80088"/>
            <a:ext cx="9144000" cy="1077912"/>
          </a:xfrm>
          <a:prstGeom prst="rect">
            <a:avLst/>
          </a:prstGeom>
          <a:solidFill>
            <a:srgbClr val="235283"/>
          </a:solidFill>
          <a:ln w="9525">
            <a:solidFill>
              <a:srgbClr val="2352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cs-CZ" sz="180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43396" name="Line 4">
            <a:extLst>
              <a:ext uri="{FF2B5EF4-FFF2-40B4-BE49-F238E27FC236}">
                <a16:creationId xmlns:a16="http://schemas.microsoft.com/office/drawing/2014/main" id="{74E2E92D-7B4D-FE0F-A5A9-3A69E7C046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9313" y="1501775"/>
            <a:ext cx="7512050" cy="1588"/>
          </a:xfrm>
          <a:prstGeom prst="line">
            <a:avLst/>
          </a:prstGeom>
          <a:noFill/>
          <a:ln w="9525">
            <a:solidFill>
              <a:srgbClr val="235283"/>
            </a:solidFill>
            <a:round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DE560486-E7B0-C518-4AED-A85FF954A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524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F6B90A9-C9FA-3A9C-B74E-5EA63D583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31950"/>
            <a:ext cx="7561262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7616321F-4108-6015-C3B7-92A372C9FC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36290" y="5965824"/>
            <a:ext cx="4882555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Regionální anestezie končetin u malých zvířat</a:t>
            </a:r>
          </a:p>
          <a:p>
            <a:pPr algn="ctr" eaLnBrk="1" hangingPunct="1">
              <a:defRPr/>
            </a:pPr>
            <a:r>
              <a:rPr lang="cs-CZ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IVA VETUNI 2024FVL/1660/13</a:t>
            </a:r>
            <a:endParaRPr lang="cs-CZ" altLang="cs-CZ" sz="20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07C647-9B54-BDC9-DA63-B2DD4A42AA4A}"/>
              </a:ext>
            </a:extLst>
          </p:cNvPr>
          <p:cNvPicPr>
            <a:picLocks/>
          </p:cNvPicPr>
          <p:nvPr userDrawn="1"/>
        </p:nvPicPr>
        <p:blipFill rotWithShape="1">
          <a:blip r:embed="rId14" cstate="screen">
            <a:clrChange>
              <a:clrFrom>
                <a:srgbClr val="235183"/>
              </a:clrFrom>
              <a:clrTo>
                <a:srgbClr val="2351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1663" y="5949950"/>
            <a:ext cx="684212" cy="68421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C41F5-020B-AE44-35F1-5283E090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5959475"/>
            <a:ext cx="727075" cy="71913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75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43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DB394FB6-3139-0322-C5E4-CEF11606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6854825"/>
          </a:xfrm>
          <a:prstGeom prst="rect">
            <a:avLst/>
          </a:prstGeom>
          <a:solidFill>
            <a:srgbClr val="235283"/>
          </a:solidFill>
          <a:ln w="9525">
            <a:solidFill>
              <a:srgbClr val="2352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15D0149-5914-1E7D-C96C-85D0753108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2625" y="2139950"/>
            <a:ext cx="7772400" cy="1470025"/>
          </a:xfrm>
          <a:effectLst>
            <a:outerShdw dist="53882" dir="2700000" algn="ctr" rotWithShape="0">
              <a:schemeClr val="tx2"/>
            </a:outerShdw>
          </a:effectLst>
        </p:spPr>
        <p:txBody>
          <a:bodyPr anchor="ctr"/>
          <a:lstStyle/>
          <a:p>
            <a:pPr defTabSz="1008063" eaLnBrk="1" hangingPunct="1"/>
            <a:r>
              <a:rPr lang="cs-CZ" altLang="cs-CZ" sz="4400" dirty="0">
                <a:solidFill>
                  <a:srgbClr val="FFFF00"/>
                </a:solidFill>
              </a:rPr>
              <a:t>Regionální anestezie končetin </a:t>
            </a:r>
            <a:br>
              <a:rPr lang="cs-CZ" altLang="cs-CZ" sz="4400" dirty="0">
                <a:solidFill>
                  <a:srgbClr val="FFFF00"/>
                </a:solidFill>
              </a:rPr>
            </a:br>
            <a:r>
              <a:rPr lang="cs-CZ" altLang="cs-CZ" sz="4400" dirty="0">
                <a:solidFill>
                  <a:srgbClr val="FFFF00"/>
                </a:solidFill>
              </a:rPr>
              <a:t>u malých zvířat</a:t>
            </a:r>
            <a:endParaRPr lang="cs-CZ" altLang="cs-CZ" sz="400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B15B826-31A6-C552-C51C-939907E3B4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36625" y="4618897"/>
            <a:ext cx="7272338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defTabSz="1008063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dirty="0">
                <a:solidFill>
                  <a:schemeClr val="bg1"/>
                </a:solidFill>
              </a:rPr>
              <a:t>Michal Radó, Nina </a:t>
            </a:r>
            <a:r>
              <a:rPr lang="cs-CZ" altLang="cs-CZ" dirty="0" err="1">
                <a:solidFill>
                  <a:schemeClr val="bg1"/>
                </a:solidFill>
              </a:rPr>
              <a:t>Bestrová</a:t>
            </a:r>
            <a:r>
              <a:rPr lang="cs-CZ" altLang="cs-CZ" dirty="0">
                <a:solidFill>
                  <a:schemeClr val="bg1"/>
                </a:solidFill>
              </a:rPr>
              <a:t>, Petr Raušer</a:t>
            </a:r>
          </a:p>
          <a:p>
            <a:pPr indent="10795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>
                <a:solidFill>
                  <a:schemeClr val="bg1"/>
                </a:solidFill>
              </a:rPr>
              <a:t>IVA VETUNI 2024FVL/1660/13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17856E-7FA7-1E28-47F2-46F73455BBA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clrChange>
              <a:clrFrom>
                <a:srgbClr val="235183"/>
              </a:clrFrom>
              <a:clrTo>
                <a:srgbClr val="2351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325" y="530225"/>
            <a:ext cx="1044575" cy="10445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A6D82B0-DBFC-D5D6-A298-D40DC5CC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525" y="512763"/>
            <a:ext cx="1089025" cy="10795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ramenního kloubu</a:t>
            </a: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3" descr="Obsah obrázku osoba, interiér, pes&#10;&#10;Popis byl vytvořen automaticky">
            <a:extLst>
              <a:ext uri="{FF2B5EF4-FFF2-40B4-BE49-F238E27FC236}">
                <a16:creationId xmlns:a16="http://schemas.microsoft.com/office/drawing/2014/main" id="{C101F91E-9DB1-783A-FE45-F164F94A1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4544" r="41715" b="35523"/>
          <a:stretch/>
        </p:blipFill>
        <p:spPr bwMode="auto">
          <a:xfrm>
            <a:off x="2369111" y="1828800"/>
            <a:ext cx="4405777" cy="363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7398CFAC-66C1-6FC1-31DC-485EDD443C72}"/>
              </a:ext>
            </a:extLst>
          </p:cNvPr>
          <p:cNvSpPr/>
          <p:nvPr/>
        </p:nvSpPr>
        <p:spPr bwMode="auto">
          <a:xfrm>
            <a:off x="5495925" y="3354756"/>
            <a:ext cx="220027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Acromion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scapulae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AA1930E-9B6F-53BD-DF7F-61339B339976}"/>
              </a:ext>
            </a:extLst>
          </p:cNvPr>
          <p:cNvSpPr/>
          <p:nvPr/>
        </p:nvSpPr>
        <p:spPr bwMode="auto">
          <a:xfrm flipH="1">
            <a:off x="1695449" y="3645268"/>
            <a:ext cx="270351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Tuberculum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majus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humeri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12B2EA9-D255-2A0F-EDA8-97C6630F4EF2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loketního kloubu</a:t>
            </a: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37641CE-7767-F37D-7C78-03A1045F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561262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Nitrokloubní výkony v loketním kloubu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S</a:t>
            </a:r>
            <a:r>
              <a:rPr lang="cs-CZ" kern="100" dirty="0">
                <a:effectLst/>
                <a:ea typeface="Calibri" panose="020F0502020204030204" pitchFamily="34" charset="0"/>
              </a:rPr>
              <a:t>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 nebo bupivakain</a:t>
            </a:r>
          </a:p>
        </p:txBody>
      </p:sp>
      <p:sp>
        <p:nvSpPr>
          <p:cNvPr id="6" name="Tlačítko akce: Přejít domů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E8392A9-5D7B-3ECF-0315-CB40D417CA7A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2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loketního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 blokády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Palpujeme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epicondylus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anconeus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ulnae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Palpujeme kloubní štěrbinu distálně pod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epicondylus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medialis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humeri</a:t>
            </a:r>
            <a:endParaRPr lang="cs-CZ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Jehlu zavedeme kaudálně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Kloubní štěrbina je plněna analgetikem tak dlouho, dokud není cítit odpor pístu injekční stříkačky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Aplikujeme lidokain nebo bupivakain samotný nebo s morfinem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A520568-7BFF-328F-AFBC-866563E0D323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loketního kloubu</a:t>
            </a:r>
            <a:endParaRPr lang="cs-CZ" dirty="0"/>
          </a:p>
        </p:txBody>
      </p:sp>
      <p:pic>
        <p:nvPicPr>
          <p:cNvPr id="6" name="Picture 4" descr="Obsah obrázku osoba, hřebík, prst, interiér&#10;&#10;Popis byl vytvořen automaticky">
            <a:extLst>
              <a:ext uri="{FF2B5EF4-FFF2-40B4-BE49-F238E27FC236}">
                <a16:creationId xmlns:a16="http://schemas.microsoft.com/office/drawing/2014/main" id="{BC15A89E-53F2-5245-13F9-3D1AFBA4E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17366" r="17271" b="22036"/>
          <a:stretch/>
        </p:blipFill>
        <p:spPr bwMode="auto">
          <a:xfrm>
            <a:off x="2125653" y="1875294"/>
            <a:ext cx="4892693" cy="35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E999C85B-8779-04C1-FBC4-E247A9024A92}"/>
              </a:ext>
            </a:extLst>
          </p:cNvPr>
          <p:cNvSpPr/>
          <p:nvPr/>
        </p:nvSpPr>
        <p:spPr bwMode="auto">
          <a:xfrm>
            <a:off x="5805891" y="3556233"/>
            <a:ext cx="300894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Epicondylus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lateralis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humeri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F00AB4CC-E694-159E-81FC-B173C28734A8}"/>
              </a:ext>
            </a:extLst>
          </p:cNvPr>
          <p:cNvSpPr/>
          <p:nvPr/>
        </p:nvSpPr>
        <p:spPr bwMode="auto">
          <a:xfrm flipH="1">
            <a:off x="1503334" y="3301640"/>
            <a:ext cx="2803398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Processus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anconeus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ulnae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lačítko akce: Přejít na začátek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41BB34-4D00-8CE5-169E-0AA4DB3478D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211B400-E53C-1FD0-ADC6-D60DA46D9E9E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Blokáda 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brachialis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Zákroky distálně od střední části humeru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  <a:endParaRPr lang="cs-CZ" dirty="0"/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>
                <a:effectLst/>
                <a:ea typeface="Calibri" panose="020F0502020204030204" pitchFamily="34" charset="0"/>
              </a:rPr>
              <a:t>Neurolokátor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>
                <a:effectLst/>
                <a:ea typeface="Calibri" panose="020F0502020204030204" pitchFamily="34" charset="0"/>
              </a:rPr>
              <a:t>Neurostimulační</a:t>
            </a:r>
            <a:r>
              <a:rPr lang="cs-CZ" kern="100" dirty="0">
                <a:effectLst/>
                <a:ea typeface="Calibri" panose="020F0502020204030204" pitchFamily="34" charset="0"/>
              </a:rPr>
              <a:t> jehla 22G, 50 mm pro malá plemena nebo 21G 100 mm pro velká plemena.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pole, stříkačky,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L</a:t>
            </a:r>
            <a:r>
              <a:rPr lang="cs-CZ" kern="100" dirty="0">
                <a:effectLst/>
                <a:ea typeface="Calibri" panose="020F0502020204030204" pitchFamily="34" charset="0"/>
              </a:rPr>
              <a:t>idokain nebo bupivakain, dexmedetomidin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926B48-19ED-4B25-FA28-5A3686F6E535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Blokáda 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brachialis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Postup blokády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Poloha na boku, blokovaná končetina nahoře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Palpujeme ramenní kloub, a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cromion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scapulae</a:t>
            </a:r>
            <a:r>
              <a:rPr lang="cs-CZ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uberculum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majus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humeri</a:t>
            </a:r>
            <a:r>
              <a:rPr lang="cs-CZ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růdušnici,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vena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jugularis</a:t>
            </a: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 p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rvní žebro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Místo vpichu je kraniálně od 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scapulae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mediálně od 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subscapularis</a:t>
            </a:r>
            <a:endParaRPr lang="cs-CZ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Jehla se zasouvá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kaudomediálním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směrem k lopatce</a:t>
            </a:r>
            <a:endParaRPr lang="cs-CZ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61DAB9B-CED1-D1AD-9D68-B8511566D32E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lačítko akce: Přejít na začátek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60F7E0F-9534-4CBA-6DB3-1498F58A164C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4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Blokáda 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brachialis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Postup blokády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správném zavedení jehly vyvolá stimulace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musculocutaneus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kontrakce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 biceps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flexi lokte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Kontrakce musí být vyvolatelné proudem 0,4 mA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Aplikujeme 0,25 – 0,3 ml/kg</a:t>
            </a: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effectLst/>
                <a:ea typeface="Calibri" panose="020F0502020204030204" pitchFamily="34" charset="0"/>
              </a:rPr>
              <a:t>lidokain nebo bupivakain samotný nebo s </a:t>
            </a:r>
            <a:r>
              <a:rPr lang="cs-CZ" kern="100" dirty="0" err="1">
                <a:effectLst/>
                <a:ea typeface="Calibri" panose="020F0502020204030204" pitchFamily="34" charset="0"/>
              </a:rPr>
              <a:t>dexmedetomidinem</a:t>
            </a:r>
            <a:endParaRPr lang="cs-CZ" kern="1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0F81053-AD57-FE51-1748-1ECAF57C4FF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lačítko akce: Přejít na začátek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90E68C0-E16F-E2EE-DC78-D9D64A0E72D8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9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Blokáda 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plexus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brachialis</a:t>
            </a: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Obrázek 5" descr="Obsah obrázku text, snímek obrazovky, osoba, software&#10;&#10;Popis byl vytvořen automaticky">
            <a:extLst>
              <a:ext uri="{FF2B5EF4-FFF2-40B4-BE49-F238E27FC236}">
                <a16:creationId xmlns:a16="http://schemas.microsoft.com/office/drawing/2014/main" id="{C23B4749-C81D-94E0-A962-33103314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1" t="16209" r="36656" b="23559"/>
          <a:stretch/>
        </p:blipFill>
        <p:spPr bwMode="auto">
          <a:xfrm>
            <a:off x="2262752" y="1871420"/>
            <a:ext cx="4618495" cy="359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E0A5C813-FE3B-AB6A-48C3-2C7C7012EE9A}"/>
              </a:ext>
            </a:extLst>
          </p:cNvPr>
          <p:cNvSpPr/>
          <p:nvPr/>
        </p:nvSpPr>
        <p:spPr bwMode="auto">
          <a:xfrm>
            <a:off x="5232456" y="3587229"/>
            <a:ext cx="229972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Manumbrium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sterni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C47FA980-354F-1D66-48F3-45982D3A0425}"/>
              </a:ext>
            </a:extLst>
          </p:cNvPr>
          <p:cNvSpPr/>
          <p:nvPr/>
        </p:nvSpPr>
        <p:spPr bwMode="auto">
          <a:xfrm flipH="1">
            <a:off x="1084882" y="3259181"/>
            <a:ext cx="3009654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uberculum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supraglenoidale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lačítko akce: Přejít domů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E3ED13-94A4-9603-6CCA-2FB9D8BE19B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7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Zákroky distálně od lokte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  <a:endParaRPr lang="cs-CZ" dirty="0"/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>
                <a:effectLst/>
                <a:ea typeface="Calibri" panose="020F0502020204030204" pitchFamily="34" charset="0"/>
              </a:rPr>
              <a:t>Neurolokátor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>
                <a:effectLst/>
                <a:ea typeface="Calibri" panose="020F0502020204030204" pitchFamily="34" charset="0"/>
              </a:rPr>
              <a:t>Neurostimulační</a:t>
            </a:r>
            <a:r>
              <a:rPr lang="cs-CZ" kern="100" dirty="0">
                <a:effectLst/>
                <a:ea typeface="Calibri" panose="020F0502020204030204" pitchFamily="34" charset="0"/>
              </a:rPr>
              <a:t> jehla 22G 50 mm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pole, stříkačky,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 nebo bupivakain, dexmedetomidin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1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 blokády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Poloha na boku, blokovaná končetina nahoře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kern="100" dirty="0"/>
              <a:t>Palpujeme loketní kloub, </a:t>
            </a:r>
            <a:r>
              <a:rPr lang="cs-CZ" kern="100" dirty="0" err="1"/>
              <a:t>tuberculum</a:t>
            </a:r>
            <a:r>
              <a:rPr lang="cs-CZ" kern="100" dirty="0"/>
              <a:t> </a:t>
            </a:r>
            <a:r>
              <a:rPr lang="cs-CZ" kern="100" dirty="0" err="1"/>
              <a:t>maius</a:t>
            </a:r>
            <a:r>
              <a:rPr lang="cs-CZ" kern="100" dirty="0"/>
              <a:t> </a:t>
            </a:r>
            <a:r>
              <a:rPr lang="cs-CZ" kern="100" dirty="0" err="1"/>
              <a:t>humeri</a:t>
            </a:r>
            <a:r>
              <a:rPr lang="cs-CZ" kern="100" dirty="0"/>
              <a:t>, </a:t>
            </a:r>
            <a:r>
              <a:rPr lang="cs-CZ" kern="100" dirty="0" err="1"/>
              <a:t>epicondylus</a:t>
            </a:r>
            <a:r>
              <a:rPr lang="cs-CZ" kern="100" dirty="0"/>
              <a:t> </a:t>
            </a:r>
            <a:r>
              <a:rPr lang="cs-CZ" kern="100" dirty="0" err="1"/>
              <a:t>humeri</a:t>
            </a:r>
            <a:r>
              <a:rPr lang="cs-CZ" kern="100" dirty="0"/>
              <a:t>, </a:t>
            </a:r>
            <a:r>
              <a:rPr lang="cs-CZ" kern="100" dirty="0" err="1"/>
              <a:t>caput</a:t>
            </a:r>
            <a:r>
              <a:rPr lang="cs-CZ" kern="100" dirty="0"/>
              <a:t> </a:t>
            </a:r>
            <a:r>
              <a:rPr lang="cs-CZ" kern="100" dirty="0" err="1"/>
              <a:t>laterale</a:t>
            </a:r>
            <a:r>
              <a:rPr lang="cs-CZ" kern="100" dirty="0"/>
              <a:t> a </a:t>
            </a:r>
            <a:r>
              <a:rPr lang="cs-CZ" i="1" kern="100" dirty="0" err="1"/>
              <a:t>mediale</a:t>
            </a:r>
            <a:r>
              <a:rPr lang="cs-CZ" i="1" kern="100" dirty="0"/>
              <a:t> m. triceps </a:t>
            </a:r>
            <a:r>
              <a:rPr lang="cs-CZ" i="1" kern="100" dirty="0" err="1"/>
              <a:t>brachii</a:t>
            </a:r>
            <a:r>
              <a:rPr lang="cs-CZ" i="1" kern="100" dirty="0"/>
              <a:t> a m. </a:t>
            </a:r>
            <a:r>
              <a:rPr lang="cs-CZ" i="1" kern="100" dirty="0" err="1"/>
              <a:t>brachialis</a:t>
            </a:r>
            <a:r>
              <a:rPr lang="cs-CZ" i="1" kern="100" dirty="0"/>
              <a:t>, m. biceps </a:t>
            </a:r>
            <a:r>
              <a:rPr lang="cs-CZ" i="1" kern="100" dirty="0" err="1"/>
              <a:t>brachii</a:t>
            </a:r>
            <a:r>
              <a:rPr lang="cs-CZ" i="1" kern="100" dirty="0"/>
              <a:t> </a:t>
            </a:r>
            <a:r>
              <a:rPr lang="cs-CZ" kern="100" dirty="0"/>
              <a:t>a</a:t>
            </a:r>
            <a:r>
              <a:rPr lang="cs-CZ" i="1" kern="100" dirty="0"/>
              <a:t> a. </a:t>
            </a:r>
            <a:r>
              <a:rPr lang="cs-CZ" i="1" kern="100" dirty="0" err="1"/>
              <a:t>brachialis</a:t>
            </a:r>
            <a:endParaRPr lang="cs-CZ" i="1" kern="100" dirty="0"/>
          </a:p>
          <a:p>
            <a:pPr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kern="100" dirty="0"/>
              <a:t>Místo vpichu pro blokádu </a:t>
            </a:r>
            <a:r>
              <a:rPr lang="cs-CZ" b="1" i="1" kern="100" dirty="0"/>
              <a:t>n. </a:t>
            </a:r>
            <a:r>
              <a:rPr lang="cs-CZ" b="1" i="1" kern="100" dirty="0" err="1"/>
              <a:t>radialis</a:t>
            </a:r>
            <a:r>
              <a:rPr lang="cs-CZ" b="1" i="1" kern="100" dirty="0"/>
              <a:t> </a:t>
            </a:r>
            <a:r>
              <a:rPr lang="cs-CZ" kern="100" dirty="0"/>
              <a:t>je na </a:t>
            </a:r>
            <a:r>
              <a:rPr lang="cs-CZ" kern="100" dirty="0" err="1"/>
              <a:t>kaudolaterální</a:t>
            </a:r>
            <a:r>
              <a:rPr lang="cs-CZ" kern="100" dirty="0"/>
              <a:t> straně humeru mezi </a:t>
            </a:r>
            <a:r>
              <a:rPr lang="cs-CZ" i="1" kern="100" dirty="0" err="1"/>
              <a:t>caput</a:t>
            </a:r>
            <a:r>
              <a:rPr lang="cs-CZ" i="1" kern="100" dirty="0"/>
              <a:t> </a:t>
            </a:r>
            <a:r>
              <a:rPr lang="cs-CZ" i="1" kern="100" dirty="0" err="1"/>
              <a:t>longum</a:t>
            </a:r>
            <a:r>
              <a:rPr lang="cs-CZ" i="1" kern="100" dirty="0"/>
              <a:t> m. triceps </a:t>
            </a:r>
            <a:r>
              <a:rPr lang="cs-CZ" i="1" kern="100" dirty="0" err="1"/>
              <a:t>brachii</a:t>
            </a:r>
            <a:r>
              <a:rPr lang="cs-CZ" i="1" kern="100" dirty="0"/>
              <a:t> </a:t>
            </a:r>
            <a:r>
              <a:rPr lang="cs-CZ" kern="100" dirty="0"/>
              <a:t>a </a:t>
            </a:r>
            <a:r>
              <a:rPr lang="cs-CZ" i="1" kern="100" dirty="0"/>
              <a:t>m. </a:t>
            </a:r>
            <a:r>
              <a:rPr lang="cs-CZ" i="1" kern="100" dirty="0" err="1"/>
              <a:t>brachialis</a:t>
            </a:r>
            <a:r>
              <a:rPr lang="cs-CZ" i="1" kern="100" dirty="0"/>
              <a:t> </a:t>
            </a:r>
            <a:r>
              <a:rPr lang="cs-CZ" kern="100" dirty="0"/>
              <a:t>na úrovni mezi střední a distální třetinou humeru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652BD-BB6E-8E3F-0756-60BB9EBD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570CC881-C119-81FC-306A-418C9C3BD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2400" dirty="0">
              <a:solidFill>
                <a:schemeClr val="tx1"/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40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Pomůcky pro nervové blokády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40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Nervové blokády na hrudní končetině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400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Nervové blokády na pánevní končetině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4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Regionální intravenózní anestezie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4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Nervové blokády na prstech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 – b</a:t>
            </a: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lokáda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radialis</a:t>
            </a:r>
            <a:endParaRPr lang="cs-CZ" i="1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Obrázek 5" descr="Obsah obrázku snímek obrazovky, Multimediální software, osoba&#10;&#10;Popis byl vytvořen automaticky">
            <a:extLst>
              <a:ext uri="{FF2B5EF4-FFF2-40B4-BE49-F238E27FC236}">
                <a16:creationId xmlns:a16="http://schemas.microsoft.com/office/drawing/2014/main" id="{DD2B9BF7-62C8-A3BD-F346-95B97749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1" t="8208" r="34293" b="11676"/>
          <a:stretch/>
        </p:blipFill>
        <p:spPr bwMode="auto">
          <a:xfrm>
            <a:off x="2415631" y="1877829"/>
            <a:ext cx="4760084" cy="356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6187F4B0-654A-3C4B-1868-3FC8ECE8A3F5}"/>
              </a:ext>
            </a:extLst>
          </p:cNvPr>
          <p:cNvSpPr/>
          <p:nvPr/>
        </p:nvSpPr>
        <p:spPr bwMode="auto">
          <a:xfrm flipH="1">
            <a:off x="139483" y="3259181"/>
            <a:ext cx="3397112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Caput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longum</a:t>
            </a: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m. triceps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F6C555EA-C6E6-AE20-1D95-241BF2D10F1B}"/>
              </a:ext>
            </a:extLst>
          </p:cNvPr>
          <p:cNvSpPr/>
          <p:nvPr/>
        </p:nvSpPr>
        <p:spPr bwMode="auto">
          <a:xfrm>
            <a:off x="4814004" y="2951798"/>
            <a:ext cx="161779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M. </a:t>
            </a:r>
            <a:r>
              <a:rPr kumimoji="0" 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brachialis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lačítko akce: Přejít na začátek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2C7E61F-876D-3A53-10A1-D3068F74DA0C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4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805468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 blokády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Místo vpichu pro blokádu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ulnaris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medianus</a:t>
            </a: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musculocutaneus</a:t>
            </a: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na mediální straně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Puls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brachialis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lze hmatat proximálně od loketního kloubu mezi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 biceps 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caput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mediale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m. triceps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lang="cs-CZ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Místo vpichu je uprostřed humeru kraniálně a kaudálně od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brachialis</a:t>
            </a:r>
            <a:endParaRPr lang="cs-CZ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Aplikujeme lidokain nebo bupivakain samotný nebo s </a:t>
            </a:r>
            <a:r>
              <a:rPr lang="cs-CZ" kern="100" dirty="0" err="1">
                <a:effectLst/>
                <a:ea typeface="Calibri" panose="020F0502020204030204" pitchFamily="34" charset="0"/>
              </a:rPr>
              <a:t>dexmedetomidinem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lačítko akce: Přejít na začáte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17FA2-B1E0-893E-74D9-D5EBF4B4080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6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osoba&#10;&#10;Popis byl vytvořen automaticky">
            <a:extLst>
              <a:ext uri="{FF2B5EF4-FFF2-40B4-BE49-F238E27FC236}">
                <a16:creationId xmlns:a16="http://schemas.microsoft.com/office/drawing/2014/main" id="{DF08B4F0-EADF-A254-08DD-FE5715017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7" t="10470" r="24439" b="12333"/>
          <a:stretch/>
        </p:blipFill>
        <p:spPr bwMode="auto">
          <a:xfrm>
            <a:off x="2213049" y="1877828"/>
            <a:ext cx="4752827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 – b</a:t>
            </a: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lokáda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ulnaris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medianus</a:t>
            </a: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musculocutaneus</a:t>
            </a:r>
            <a:endParaRPr lang="cs-CZ" i="1" dirty="0"/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6187F4B0-654A-3C4B-1868-3FC8ECE8A3F5}"/>
              </a:ext>
            </a:extLst>
          </p:cNvPr>
          <p:cNvSpPr/>
          <p:nvPr/>
        </p:nvSpPr>
        <p:spPr bwMode="auto">
          <a:xfrm flipH="1">
            <a:off x="1844299" y="3493609"/>
            <a:ext cx="1928928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M. Biceps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F6C555EA-C6E6-AE20-1D95-241BF2D10F1B}"/>
              </a:ext>
            </a:extLst>
          </p:cNvPr>
          <p:cNvSpPr/>
          <p:nvPr/>
        </p:nvSpPr>
        <p:spPr bwMode="auto">
          <a:xfrm>
            <a:off x="4739495" y="2900718"/>
            <a:ext cx="338161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cs-CZ" sz="18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aput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mediale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m. triceps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brachii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lačítko akce: Přejít na začátek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3925D25-B615-AE01-D32B-31B7DD4D8DE7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3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 – distální blokáda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 blokády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výkony distálně od karpu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Pro blokádu dorzální větve </a:t>
            </a:r>
            <a:r>
              <a:rPr lang="cs-CZ" b="1" i="1" kern="100" dirty="0"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cs typeface="Times New Roman" panose="02020603050405020304" pitchFamily="18" charset="0"/>
              </a:rPr>
              <a:t>ulnaris</a:t>
            </a:r>
            <a:r>
              <a:rPr lang="cs-CZ" b="1" kern="100" dirty="0">
                <a:cs typeface="Times New Roman" panose="02020603050405020304" pitchFamily="18" charset="0"/>
              </a:rPr>
              <a:t> </a:t>
            </a:r>
            <a:r>
              <a:rPr lang="cs-CZ" kern="100" dirty="0">
                <a:cs typeface="Times New Roman" panose="02020603050405020304" pitchFamily="18" charset="0"/>
              </a:rPr>
              <a:t>zavádíme jehlu laterálně od akcesorního karpálního polštářku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Pro blokádu </a:t>
            </a:r>
            <a:r>
              <a:rPr lang="cs-CZ" b="1" i="1" kern="100" dirty="0">
                <a:cs typeface="Times New Roman" panose="02020603050405020304" pitchFamily="18" charset="0"/>
              </a:rPr>
              <a:t>n. </a:t>
            </a:r>
            <a:r>
              <a:rPr lang="cs-CZ" b="1" i="1" kern="100" dirty="0" err="1">
                <a:cs typeface="Times New Roman" panose="02020603050405020304" pitchFamily="18" charset="0"/>
              </a:rPr>
              <a:t>radialis</a:t>
            </a:r>
            <a:r>
              <a:rPr lang="cs-CZ" b="1" kern="100" dirty="0">
                <a:cs typeface="Times New Roman" panose="02020603050405020304" pitchFamily="18" charset="0"/>
              </a:rPr>
              <a:t> </a:t>
            </a:r>
            <a:r>
              <a:rPr lang="cs-CZ" kern="100" dirty="0">
                <a:cs typeface="Times New Roman" panose="02020603050405020304" pitchFamily="18" charset="0"/>
              </a:rPr>
              <a:t>zavádíme jehlu </a:t>
            </a:r>
            <a:r>
              <a:rPr lang="cs-CZ" kern="100" dirty="0" err="1">
                <a:cs typeface="Times New Roman" panose="02020603050405020304" pitchFamily="18" charset="0"/>
              </a:rPr>
              <a:t>dorzomediálně</a:t>
            </a:r>
            <a:r>
              <a:rPr lang="cs-CZ" kern="100" dirty="0">
                <a:cs typeface="Times New Roman" panose="02020603050405020304" pitchFamily="18" charset="0"/>
              </a:rPr>
              <a:t> od karpu těsně proximálně od karpálního kloubu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Aplikujeme lidokain nebo bupivakain</a:t>
            </a:r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lačítko akce: Přejít na začáte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17FA2-B1E0-893E-74D9-D5EBF4B4080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9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RUMM blok – distální blokáda</a:t>
            </a:r>
            <a:endParaRPr lang="cs-CZ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A8BBF71-8D0E-FDC8-6ECF-07756A3E465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lačítko akce: Přejít na začáte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17FA2-B1E0-893E-74D9-D5EBF4B4080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49" name="Obrázek 1">
            <a:extLst>
              <a:ext uri="{FF2B5EF4-FFF2-40B4-BE49-F238E27FC236}">
                <a16:creationId xmlns:a16="http://schemas.microsoft.com/office/drawing/2014/main" id="{05F0B936-E3A1-368B-3025-3FE6C08F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0" t="13528" r="14021" b="3842"/>
          <a:stretch>
            <a:fillRect/>
          </a:stretch>
        </p:blipFill>
        <p:spPr bwMode="auto">
          <a:xfrm flipH="1">
            <a:off x="1458909" y="1754981"/>
            <a:ext cx="2999227" cy="371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1">
            <a:extLst>
              <a:ext uri="{FF2B5EF4-FFF2-40B4-BE49-F238E27FC236}">
                <a16:creationId xmlns:a16="http://schemas.microsoft.com/office/drawing/2014/main" id="{3AD77515-0A93-95FE-3BD4-4458E8199E5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0" r="7738"/>
          <a:stretch>
            <a:fillRect/>
          </a:stretch>
        </p:blipFill>
        <p:spPr bwMode="auto">
          <a:xfrm>
            <a:off x="4853841" y="1754981"/>
            <a:ext cx="2999227" cy="371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C7C73E4-6F9A-0F53-2E70-F4E35449BA33}"/>
              </a:ext>
            </a:extLst>
          </p:cNvPr>
          <p:cNvSpPr/>
          <p:nvPr/>
        </p:nvSpPr>
        <p:spPr>
          <a:xfrm>
            <a:off x="2577246" y="3271280"/>
            <a:ext cx="179705" cy="1797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9503008-88E0-435F-C822-EAD4EBB33B9F}"/>
              </a:ext>
            </a:extLst>
          </p:cNvPr>
          <p:cNvSpPr/>
          <p:nvPr/>
        </p:nvSpPr>
        <p:spPr>
          <a:xfrm>
            <a:off x="5879271" y="3353512"/>
            <a:ext cx="179705" cy="1797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8D9197B-D373-55A8-0074-8377E7EAD64A}"/>
              </a:ext>
            </a:extLst>
          </p:cNvPr>
          <p:cNvSpPr/>
          <p:nvPr/>
        </p:nvSpPr>
        <p:spPr>
          <a:xfrm>
            <a:off x="6196609" y="3086438"/>
            <a:ext cx="179705" cy="1797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C46DE63-2785-2777-CA12-D04CE21A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1B03853-CC9D-737E-8BFA-344F4182F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9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4F719-15F2-C842-CBE2-940E742F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Blokády na pánevní končetině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11356-267B-2FFC-BB6A-CC1B6600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u="sng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Intraartikulární analgezie kyčelního kloubu</a:t>
            </a:r>
            <a:endParaRPr lang="cs-CZ" u="sng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Intraartikulární analgezie kolenního kloubu</a:t>
            </a:r>
            <a:endParaRPr lang="cs-CZ" u="sng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Epidurální anestezie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Blokáda </a:t>
            </a:r>
            <a:r>
              <a:rPr lang="cs-CZ" i="1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nervus</a:t>
            </a:r>
            <a:r>
              <a:rPr lang="cs-CZ" i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ischiadicus</a:t>
            </a:r>
            <a:endParaRPr lang="cs-CZ" i="1" u="sng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Blokáda </a:t>
            </a:r>
            <a:r>
              <a:rPr lang="cs-CZ" i="1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nervus</a:t>
            </a:r>
            <a:r>
              <a:rPr lang="cs-CZ" i="1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femoralis</a:t>
            </a:r>
            <a:endParaRPr lang="cs-CZ" i="1" u="sng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lačítko akce: Přejít domů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7BE79A3-E3CC-1325-9910-FEAD1DF1F246}"/>
              </a:ext>
            </a:extLst>
          </p:cNvPr>
          <p:cNvSpPr/>
          <p:nvPr/>
        </p:nvSpPr>
        <p:spPr bwMode="auto">
          <a:xfrm>
            <a:off x="8382836" y="294471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3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kyčelního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Nitrokloubní výkony v kyčelním kloubu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S</a:t>
            </a:r>
            <a:r>
              <a:rPr lang="cs-CZ" kern="100" dirty="0">
                <a:effectLst/>
                <a:ea typeface="Calibri" panose="020F0502020204030204" pitchFamily="34" charset="0"/>
              </a:rPr>
              <a:t>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 nebo bupivakain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6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kyčelního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631950"/>
            <a:ext cx="7987749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a typeface="Calibri" panose="020F0502020204030204" pitchFamily="34" charset="0"/>
              </a:rPr>
              <a:t>Postup blokády</a:t>
            </a:r>
            <a:endParaRPr lang="cs-CZ" b="1" kern="1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Palpujeme </a:t>
            </a:r>
            <a:r>
              <a:rPr lang="cs-CZ" i="1" kern="100" dirty="0"/>
              <a:t>trochanter major </a:t>
            </a:r>
            <a:r>
              <a:rPr lang="cs-CZ" i="1" kern="100" dirty="0" err="1"/>
              <a:t>femoris</a:t>
            </a:r>
            <a:endParaRPr lang="cs-CZ" kern="10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Zvíře v laterální poloze s postiženou končetinou nahoře, s kolenem v neutrální poloze a 30° flexí v kyčli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Palpujeme trochanter </a:t>
            </a:r>
            <a:r>
              <a:rPr lang="cs-CZ" i="1" kern="100" dirty="0">
                <a:effectLst/>
                <a:ea typeface="Calibri" panose="020F0502020204030204" pitchFamily="34" charset="0"/>
              </a:rPr>
              <a:t>major </a:t>
            </a:r>
            <a:r>
              <a:rPr lang="cs-CZ" i="1" kern="100" dirty="0" err="1">
                <a:effectLst/>
                <a:ea typeface="Calibri" panose="020F0502020204030204" pitchFamily="34" charset="0"/>
              </a:rPr>
              <a:t>femoris</a:t>
            </a:r>
            <a:r>
              <a:rPr lang="cs-CZ" i="1" kern="100" dirty="0">
                <a:effectLst/>
                <a:ea typeface="Calibri" panose="020F0502020204030204" pitchFamily="34" charset="0"/>
              </a:rPr>
              <a:t>, m</a:t>
            </a:r>
            <a:r>
              <a:rPr lang="cs-CZ" kern="100" dirty="0"/>
              <a:t>ísto vpichu 5 mm kraniálně a 15 mm proximálně od něj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Absence vytékající synovie nevylučuje správnou pozici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Aplikujeme 1 – 6 ml lidokainu nebo </a:t>
            </a:r>
            <a:r>
              <a:rPr lang="cs-CZ" kern="100" dirty="0" err="1"/>
              <a:t>bupivakainu</a:t>
            </a:r>
            <a:endParaRPr lang="cs-CZ" kern="10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cs-CZ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2FCBD-754C-3674-82B8-E4D603902870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snímek obrazovky, interiér&#10;&#10;Popis byl vytvořen automaticky">
            <a:extLst>
              <a:ext uri="{FF2B5EF4-FFF2-40B4-BE49-F238E27FC236}">
                <a16:creationId xmlns:a16="http://schemas.microsoft.com/office/drawing/2014/main" id="{2F81854C-AAB8-C5BB-FF42-0C5F12B8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0" t="7940" r="13029" b="9136"/>
          <a:stretch/>
        </p:blipFill>
        <p:spPr bwMode="auto">
          <a:xfrm flipH="1">
            <a:off x="2221191" y="1882472"/>
            <a:ext cx="4701618" cy="352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kyčelního kloubu</a:t>
            </a:r>
            <a:endParaRPr lang="cs-CZ" dirty="0"/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AA1930E-9B6F-53BD-DF7F-61339B339976}"/>
              </a:ext>
            </a:extLst>
          </p:cNvPr>
          <p:cNvSpPr/>
          <p:nvPr/>
        </p:nvSpPr>
        <p:spPr bwMode="auto">
          <a:xfrm flipH="1">
            <a:off x="1101089" y="3325228"/>
            <a:ext cx="270351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Trochanter major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femoris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12B2EA9-D255-2A0F-EDA8-97C6630F4EF2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94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kolenního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Nitrokloubní výkony v kolenním kloubu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S</a:t>
            </a:r>
            <a:r>
              <a:rPr lang="cs-CZ" kern="100" dirty="0">
                <a:effectLst/>
                <a:ea typeface="Calibri" panose="020F0502020204030204" pitchFamily="34" charset="0"/>
              </a:rPr>
              <a:t>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 nebo bupivakain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3A38-2C46-3317-1893-27AB758B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nervové blokády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2BFBB-0708-A5DE-277A-24A76AEC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987748" cy="40211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Jehly</a:t>
            </a:r>
          </a:p>
          <a:p>
            <a:r>
              <a:rPr lang="cs-CZ" dirty="0"/>
              <a:t>Hypodermální jehly – pouze povrchová aplikace</a:t>
            </a:r>
          </a:p>
          <a:p>
            <a:r>
              <a:rPr lang="cs-CZ" dirty="0"/>
              <a:t>Jehly s tupým </a:t>
            </a:r>
            <a:r>
              <a:rPr lang="cs-CZ" dirty="0" err="1"/>
              <a:t>atraumatickým</a:t>
            </a:r>
            <a:r>
              <a:rPr lang="cs-CZ" dirty="0"/>
              <a:t> hrotem (30° – 45°)</a:t>
            </a:r>
          </a:p>
          <a:p>
            <a:r>
              <a:rPr lang="cs-CZ" dirty="0"/>
              <a:t>Povrchové blokády – jehly 25 – 27G</a:t>
            </a:r>
          </a:p>
          <a:p>
            <a:r>
              <a:rPr lang="cs-CZ" dirty="0"/>
              <a:t>Hluboké blokády – jehly 19 – 22G</a:t>
            </a:r>
          </a:p>
          <a:p>
            <a:endParaRPr lang="cs-CZ" dirty="0"/>
          </a:p>
          <a:p>
            <a:r>
              <a:rPr lang="cs-CZ" dirty="0"/>
              <a:t>Epidurální anestezie</a:t>
            </a:r>
          </a:p>
          <a:p>
            <a:pPr lvl="1"/>
            <a:r>
              <a:rPr lang="cs-CZ" dirty="0"/>
              <a:t>Spinální jehly 20G a 22G o délce 4,5 a 7,5 cm</a:t>
            </a:r>
          </a:p>
          <a:p>
            <a:pPr lvl="1"/>
            <a:r>
              <a:rPr lang="cs-CZ" dirty="0" err="1"/>
              <a:t>Tuohy</a:t>
            </a:r>
            <a:r>
              <a:rPr lang="cs-CZ" dirty="0"/>
              <a:t> jehly</a:t>
            </a:r>
          </a:p>
        </p:txBody>
      </p:sp>
      <p:sp>
        <p:nvSpPr>
          <p:cNvPr id="6" name="Tlačítko akce: Přejít domů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B2341E5-9E93-BAC1-FE12-D607FA6834DD}"/>
              </a:ext>
            </a:extLst>
          </p:cNvPr>
          <p:cNvSpPr/>
          <p:nvPr/>
        </p:nvSpPr>
        <p:spPr bwMode="auto">
          <a:xfrm>
            <a:off x="8382836" y="294471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32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kolenního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851964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a typeface="Calibri" panose="020F0502020204030204" pitchFamily="34" charset="0"/>
              </a:rPr>
              <a:t>Postup blokády</a:t>
            </a:r>
            <a:endParaRPr lang="cs-CZ" b="1" kern="1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Palpujeme patelu, lig. </a:t>
            </a:r>
            <a:r>
              <a:rPr lang="cs-CZ" kern="100" dirty="0" err="1"/>
              <a:t>patelae</a:t>
            </a:r>
            <a:r>
              <a:rPr lang="cs-CZ" kern="100" dirty="0"/>
              <a:t> a </a:t>
            </a:r>
            <a:r>
              <a:rPr lang="cs-CZ" kern="100" dirty="0" err="1"/>
              <a:t>tuberositas</a:t>
            </a:r>
            <a:r>
              <a:rPr lang="cs-CZ" kern="100" dirty="0"/>
              <a:t> </a:t>
            </a:r>
            <a:r>
              <a:rPr lang="cs-CZ" kern="100" dirty="0" err="1"/>
              <a:t>tibiae</a:t>
            </a:r>
            <a:endParaRPr lang="cs-CZ" kern="100" dirty="0"/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Zvíře v dorzální nebo v laterální poloze, kolenní kloub ve flexi.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Jehlu vpichujeme laterálně od </a:t>
            </a:r>
            <a:r>
              <a:rPr lang="cs-CZ" i="1" kern="100" dirty="0"/>
              <a:t>lig. </a:t>
            </a:r>
            <a:r>
              <a:rPr lang="cs-CZ" i="1" kern="100" dirty="0" err="1"/>
              <a:t>patelae</a:t>
            </a:r>
            <a:r>
              <a:rPr lang="cs-CZ" kern="100" dirty="0"/>
              <a:t> do poloviny mezi kraniální okraj pately a </a:t>
            </a:r>
            <a:r>
              <a:rPr lang="cs-CZ" i="1" kern="100" dirty="0" err="1"/>
              <a:t>tuberositas</a:t>
            </a:r>
            <a:r>
              <a:rPr lang="cs-CZ" i="1" kern="100" dirty="0"/>
              <a:t> </a:t>
            </a:r>
            <a:r>
              <a:rPr lang="cs-CZ" i="1" kern="100" dirty="0" err="1"/>
              <a:t>tibiae</a:t>
            </a:r>
            <a:endParaRPr lang="cs-CZ" kern="100" dirty="0"/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Absence vytékající synovie nevylučuje správnou pozici jehly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Aplikujeme 1 – 6 ml lidokainu nebo </a:t>
            </a:r>
            <a:r>
              <a:rPr lang="cs-CZ" kern="100" dirty="0" err="1"/>
              <a:t>bupivakainu</a:t>
            </a:r>
            <a:endParaRPr lang="cs-CZ" i="1" kern="10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cs-CZ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2FCBD-754C-3674-82B8-E4D603902870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4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bsah obrázku osoba, pes, interiér, kartáček na zuby&#10;&#10;Popis byl vytvořen automaticky">
            <a:extLst>
              <a:ext uri="{FF2B5EF4-FFF2-40B4-BE49-F238E27FC236}">
                <a16:creationId xmlns:a16="http://schemas.microsoft.com/office/drawing/2014/main" id="{B9BC3E9D-3032-6907-365F-D62E80EBA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61" y="1813587"/>
            <a:ext cx="4835944" cy="362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kolenního kloubu</a:t>
            </a:r>
            <a:endParaRPr lang="cs-CZ" dirty="0"/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AA1930E-9B6F-53BD-DF7F-61339B339976}"/>
              </a:ext>
            </a:extLst>
          </p:cNvPr>
          <p:cNvSpPr/>
          <p:nvPr/>
        </p:nvSpPr>
        <p:spPr bwMode="auto">
          <a:xfrm flipH="1">
            <a:off x="1680596" y="3344278"/>
            <a:ext cx="240975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Ligamantum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patellae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lačítko akce: Přejít domů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12B2EA9-D255-2A0F-EDA8-97C6630F4EF2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46B74BE8-3772-37FA-0318-5F0DB0C52F78}"/>
              </a:ext>
            </a:extLst>
          </p:cNvPr>
          <p:cNvSpPr/>
          <p:nvPr/>
        </p:nvSpPr>
        <p:spPr bwMode="auto">
          <a:xfrm flipH="1">
            <a:off x="2381249" y="4163428"/>
            <a:ext cx="2013901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Tuberositas</a:t>
            </a: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tibiae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Epidurální anestezie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Výkony v dutině břišní, pánevní, perineu, ocase a pánevní končetině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>
                <a:ea typeface="Calibri" panose="020F0502020204030204" pitchFamily="34" charset="0"/>
              </a:rPr>
              <a:t>Bezodporové</a:t>
            </a:r>
            <a:r>
              <a:rPr lang="cs-CZ" kern="100" dirty="0">
                <a:ea typeface="Calibri" panose="020F0502020204030204" pitchFamily="34" charset="0"/>
              </a:rPr>
              <a:t> s</a:t>
            </a:r>
            <a:r>
              <a:rPr lang="cs-CZ" kern="100" dirty="0">
                <a:effectLst/>
                <a:ea typeface="Calibri" panose="020F0502020204030204" pitchFamily="34" charset="0"/>
              </a:rPr>
              <a:t>tříkačky, spinální jehly 20 – 22G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Lidokain, bupivakain, morfin, metadon, fentanyl, dexmedetomidin, ketamin</a:t>
            </a:r>
            <a:endParaRPr lang="cs-CZ" b="1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88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Epidurální anestezie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7987748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Postup blokády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/>
              <a:t>Palpujeme </a:t>
            </a:r>
            <a:r>
              <a:rPr lang="cs-CZ" i="1" dirty="0"/>
              <a:t>ala </a:t>
            </a:r>
            <a:r>
              <a:rPr lang="cs-CZ" i="1" dirty="0" err="1"/>
              <a:t>ossis</a:t>
            </a:r>
            <a:r>
              <a:rPr lang="cs-CZ" i="1" dirty="0"/>
              <a:t> ilii</a:t>
            </a:r>
            <a:r>
              <a:rPr lang="cs-CZ" dirty="0"/>
              <a:t> a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spinosus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L7 a S1</a:t>
            </a:r>
            <a:endParaRPr lang="cs-CZ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Zvíře v laterální nebo sternální poloze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Vpich kolmo ke kůži v mediánní linii kaudálně za </a:t>
            </a:r>
            <a:r>
              <a:rPr lang="cs-CZ" i="1" kern="100" dirty="0" err="1">
                <a:cs typeface="Times New Roman" panose="02020603050405020304" pitchFamily="18" charset="0"/>
              </a:rPr>
              <a:t>proc</a:t>
            </a:r>
            <a:r>
              <a:rPr lang="cs-CZ" i="1" kern="100" dirty="0">
                <a:cs typeface="Times New Roman" panose="02020603050405020304" pitchFamily="18" charset="0"/>
              </a:rPr>
              <a:t>. </a:t>
            </a:r>
            <a:r>
              <a:rPr lang="cs-CZ" i="1" kern="100" dirty="0" err="1">
                <a:cs typeface="Times New Roman" panose="02020603050405020304" pitchFamily="18" charset="0"/>
              </a:rPr>
              <a:t>spinosus</a:t>
            </a:r>
            <a:r>
              <a:rPr lang="cs-CZ" i="1" kern="100" dirty="0">
                <a:cs typeface="Times New Roman" panose="02020603050405020304" pitchFamily="18" charset="0"/>
              </a:rPr>
              <a:t> </a:t>
            </a:r>
            <a:r>
              <a:rPr lang="cs-CZ" kern="100" dirty="0">
                <a:cs typeface="Times New Roman" panose="02020603050405020304" pitchFamily="18" charset="0"/>
              </a:rPr>
              <a:t>L7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Průnik </a:t>
            </a:r>
            <a:r>
              <a:rPr lang="cs-CZ" i="1" kern="100" dirty="0">
                <a:cs typeface="Times New Roman" panose="02020603050405020304" pitchFamily="18" charset="0"/>
              </a:rPr>
              <a:t>lig. </a:t>
            </a:r>
            <a:r>
              <a:rPr lang="cs-CZ" i="1" kern="100" dirty="0" err="1">
                <a:cs typeface="Times New Roman" panose="02020603050405020304" pitchFamily="18" charset="0"/>
              </a:rPr>
              <a:t>Interspinosum</a:t>
            </a:r>
            <a:r>
              <a:rPr lang="cs-CZ" i="1" kern="100" dirty="0">
                <a:cs typeface="Times New Roman" panose="02020603050405020304" pitchFamily="18" charset="0"/>
              </a:rPr>
              <a:t> </a:t>
            </a:r>
            <a:r>
              <a:rPr lang="cs-CZ" kern="100" dirty="0">
                <a:cs typeface="Times New Roman" panose="02020603050405020304" pitchFamily="18" charset="0"/>
              </a:rPr>
              <a:t>vnímán výrazným odporem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Náhlá ztrátu odporu ("lupnutí") signalizuje prostup do epidurálního prostoru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63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Epidurální anestezie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8099936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Postup blokády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Nulový odpor </a:t>
            </a:r>
            <a:r>
              <a:rPr lang="cs-CZ" kern="100" dirty="0" err="1">
                <a:cs typeface="Times New Roman" panose="02020603050405020304" pitchFamily="18" charset="0"/>
              </a:rPr>
              <a:t>bezodporové</a:t>
            </a:r>
            <a:r>
              <a:rPr lang="cs-CZ" kern="100" dirty="0">
                <a:cs typeface="Times New Roman" panose="02020603050405020304" pitchFamily="18" charset="0"/>
              </a:rPr>
              <a:t> stříkačky signalizuje správnost umístění hrotu jehly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Při aplikaci nedochází ke komprimaci vzduchové bubliny pod pístem stříkačky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K dosažení blokády po L1 aplikujeme 1 ml/5 kg tělesné hmotnosti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cs typeface="Times New Roman" panose="02020603050405020304" pitchFamily="18" charset="0"/>
              </a:rPr>
              <a:t>K dosažení blokády pánevních končetin aplikujeme 1 ml/7 kg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0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Látky pro epidurální anestezii</a:t>
            </a: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46628F7-14AA-AD85-C83E-CF201BB4E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316"/>
              </p:ext>
            </p:extLst>
          </p:nvPr>
        </p:nvGraphicFramePr>
        <p:xfrm>
          <a:off x="279400" y="1720312"/>
          <a:ext cx="8648700" cy="377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699">
                  <a:extLst>
                    <a:ext uri="{9D8B030D-6E8A-4147-A177-3AD203B41FA5}">
                      <a16:colId xmlns:a16="http://schemas.microsoft.com/office/drawing/2014/main" val="3942226659"/>
                    </a:ext>
                  </a:extLst>
                </a:gridCol>
                <a:gridCol w="2161699">
                  <a:extLst>
                    <a:ext uri="{9D8B030D-6E8A-4147-A177-3AD203B41FA5}">
                      <a16:colId xmlns:a16="http://schemas.microsoft.com/office/drawing/2014/main" val="159487871"/>
                    </a:ext>
                  </a:extLst>
                </a:gridCol>
                <a:gridCol w="2162651">
                  <a:extLst>
                    <a:ext uri="{9D8B030D-6E8A-4147-A177-3AD203B41FA5}">
                      <a16:colId xmlns:a16="http://schemas.microsoft.com/office/drawing/2014/main" val="924876269"/>
                    </a:ext>
                  </a:extLst>
                </a:gridCol>
                <a:gridCol w="2162651">
                  <a:extLst>
                    <a:ext uri="{9D8B030D-6E8A-4147-A177-3AD203B41FA5}">
                      <a16:colId xmlns:a16="http://schemas.microsoft.com/office/drawing/2014/main" val="2773109856"/>
                    </a:ext>
                  </a:extLst>
                </a:gridCol>
              </a:tblGrid>
              <a:tr h="4712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Látka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Dávka (mg/kg)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Nástup (min)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Působení (h)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77433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Lidokain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67973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Bupivakain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0,14 – 0,22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93522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Morfin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– 60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24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4848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Metadon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– 40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– 12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13724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Fentanyl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0,005 – 0,01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– 40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– 10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98071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Dexmedetomidin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0,004 – 0,002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– 30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– 6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44289"/>
                  </a:ext>
                </a:extLst>
              </a:tr>
              <a:tr h="4712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Ketamin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 – 2,5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cs-CZ" sz="2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7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11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Epidurální anestezie</a:t>
            </a: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4" descr="epidural 2">
            <a:extLst>
              <a:ext uri="{FF2B5EF4-FFF2-40B4-BE49-F238E27FC236}">
                <a16:creationId xmlns:a16="http://schemas.microsoft.com/office/drawing/2014/main" id="{8B32B915-ADAC-A70F-9B01-77336A20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2788071" y="1230455"/>
            <a:ext cx="3567858" cy="475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624B58BB-62BB-1C2A-D329-1257D86BD8C4}"/>
              </a:ext>
            </a:extLst>
          </p:cNvPr>
          <p:cNvSpPr/>
          <p:nvPr/>
        </p:nvSpPr>
        <p:spPr bwMode="auto">
          <a:xfrm flipH="1">
            <a:off x="2270758" y="2189319"/>
            <a:ext cx="149103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Ala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ossis</a:t>
            </a: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illii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2766044E-D423-BA0B-2763-79E525F0D887}"/>
              </a:ext>
            </a:extLst>
          </p:cNvPr>
          <p:cNvSpPr/>
          <p:nvPr/>
        </p:nvSpPr>
        <p:spPr bwMode="auto">
          <a:xfrm flipH="1">
            <a:off x="2270759" y="4566759"/>
            <a:ext cx="149103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Ala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ossis</a:t>
            </a: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illii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8C28C898-553B-13E5-CAE6-73FD77694AEE}"/>
              </a:ext>
            </a:extLst>
          </p:cNvPr>
          <p:cNvSpPr/>
          <p:nvPr/>
        </p:nvSpPr>
        <p:spPr bwMode="auto">
          <a:xfrm>
            <a:off x="5021579" y="3339939"/>
            <a:ext cx="891542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L7-S1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09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effectLst/>
                <a:ea typeface="Calibri" panose="020F0502020204030204" pitchFamily="34" charset="0"/>
              </a:rPr>
              <a:t>Částečné znecitlivění kolene a struktur distálních od něj</a:t>
            </a:r>
            <a:endParaRPr lang="cs-CZ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/>
              <a:t>Neurolokátor</a:t>
            </a:r>
            <a:r>
              <a:rPr lang="cs-CZ" kern="100" dirty="0"/>
              <a:t>, </a:t>
            </a:r>
            <a:r>
              <a:rPr lang="cs-CZ" kern="100" dirty="0" err="1"/>
              <a:t>neurostimulační</a:t>
            </a:r>
            <a:r>
              <a:rPr lang="cs-CZ" kern="100" dirty="0"/>
              <a:t> jehla 22G, 50 mm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Sterilní rukavice, pomůcky pro přípravu operačního pole, stříkačky,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Lidokain nebo bupivakain, dexmedetomidin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2422AB-B37F-F599-C290-A7801C4E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</a:t>
            </a:r>
            <a:r>
              <a:rPr lang="cs-CZ" i="1" dirty="0"/>
              <a:t>n. </a:t>
            </a:r>
            <a:r>
              <a:rPr lang="cs-CZ" i="1" dirty="0" err="1"/>
              <a:t>ischiadicus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555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8192926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/>
              <a:t>Postup blokády</a:t>
            </a:r>
            <a:endParaRPr lang="cs-CZ" kern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/>
              <a:t>Zvíře vleže na protilehlém boku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Palpujeme trochanter major a sedací hrbol.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Jehlu vpichujeme na spojnici těchto bodů mezi kraniální a střední třetinou vzdálenosti pod úhlem 45°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Stimulujeme proudem 0,4 mA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Aplikujeme bupivakain s </a:t>
            </a:r>
            <a:r>
              <a:rPr lang="cs-CZ" kern="100" dirty="0" err="1"/>
              <a:t>dexmedetomidinem</a:t>
            </a:r>
            <a:r>
              <a:rPr lang="cs-CZ" kern="100" dirty="0"/>
              <a:t> 0,05 – 0,1 ml/kg</a:t>
            </a:r>
            <a:endParaRPr lang="cs-CZ" kern="100" baseline="300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2422AB-B37F-F599-C290-A7801C4E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</a:t>
            </a:r>
            <a:r>
              <a:rPr lang="cs-CZ" i="1" dirty="0"/>
              <a:t>n. </a:t>
            </a:r>
            <a:r>
              <a:rPr lang="cs-CZ" i="1" dirty="0" err="1"/>
              <a:t>ischiadicus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103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2422AB-B37F-F599-C290-A7801C4E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</a:t>
            </a:r>
            <a:r>
              <a:rPr lang="cs-CZ" i="1" dirty="0"/>
              <a:t>n. </a:t>
            </a:r>
            <a:r>
              <a:rPr lang="cs-CZ" i="1" dirty="0" err="1"/>
              <a:t>ischiadicus</a:t>
            </a:r>
            <a:endParaRPr lang="cs-CZ" dirty="0"/>
          </a:p>
        </p:txBody>
      </p:sp>
      <p:pic>
        <p:nvPicPr>
          <p:cNvPr id="2" name="Obrázek 1" descr="Obsah obrázku text, snímek obrazovky, lékařský, osoba&#10;&#10;Popis byl vytvořen automaticky">
            <a:extLst>
              <a:ext uri="{FF2B5EF4-FFF2-40B4-BE49-F238E27FC236}">
                <a16:creationId xmlns:a16="http://schemas.microsoft.com/office/drawing/2014/main" id="{23D98B5A-8A22-408F-B98A-1C9F8F4CD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2" t="5880" r="12699" b="9724"/>
          <a:stretch/>
        </p:blipFill>
        <p:spPr bwMode="auto">
          <a:xfrm flipH="1">
            <a:off x="2202494" y="1881520"/>
            <a:ext cx="4739012" cy="349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74FB7F24-DB45-884B-194C-CBC438ED3A3E}"/>
              </a:ext>
            </a:extLst>
          </p:cNvPr>
          <p:cNvSpPr/>
          <p:nvPr/>
        </p:nvSpPr>
        <p:spPr bwMode="auto">
          <a:xfrm flipH="1">
            <a:off x="2590800" y="3385659"/>
            <a:ext cx="1963477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Trochanter major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41DAA592-4308-48FF-18FC-C44A8DD330A2}"/>
              </a:ext>
            </a:extLst>
          </p:cNvPr>
          <p:cNvSpPr/>
          <p:nvPr/>
        </p:nvSpPr>
        <p:spPr bwMode="auto">
          <a:xfrm>
            <a:off x="5950535" y="3099909"/>
            <a:ext cx="202506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Tuber </a:t>
            </a:r>
            <a:r>
              <a:rPr lang="cs-CZ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ischiadicum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3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4736804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</a:rPr>
              <a:t>Periferní nervové lokátory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Stimulace proudem 0,2 – 1,5 mA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Délka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trvání impulsu 100 – 150 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μs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EDC5E8-059F-0095-70D0-92EA3A87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nervové blokády</a:t>
            </a:r>
          </a:p>
        </p:txBody>
      </p:sp>
      <p:pic>
        <p:nvPicPr>
          <p:cNvPr id="7" name="Obrázek 6" descr="Obsah obrázku zařízení, elektronika, měřič, text&#10;&#10;Popis byl vytvořen automaticky">
            <a:extLst>
              <a:ext uri="{FF2B5EF4-FFF2-40B4-BE49-F238E27FC236}">
                <a16:creationId xmlns:a16="http://schemas.microsoft.com/office/drawing/2014/main" id="{3F4DC319-D8B2-A9FC-4874-0B794DB27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4" y="1842611"/>
            <a:ext cx="2807970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30AEE59C-0611-5DD5-09CC-8B5B4425146C}"/>
              </a:ext>
            </a:extLst>
          </p:cNvPr>
          <p:cNvSpPr/>
          <p:nvPr/>
        </p:nvSpPr>
        <p:spPr bwMode="auto">
          <a:xfrm flipH="1">
            <a:off x="2929181" y="3164821"/>
            <a:ext cx="3221091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Konektor pro napojení na jehlu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05D6D40C-8437-0632-73CE-31D4D7A09819}"/>
              </a:ext>
            </a:extLst>
          </p:cNvPr>
          <p:cNvSpPr/>
          <p:nvPr/>
        </p:nvSpPr>
        <p:spPr bwMode="auto">
          <a:xfrm flipH="1">
            <a:off x="2681206" y="3890660"/>
            <a:ext cx="3729952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Konektor pro napojení na končetinu(</a:t>
            </a:r>
            <a:endParaRPr kumimoji="0" 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00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Zákroky na </a:t>
            </a:r>
            <a:r>
              <a:rPr lang="cs-CZ" kern="100" dirty="0" err="1">
                <a:effectLst/>
                <a:ea typeface="Calibri" panose="020F0502020204030204" pitchFamily="34" charset="0"/>
              </a:rPr>
              <a:t>kraniomedální</a:t>
            </a:r>
            <a:r>
              <a:rPr lang="cs-CZ" kern="100" dirty="0">
                <a:effectLst/>
                <a:ea typeface="Calibri" panose="020F0502020204030204" pitchFamily="34" charset="0"/>
              </a:rPr>
              <a:t> a </a:t>
            </a:r>
            <a:r>
              <a:rPr lang="cs-CZ" kern="100" dirty="0" err="1">
                <a:effectLst/>
                <a:ea typeface="Calibri" panose="020F0502020204030204" pitchFamily="34" charset="0"/>
              </a:rPr>
              <a:t>dirzomediální</a:t>
            </a:r>
            <a:r>
              <a:rPr lang="cs-CZ" kern="100" dirty="0">
                <a:effectLst/>
                <a:ea typeface="Calibri" panose="020F0502020204030204" pitchFamily="34" charset="0"/>
              </a:rPr>
              <a:t> části končetiny distálně od střední části femuru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/>
              <a:t>Pomůcky</a:t>
            </a:r>
            <a:endParaRPr lang="cs-CZ" kern="100" dirty="0"/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 err="1"/>
              <a:t>Neurolokátor</a:t>
            </a:r>
            <a:r>
              <a:rPr lang="cs-CZ" kern="100" dirty="0"/>
              <a:t>, </a:t>
            </a:r>
            <a:r>
              <a:rPr lang="cs-CZ" kern="100" dirty="0" err="1"/>
              <a:t>neurostimulační</a:t>
            </a:r>
            <a:r>
              <a:rPr lang="cs-CZ" kern="100" dirty="0"/>
              <a:t> jehla 22G, 50 mm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Sterilní rukavice, pomůcky pro přípravu operačního pole, stříkačky,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/>
              <a:t>Lidokain nebo bupivakain, dexmedetomidin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b="1" kern="1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34A91-923C-18A6-3FB0-2EA9A21B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</a:t>
            </a:r>
            <a:r>
              <a:rPr lang="cs-CZ" i="1" dirty="0"/>
              <a:t>n. </a:t>
            </a:r>
            <a:r>
              <a:rPr lang="cs-CZ" i="1" dirty="0" err="1"/>
              <a:t>femoralis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242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8192926" cy="40211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/>
              <a:t>Postup blokády</a:t>
            </a:r>
            <a:endParaRPr lang="cs-CZ" kern="1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kern="100" dirty="0"/>
              <a:t>Zvíře vleže na protilehlém boku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kern="100" dirty="0"/>
              <a:t>Femorální trojúhelník je vymezen </a:t>
            </a:r>
            <a:r>
              <a:rPr lang="cs-CZ" i="1" kern="100" dirty="0"/>
              <a:t>m. </a:t>
            </a:r>
            <a:r>
              <a:rPr lang="cs-CZ" i="1" kern="100" dirty="0" err="1"/>
              <a:t>pectineus</a:t>
            </a:r>
            <a:r>
              <a:rPr lang="cs-CZ" kern="100" dirty="0"/>
              <a:t>, </a:t>
            </a:r>
            <a:r>
              <a:rPr lang="cs-CZ" i="1" kern="100" dirty="0"/>
              <a:t>m. </a:t>
            </a:r>
            <a:r>
              <a:rPr lang="cs-CZ" i="1" kern="100" dirty="0" err="1"/>
              <a:t>sartorius</a:t>
            </a:r>
            <a:r>
              <a:rPr lang="cs-CZ" i="1" kern="100" dirty="0"/>
              <a:t> </a:t>
            </a:r>
            <a:r>
              <a:rPr lang="cs-CZ" kern="100" dirty="0"/>
              <a:t>a </a:t>
            </a:r>
            <a:r>
              <a:rPr lang="cs-CZ" i="1" kern="100" dirty="0"/>
              <a:t>m. </a:t>
            </a:r>
            <a:r>
              <a:rPr lang="cs-CZ" i="1" kern="100" dirty="0" err="1"/>
              <a:t>iliopsoas</a:t>
            </a:r>
            <a:r>
              <a:rPr lang="cs-CZ" i="1" kern="100" dirty="0"/>
              <a:t>, n</a:t>
            </a:r>
            <a:r>
              <a:rPr lang="cs-CZ" kern="100" dirty="0"/>
              <a:t>. </a:t>
            </a:r>
            <a:r>
              <a:rPr lang="cs-CZ" kern="100" dirty="0" err="1"/>
              <a:t>femoralis</a:t>
            </a:r>
            <a:r>
              <a:rPr lang="cs-CZ" kern="100" dirty="0"/>
              <a:t> kraniálně od </a:t>
            </a:r>
            <a:r>
              <a:rPr lang="cs-CZ" i="1" kern="100" dirty="0"/>
              <a:t>a. </a:t>
            </a:r>
            <a:r>
              <a:rPr lang="cs-CZ" kern="100" dirty="0" err="1"/>
              <a:t>femoralis</a:t>
            </a:r>
            <a:endParaRPr lang="cs-CZ" kern="100" dirty="0"/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kern="100" dirty="0"/>
              <a:t>Jehlu vpichujeme ve femorálním trojúhelníku kraniálně od </a:t>
            </a:r>
            <a:r>
              <a:rPr lang="cs-CZ" i="1" kern="100" dirty="0"/>
              <a:t>a. </a:t>
            </a:r>
            <a:r>
              <a:rPr lang="cs-CZ" i="1" kern="100" dirty="0" err="1"/>
              <a:t>femoralis</a:t>
            </a:r>
            <a:r>
              <a:rPr lang="cs-CZ" i="1" kern="100" dirty="0"/>
              <a:t> </a:t>
            </a:r>
            <a:r>
              <a:rPr lang="cs-CZ" kern="100" dirty="0"/>
              <a:t>směrem k </a:t>
            </a:r>
            <a:r>
              <a:rPr lang="cs-CZ" i="1" kern="100" dirty="0"/>
              <a:t>m. </a:t>
            </a:r>
            <a:r>
              <a:rPr lang="cs-CZ" i="1" kern="100" dirty="0" err="1"/>
              <a:t>iliopsoas</a:t>
            </a:r>
            <a:r>
              <a:rPr lang="cs-CZ" kern="100" dirty="0"/>
              <a:t> pod úhel 20 – 30°, stimulujeme proudem 0,4 mA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kern="100" dirty="0"/>
              <a:t>Aplikujeme bupivakain s </a:t>
            </a:r>
            <a:r>
              <a:rPr lang="cs-CZ" kern="100" dirty="0" err="1"/>
              <a:t>dexmedetomidinem</a:t>
            </a:r>
            <a:r>
              <a:rPr lang="cs-CZ" kern="100" dirty="0"/>
              <a:t> 0,05 – 0,1 ml/kg</a:t>
            </a:r>
            <a:endParaRPr lang="cs-CZ" kern="100" baseline="30000" dirty="0"/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cs-CZ" kern="100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34A91-923C-18A6-3FB0-2EA9A21B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</a:t>
            </a:r>
            <a:r>
              <a:rPr lang="cs-CZ" i="1" dirty="0"/>
              <a:t>n. </a:t>
            </a:r>
            <a:r>
              <a:rPr lang="cs-CZ" i="1" dirty="0" err="1"/>
              <a:t>femoralis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5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5A6960-69A3-CF68-48CE-84ADA16D429B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34A91-923C-18A6-3FB0-2EA9A21B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</a:t>
            </a:r>
            <a:r>
              <a:rPr lang="cs-CZ" i="1" dirty="0"/>
              <a:t>n. </a:t>
            </a:r>
            <a:r>
              <a:rPr lang="cs-CZ" i="1" dirty="0" err="1"/>
              <a:t>femoralis</a:t>
            </a:r>
            <a:endParaRPr lang="cs-CZ" dirty="0"/>
          </a:p>
        </p:txBody>
      </p:sp>
      <p:pic>
        <p:nvPicPr>
          <p:cNvPr id="7" name="Obrázek 6" descr="Obsah obrázku Lékařské vybavení, lékařský, zdravotní péče, text&#10;&#10;Popis byl vytvořen automaticky">
            <a:extLst>
              <a:ext uri="{FF2B5EF4-FFF2-40B4-BE49-F238E27FC236}">
                <a16:creationId xmlns:a16="http://schemas.microsoft.com/office/drawing/2014/main" id="{DBD52A2F-016A-CB28-4BD0-83C6A152A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15" t="8233" r="14683" b="10017"/>
          <a:stretch/>
        </p:blipFill>
        <p:spPr bwMode="auto">
          <a:xfrm>
            <a:off x="1821051" y="1844834"/>
            <a:ext cx="5501898" cy="358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21A5324A-B1F3-E129-6696-9FDE22ACCED8}"/>
              </a:ext>
            </a:extLst>
          </p:cNvPr>
          <p:cNvSpPr/>
          <p:nvPr/>
        </p:nvSpPr>
        <p:spPr bwMode="auto">
          <a:xfrm flipH="1">
            <a:off x="1735810" y="2816976"/>
            <a:ext cx="1928928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et v. 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femoralis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666E866C-25B0-4CDE-B345-AB8ACFB5846E}"/>
              </a:ext>
            </a:extLst>
          </p:cNvPr>
          <p:cNvSpPr/>
          <p:nvPr/>
        </p:nvSpPr>
        <p:spPr bwMode="auto">
          <a:xfrm>
            <a:off x="4383436" y="2953878"/>
            <a:ext cx="1567913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sartorius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1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Regionální intravenózní anestezie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S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tříkačky, jehly, intravenózní katétry (22 – 25G).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Lidokain nebo bupivakain 0,6 ml/kg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Škrtidlo nebo turniket</a:t>
            </a:r>
            <a:endParaRPr lang="cs-CZ" dirty="0"/>
          </a:p>
        </p:txBody>
      </p:sp>
      <p:sp>
        <p:nvSpPr>
          <p:cNvPr id="5" name="Tlačítko akce: Přejít domů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421D4B4-7540-6644-17E8-3E5C85448A09}"/>
              </a:ext>
            </a:extLst>
          </p:cNvPr>
          <p:cNvSpPr/>
          <p:nvPr/>
        </p:nvSpPr>
        <p:spPr bwMode="auto">
          <a:xfrm>
            <a:off x="8382836" y="294469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4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Regionální intravenózní anestezie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6FD7-7975-9993-9CC3-174C757C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Postup blokády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nejvíce distálně zavedeme intravenózní katétr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Provedeme odkrvení končetiny elastickým obinadlem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Proximálně přiložíme škrtidlo/turniket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Odstraníme obinadlo použité k odkrvení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Aplikujeme lidokain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Odstraníme katétr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skončení výkonu odstraníme škrtidlo/turniket</a:t>
            </a:r>
            <a:endParaRPr lang="cs-CZ" dirty="0"/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B55931-8505-2C9F-15D2-4911B97EED70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1E02C7-E1CF-30ED-09D0-CB6DD822C6AC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3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BA78B-73D6-2C31-C5D6-9EAAE96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Regionální intravenózní anestezie</a:t>
            </a:r>
            <a:endParaRPr lang="cs-CZ" dirty="0"/>
          </a:p>
        </p:txBody>
      </p:sp>
      <p:pic>
        <p:nvPicPr>
          <p:cNvPr id="4" name="Picture 3" descr="liokální intravenózní">
            <a:extLst>
              <a:ext uri="{FF2B5EF4-FFF2-40B4-BE49-F238E27FC236}">
                <a16:creationId xmlns:a16="http://schemas.microsoft.com/office/drawing/2014/main" id="{7D0D6C83-594D-719A-4A08-92C31053D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77" y="1861566"/>
            <a:ext cx="2627630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iokální intravenózní-1">
            <a:extLst>
              <a:ext uri="{FF2B5EF4-FFF2-40B4-BE49-F238E27FC236}">
                <a16:creationId xmlns:a16="http://schemas.microsoft.com/office/drawing/2014/main" id="{1CAA9AB8-84AC-0604-41B9-C1510A4A1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03" y="1861566"/>
            <a:ext cx="2631440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lačítko akce: Přejít domů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C84C30-AD34-975A-FF2E-5F826D7BA7C7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Tlačítko akce: Přejít na začátek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1D069AA-251D-53F5-35E3-EE1C80D4C544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2185D47C-2CC1-ECAE-E975-F373E95A4FD6}"/>
              </a:ext>
            </a:extLst>
          </p:cNvPr>
          <p:cNvSpPr/>
          <p:nvPr/>
        </p:nvSpPr>
        <p:spPr bwMode="auto">
          <a:xfrm flipH="1">
            <a:off x="873581" y="2290034"/>
            <a:ext cx="1814761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Škrtidlo/turniket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Šipka: doleva 9">
            <a:extLst>
              <a:ext uri="{FF2B5EF4-FFF2-40B4-BE49-F238E27FC236}">
                <a16:creationId xmlns:a16="http://schemas.microsoft.com/office/drawing/2014/main" id="{F0708AFE-E1CC-08DA-2596-348582F46941}"/>
              </a:ext>
            </a:extLst>
          </p:cNvPr>
          <p:cNvSpPr/>
          <p:nvPr/>
        </p:nvSpPr>
        <p:spPr bwMode="auto">
          <a:xfrm flipH="1">
            <a:off x="418453" y="4207869"/>
            <a:ext cx="240223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cs-CZ" sz="1800" dirty="0"/>
              <a:t>Obinadlo pro odkrvení</a:t>
            </a:r>
            <a:endParaRPr kumimoji="0" lang="cs-CZ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14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C8F9-C88D-56C4-7B75-94074934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Nervové blokády na prstech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3295A-B927-5810-C928-833C75932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S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tříkačky, jehly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Lidokain nebo bupivakain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Postup blokády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Jehlu zavádíme proximálně v meziprstní řase každého prstu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Aplikujeme lokální anestetikum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6" name="Tlačítko akce: Přejít domů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8212AF-4E14-BCEC-D6A8-45270788F473}"/>
              </a:ext>
            </a:extLst>
          </p:cNvPr>
          <p:cNvSpPr/>
          <p:nvPr/>
        </p:nvSpPr>
        <p:spPr bwMode="auto">
          <a:xfrm>
            <a:off x="8382836" y="356462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4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C8F9-C88D-56C4-7B75-94074934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Nervové blokády na prstech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3137B7-D182-F816-E771-3E3EF8A8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3744912" cy="40211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>
                <a:ea typeface="Calibri" panose="020F0502020204030204" pitchFamily="34" charset="0"/>
              </a:rPr>
              <a:t>H</a:t>
            </a:r>
            <a:r>
              <a:rPr lang="cs-CZ" dirty="0">
                <a:effectLst/>
                <a:ea typeface="Calibri" panose="020F0502020204030204" pitchFamily="34" charset="0"/>
              </a:rPr>
              <a:t>rot jehly pro blokádu prstních nervů (žlutě) je v místě jejich bifurkace (červeně)</a:t>
            </a:r>
            <a:endParaRPr lang="cs-CZ" dirty="0"/>
          </a:p>
        </p:txBody>
      </p:sp>
      <p:pic>
        <p:nvPicPr>
          <p:cNvPr id="5" name="Obrázek 4" descr="Obsah obrázku žlutá&#10;&#10;Popis byl vytvořen automaticky">
            <a:extLst>
              <a:ext uri="{FF2B5EF4-FFF2-40B4-BE49-F238E27FC236}">
                <a16:creationId xmlns:a16="http://schemas.microsoft.com/office/drawing/2014/main" id="{93F5150B-A832-DDE6-8DB2-38554E89C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r="11938" b="7051"/>
          <a:stretch/>
        </p:blipFill>
        <p:spPr bwMode="auto">
          <a:xfrm rot="5400000">
            <a:off x="4229657" y="2144444"/>
            <a:ext cx="3715762" cy="29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19CFC7B-85FD-EE06-78D9-43CF4B07FE98}"/>
              </a:ext>
            </a:extLst>
          </p:cNvPr>
          <p:cNvSpPr/>
          <p:nvPr/>
        </p:nvSpPr>
        <p:spPr bwMode="auto">
          <a:xfrm>
            <a:off x="5838821" y="362823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98D2094-1937-A26A-DAB6-9D24C2F6DCA5}"/>
              </a:ext>
            </a:extLst>
          </p:cNvPr>
          <p:cNvSpPr/>
          <p:nvPr/>
        </p:nvSpPr>
        <p:spPr bwMode="auto">
          <a:xfrm>
            <a:off x="6006461" y="377301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E35D9C5-E52A-94DA-FCD6-5432A9757814}"/>
              </a:ext>
            </a:extLst>
          </p:cNvPr>
          <p:cNvSpPr/>
          <p:nvPr/>
        </p:nvSpPr>
        <p:spPr bwMode="auto">
          <a:xfrm>
            <a:off x="6189341" y="378825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96AB935-BC91-FB30-EAEA-2E77A1677E33}"/>
              </a:ext>
            </a:extLst>
          </p:cNvPr>
          <p:cNvSpPr/>
          <p:nvPr/>
        </p:nvSpPr>
        <p:spPr bwMode="auto">
          <a:xfrm>
            <a:off x="6395081" y="378063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307C597-27B9-C163-D67E-97FDB1D68954}"/>
              </a:ext>
            </a:extLst>
          </p:cNvPr>
          <p:cNvSpPr/>
          <p:nvPr/>
        </p:nvSpPr>
        <p:spPr bwMode="auto">
          <a:xfrm>
            <a:off x="6486521" y="3635850"/>
            <a:ext cx="108000" cy="10800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lačítko akce: Přejít na začátek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29C04E-C510-2E22-3A08-F95505F595C8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lačítko akce: Přejít domů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09EAC7-9B33-3919-8E71-BD3CE7C81FE6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6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16F3F5E-12C8-7D8F-5422-2393765FA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59"/>
          <a:stretch/>
        </p:blipFill>
        <p:spPr bwMode="auto">
          <a:xfrm>
            <a:off x="4572000" y="1953221"/>
            <a:ext cx="4401519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1950"/>
            <a:ext cx="5666702" cy="40211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</a:rPr>
              <a:t>Ultrazvuk</a:t>
            </a:r>
            <a:endParaRPr lang="cs-CZ" b="1" kern="1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Lineární sondy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Zobrazení struktur do hloubky 5 cm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ysokofrekvenční sondy 10 – 15 MHz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Zobrazení hlubších struktur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sondy 4 – 7 MHz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Barevný Doppler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Odlišení vaskulárních struktur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lačítko akce: Přejít na začáte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EDC5E8-059F-0095-70D0-92EA3A87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nervové blokády</a:t>
            </a:r>
          </a:p>
        </p:txBody>
      </p:sp>
    </p:spTree>
    <p:extLst>
      <p:ext uri="{BB962C8B-B14F-4D97-AF65-F5344CB8AC3E}">
        <p14:creationId xmlns:p14="http://schemas.microsoft.com/office/powerpoint/2010/main" val="87692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</a:rPr>
              <a:t>Lokální anestetika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Lidokain, bupivakain, Ropivakain, 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a typeface="Calibri" panose="020F0502020204030204" pitchFamily="34" charset="0"/>
              </a:rPr>
              <a:t>Blokáda vedení vzruchu</a:t>
            </a:r>
            <a:endParaRPr lang="cs-CZ" kern="1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 err="1">
                <a:ea typeface="Calibri" panose="020F0502020204030204" pitchFamily="34" charset="0"/>
              </a:rPr>
              <a:t>Opioidy</a:t>
            </a:r>
            <a:endParaRPr lang="cs-CZ" b="1" kern="1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a typeface="Calibri" panose="020F0502020204030204" pitchFamily="34" charset="0"/>
              </a:rPr>
              <a:t>Morfin, metadon, fentanyl, sufentanil, …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kern="100" dirty="0" err="1">
                <a:ea typeface="Calibri" panose="020F0502020204030204" pitchFamily="34" charset="0"/>
              </a:rPr>
              <a:t>Supraspinální</a:t>
            </a:r>
            <a:r>
              <a:rPr lang="cs-CZ" kern="100" dirty="0">
                <a:ea typeface="Calibri" panose="020F0502020204030204" pitchFamily="34" charset="0"/>
              </a:rPr>
              <a:t>, spinální, </a:t>
            </a:r>
            <a:r>
              <a:rPr lang="cs-CZ" kern="100" dirty="0" err="1">
                <a:ea typeface="Calibri" panose="020F0502020204030204" pitchFamily="34" charset="0"/>
              </a:rPr>
              <a:t>antinociceptivní</a:t>
            </a:r>
            <a:r>
              <a:rPr lang="cs-CZ" kern="100" dirty="0">
                <a:ea typeface="Calibri" panose="020F0502020204030204" pitchFamily="34" charset="0"/>
              </a:rPr>
              <a:t> účinky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ffectLst/>
                <a:ea typeface="Calibri" panose="020F0502020204030204" pitchFamily="34" charset="0"/>
              </a:rPr>
              <a:t>Alfa-2 adrenergní agonisté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a typeface="Calibri" panose="020F0502020204030204" pitchFamily="34" charset="0"/>
              </a:rPr>
              <a:t>Dexmedetomidin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kern="100" dirty="0">
                <a:ea typeface="Calibri" panose="020F0502020204030204" pitchFamily="34" charset="0"/>
              </a:rPr>
              <a:t>Prodloužení doby blokády)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EDC5E8-059F-0095-70D0-92EA3A87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Látky pro nervové blokády</a:t>
            </a:r>
          </a:p>
        </p:txBody>
      </p:sp>
    </p:spTree>
    <p:extLst>
      <p:ext uri="{BB962C8B-B14F-4D97-AF65-F5344CB8AC3E}">
        <p14:creationId xmlns:p14="http://schemas.microsoft.com/office/powerpoint/2010/main" val="41767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Blokády na hrudní končetině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Intraartikulární analgezie ramen</a:t>
            </a:r>
            <a:r>
              <a:rPr lang="cs-CZ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ního kloubu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Intraartikulární analgezie loketního kloubu</a:t>
            </a:r>
            <a:endParaRPr lang="cs-CZ" u="sng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Blokáda </a:t>
            </a:r>
            <a:r>
              <a:rPr lang="cs-CZ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plexus </a:t>
            </a:r>
            <a:r>
              <a:rPr lang="cs-CZ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brachialis</a:t>
            </a:r>
            <a:endParaRPr lang="cs-CZ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RUMM blok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lačítko akce: Přejít domů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AACA504-8721-1736-E5CD-BE831EC3A190}"/>
              </a:ext>
            </a:extLst>
          </p:cNvPr>
          <p:cNvSpPr/>
          <p:nvPr/>
        </p:nvSpPr>
        <p:spPr bwMode="auto">
          <a:xfrm>
            <a:off x="8382836" y="294468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0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ramenního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Indikace</a:t>
            </a: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Nitrokloubní výkony v loketním kloubu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Pomůcky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Sterilní rukavice, pomůcky pro přípravu operačního pole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</a:rPr>
              <a:t>S</a:t>
            </a:r>
            <a:r>
              <a:rPr lang="cs-CZ" kern="100" dirty="0">
                <a:effectLst/>
                <a:ea typeface="Calibri" panose="020F0502020204030204" pitchFamily="34" charset="0"/>
              </a:rPr>
              <a:t>tříkačky, jehly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Lidokain nebo bupivakain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D75246-4216-2E7F-6CF9-A8B785C98414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5108-C7D9-8F0B-3CC1-20FB834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Intraartikulární analgezie ramenního kloubu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ACA7D-9DB7-193F-E5F6-59B65AC2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7" y="1631950"/>
            <a:ext cx="7743475" cy="4021138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kern="100" dirty="0">
                <a:ea typeface="Calibri" panose="020F0502020204030204" pitchFamily="34" charset="0"/>
              </a:rPr>
              <a:t>Postup blokády</a:t>
            </a:r>
            <a:endParaRPr lang="cs-CZ" b="1" kern="1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Palpujeme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tuberculum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majus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scapulae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Palpujeme prostor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kraniodistálně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scapulae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středu </a:t>
            </a:r>
            <a:r>
              <a:rPr lang="cs-CZ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acromion </a:t>
            </a:r>
            <a:r>
              <a:rPr lang="cs-CZ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scapulae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zavedeme jehlu pod úhlem 70°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kaudomediálně</a:t>
            </a:r>
            <a:endParaRPr lang="cs-CZ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Kloubní štěrbina je plněna analgetikem tak dlouho, dokud není cítit odpor pístu injekční stříkačky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effectLst/>
                <a:ea typeface="Calibri" panose="020F0502020204030204" pitchFamily="34" charset="0"/>
              </a:rPr>
              <a:t>Aplikujeme lidokain nebo bupivakain samotný nebo s morfinem</a:t>
            </a:r>
          </a:p>
        </p:txBody>
      </p:sp>
      <p:sp>
        <p:nvSpPr>
          <p:cNvPr id="4" name="Tlačítko akce: Přejít na začáte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207BFB-4744-10A0-A340-6441EBE43436}"/>
              </a:ext>
            </a:extLst>
          </p:cNvPr>
          <p:cNvSpPr/>
          <p:nvPr/>
        </p:nvSpPr>
        <p:spPr bwMode="auto">
          <a:xfrm>
            <a:off x="8382836" y="284664"/>
            <a:ext cx="432000" cy="43200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lačítko akce: Přejít domů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22FCBD-754C-3674-82B8-E4D603902870}"/>
              </a:ext>
            </a:extLst>
          </p:cNvPr>
          <p:cNvSpPr/>
          <p:nvPr/>
        </p:nvSpPr>
        <p:spPr bwMode="auto">
          <a:xfrm>
            <a:off x="8382836" y="867905"/>
            <a:ext cx="432000" cy="4320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4268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6211</TotalTime>
  <Words>1573</Words>
  <Application>Microsoft Office PowerPoint</Application>
  <PresentationFormat>Předvádění na obrazovce (4:3)</PresentationFormat>
  <Paragraphs>299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宋体</vt:lpstr>
      <vt:lpstr>Arial</vt:lpstr>
      <vt:lpstr>Calibri</vt:lpstr>
      <vt:lpstr>Symbol</vt:lpstr>
      <vt:lpstr>Times New Roman</vt:lpstr>
      <vt:lpstr>Výchozí návrh</vt:lpstr>
      <vt:lpstr>Regionální anestezie končetin  u malých zvířat</vt:lpstr>
      <vt:lpstr>Obsah</vt:lpstr>
      <vt:lpstr>Pomůcky pro nervové blokády</vt:lpstr>
      <vt:lpstr>Pomůcky pro nervové blokády</vt:lpstr>
      <vt:lpstr>Pomůcky pro nervové blokády</vt:lpstr>
      <vt:lpstr>Látky pro nervové blokády</vt:lpstr>
      <vt:lpstr>Blokády na hrudní končetině</vt:lpstr>
      <vt:lpstr>Intraartikulární analgezie ramenního kloubu</vt:lpstr>
      <vt:lpstr>Intraartikulární analgezie ramenního kloubu</vt:lpstr>
      <vt:lpstr>Intraartikulární analgezie ramenního kloubu</vt:lpstr>
      <vt:lpstr>Intraartikulární analgezie loketního kloubu</vt:lpstr>
      <vt:lpstr>Intraartikulární analgezie loketního kloubu</vt:lpstr>
      <vt:lpstr>Intraartikulární analgezie loketního kloubu</vt:lpstr>
      <vt:lpstr>Blokáda plexus brachialis</vt:lpstr>
      <vt:lpstr>Blokáda plexus brachialis</vt:lpstr>
      <vt:lpstr>Blokáda plexus brachialis</vt:lpstr>
      <vt:lpstr>Blokáda plexus brachialis</vt:lpstr>
      <vt:lpstr>RUMM blok</vt:lpstr>
      <vt:lpstr>RUMM blok</vt:lpstr>
      <vt:lpstr>RUMM blok – blokáda n. radialis</vt:lpstr>
      <vt:lpstr>RUMM blok</vt:lpstr>
      <vt:lpstr>RUMM blok – blokáda n. ulnaris, n. medianus a n. musculocutaneus</vt:lpstr>
      <vt:lpstr>RUMM blok – distální blokáda</vt:lpstr>
      <vt:lpstr>RUMM blok – distální blokáda</vt:lpstr>
      <vt:lpstr>Blokády na pánevní končetině</vt:lpstr>
      <vt:lpstr>Intraartikulární analgezie kyčelního kloubu</vt:lpstr>
      <vt:lpstr>Intraartikulární analgezie kyčelního kloubu</vt:lpstr>
      <vt:lpstr>Intraartikulární analgezie kyčelního kloubu</vt:lpstr>
      <vt:lpstr>Intraartikulární analgezie kolenního kloubu</vt:lpstr>
      <vt:lpstr>Intraartikulární analgezie kolenního kloubu</vt:lpstr>
      <vt:lpstr>Intraartikulární analgezie kolenního kloubu</vt:lpstr>
      <vt:lpstr>Epidurální anestezie</vt:lpstr>
      <vt:lpstr>Epidurální anestezie</vt:lpstr>
      <vt:lpstr>Epidurální anestezie</vt:lpstr>
      <vt:lpstr>Látky pro epidurální anestezii</vt:lpstr>
      <vt:lpstr>Epidurální anestezie</vt:lpstr>
      <vt:lpstr>Blokáda n. ischiadicus</vt:lpstr>
      <vt:lpstr>Blokáda n. ischiadicus</vt:lpstr>
      <vt:lpstr>Blokáda n. ischiadicus</vt:lpstr>
      <vt:lpstr>Blokáda n. femoralis</vt:lpstr>
      <vt:lpstr>Blokáda n. femoralis</vt:lpstr>
      <vt:lpstr>Blokáda n. femoralis</vt:lpstr>
      <vt:lpstr>Regionální intravenózní anestezie</vt:lpstr>
      <vt:lpstr>Regionální intravenózní anestezie</vt:lpstr>
      <vt:lpstr>Regionální intravenózní anestezie</vt:lpstr>
      <vt:lpstr>Nervové blokády na prstech</vt:lpstr>
      <vt:lpstr>Nervové blokády na prstech</vt:lpstr>
    </vt:vector>
  </TitlesOfParts>
  <Company>MVDr. Petr Raušer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ANESTEZIE KOČKOVITÝCH ŠELEM</dc:title>
  <dc:creator>MVDr. Petr Raušer</dc:creator>
  <cp:lastModifiedBy>Petr Raušer</cp:lastModifiedBy>
  <cp:revision>1010</cp:revision>
  <cp:lastPrinted>2000-10-24T04:50:39Z</cp:lastPrinted>
  <dcterms:created xsi:type="dcterms:W3CDTF">2000-07-15T15:45:33Z</dcterms:created>
  <dcterms:modified xsi:type="dcterms:W3CDTF">2024-10-12T09:41:32Z</dcterms:modified>
</cp:coreProperties>
</file>