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66"/>
  </p:notesMasterIdLst>
  <p:sldIdLst>
    <p:sldId id="256" r:id="rId2"/>
    <p:sldId id="489" r:id="rId3"/>
    <p:sldId id="511" r:id="rId4"/>
    <p:sldId id="490" r:id="rId5"/>
    <p:sldId id="501" r:id="rId6"/>
    <p:sldId id="512" r:id="rId7"/>
    <p:sldId id="502" r:id="rId8"/>
    <p:sldId id="503" r:id="rId9"/>
    <p:sldId id="513" r:id="rId10"/>
    <p:sldId id="566" r:id="rId11"/>
    <p:sldId id="491" r:id="rId12"/>
    <p:sldId id="514" r:id="rId13"/>
    <p:sldId id="504" r:id="rId14"/>
    <p:sldId id="515" r:id="rId15"/>
    <p:sldId id="516" r:id="rId16"/>
    <p:sldId id="492" r:id="rId17"/>
    <p:sldId id="517" r:id="rId18"/>
    <p:sldId id="518" r:id="rId19"/>
    <p:sldId id="519" r:id="rId20"/>
    <p:sldId id="520" r:id="rId21"/>
    <p:sldId id="521" r:id="rId22"/>
    <p:sldId id="493" r:id="rId23"/>
    <p:sldId id="496" r:id="rId24"/>
    <p:sldId id="498" r:id="rId25"/>
    <p:sldId id="525" r:id="rId26"/>
    <p:sldId id="552" r:id="rId27"/>
    <p:sldId id="526" r:id="rId28"/>
    <p:sldId id="505" r:id="rId29"/>
    <p:sldId id="553" r:id="rId30"/>
    <p:sldId id="554" r:id="rId31"/>
    <p:sldId id="555" r:id="rId32"/>
    <p:sldId id="529" r:id="rId33"/>
    <p:sldId id="530" r:id="rId34"/>
    <p:sldId id="531" r:id="rId35"/>
    <p:sldId id="556" r:id="rId36"/>
    <p:sldId id="532" r:id="rId37"/>
    <p:sldId id="533" r:id="rId38"/>
    <p:sldId id="550" r:id="rId39"/>
    <p:sldId id="534" r:id="rId40"/>
    <p:sldId id="557" r:id="rId41"/>
    <p:sldId id="535" r:id="rId42"/>
    <p:sldId id="558" r:id="rId43"/>
    <p:sldId id="546" r:id="rId44"/>
    <p:sldId id="537" r:id="rId45"/>
    <p:sldId id="559" r:id="rId46"/>
    <p:sldId id="560" r:id="rId47"/>
    <p:sldId id="564" r:id="rId48"/>
    <p:sldId id="561" r:id="rId49"/>
    <p:sldId id="539" r:id="rId50"/>
    <p:sldId id="548" r:id="rId51"/>
    <p:sldId id="562" r:id="rId52"/>
    <p:sldId id="547" r:id="rId53"/>
    <p:sldId id="563" r:id="rId54"/>
    <p:sldId id="507" r:id="rId55"/>
    <p:sldId id="565" r:id="rId56"/>
    <p:sldId id="508" r:id="rId57"/>
    <p:sldId id="542" r:id="rId58"/>
    <p:sldId id="543" r:id="rId59"/>
    <p:sldId id="544" r:id="rId60"/>
    <p:sldId id="545" r:id="rId61"/>
    <p:sldId id="509" r:id="rId62"/>
    <p:sldId id="522" r:id="rId63"/>
    <p:sldId id="510" r:id="rId64"/>
    <p:sldId id="523" r:id="rId65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Bez stylu, bez mřížky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28" autoAdjust="0"/>
    <p:restoredTop sz="93574" autoAdjust="0"/>
  </p:normalViewPr>
  <p:slideViewPr>
    <p:cSldViewPr>
      <p:cViewPr varScale="1">
        <p:scale>
          <a:sx n="74" d="100"/>
          <a:sy n="74" d="100"/>
        </p:scale>
        <p:origin x="1709" y="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D4EEE7-B8CF-4714-86CB-2CC5C467172D}" type="datetimeFigureOut">
              <a:rPr lang="cs-CZ" smtClean="0"/>
              <a:t>14.11.2024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29F95C-EC01-4944-9123-CD7CD388B23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883714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E1959-7E49-4A48-A848-FED3DF39817E}" type="datetimeFigureOut">
              <a:rPr lang="cs-CZ" smtClean="0"/>
              <a:pPr/>
              <a:t>14.11.2024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9EC09-0C5A-46E2-8521-A7A6BF6C345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E1959-7E49-4A48-A848-FED3DF39817E}" type="datetimeFigureOut">
              <a:rPr lang="cs-CZ" smtClean="0"/>
              <a:pPr/>
              <a:t>14.11.2024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9EC09-0C5A-46E2-8521-A7A6BF6C345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E1959-7E49-4A48-A848-FED3DF39817E}" type="datetimeFigureOut">
              <a:rPr lang="cs-CZ" smtClean="0"/>
              <a:pPr/>
              <a:t>14.11.2024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9EC09-0C5A-46E2-8521-A7A6BF6C345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E1959-7E49-4A48-A848-FED3DF39817E}" type="datetimeFigureOut">
              <a:rPr lang="cs-CZ" smtClean="0"/>
              <a:pPr/>
              <a:t>14.11.2024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9EC09-0C5A-46E2-8521-A7A6BF6C345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E1959-7E49-4A48-A848-FED3DF39817E}" type="datetimeFigureOut">
              <a:rPr lang="cs-CZ" smtClean="0"/>
              <a:pPr/>
              <a:t>14.11.2024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9EC09-0C5A-46E2-8521-A7A6BF6C345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E1959-7E49-4A48-A848-FED3DF39817E}" type="datetimeFigureOut">
              <a:rPr lang="cs-CZ" smtClean="0"/>
              <a:pPr/>
              <a:t>14.11.2024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9EC09-0C5A-46E2-8521-A7A6BF6C345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E1959-7E49-4A48-A848-FED3DF39817E}" type="datetimeFigureOut">
              <a:rPr lang="cs-CZ" smtClean="0"/>
              <a:pPr/>
              <a:t>14.11.2024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9EC09-0C5A-46E2-8521-A7A6BF6C345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E1959-7E49-4A48-A848-FED3DF39817E}" type="datetimeFigureOut">
              <a:rPr lang="cs-CZ" smtClean="0"/>
              <a:pPr/>
              <a:t>14.11.2024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9EC09-0C5A-46E2-8521-A7A6BF6C345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E1959-7E49-4A48-A848-FED3DF39817E}" type="datetimeFigureOut">
              <a:rPr lang="cs-CZ" smtClean="0"/>
              <a:pPr/>
              <a:t>14.11.2024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9EC09-0C5A-46E2-8521-A7A6BF6C345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E1959-7E49-4A48-A848-FED3DF39817E}" type="datetimeFigureOut">
              <a:rPr lang="cs-CZ" smtClean="0"/>
              <a:pPr/>
              <a:t>14.11.2024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9EC09-0C5A-46E2-8521-A7A6BF6C345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E1959-7E49-4A48-A848-FED3DF39817E}" type="datetimeFigureOut">
              <a:rPr lang="cs-CZ" smtClean="0"/>
              <a:pPr/>
              <a:t>14.11.2024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9EC09-0C5A-46E2-8521-A7A6BF6C345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E1959-7E49-4A48-A848-FED3DF39817E}" type="datetimeFigureOut">
              <a:rPr lang="cs-CZ" smtClean="0"/>
              <a:pPr/>
              <a:t>14.11.2024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B9EC09-0C5A-46E2-8521-A7A6BF6C3455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431540" y="2420888"/>
            <a:ext cx="8352928" cy="3240360"/>
          </a:xfrm>
        </p:spPr>
        <p:txBody>
          <a:bodyPr>
            <a:normAutofit/>
          </a:bodyPr>
          <a:lstStyle/>
          <a:p>
            <a:r>
              <a:rPr lang="cs-CZ" sz="4200" b="1" i="1" dirty="0" err="1">
                <a:latin typeface="Amasis MT Pro" panose="02040504050005020304" pitchFamily="18" charset="-18"/>
              </a:rPr>
              <a:t>Canidae</a:t>
            </a:r>
            <a:r>
              <a:rPr lang="cs-CZ" sz="4200" b="1" dirty="0">
                <a:latin typeface="Amasis MT Pro" panose="02040504050005020304" pitchFamily="18" charset="-18"/>
              </a:rPr>
              <a:t> - psovití</a:t>
            </a:r>
            <a:br>
              <a:rPr lang="cs-CZ" sz="4200" b="1" dirty="0"/>
            </a:br>
            <a:br>
              <a:rPr lang="cs-CZ" b="1" dirty="0"/>
            </a:br>
            <a:br>
              <a:rPr lang="cs-CZ" dirty="0"/>
            </a:b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539552" y="3717032"/>
            <a:ext cx="8136904" cy="2520280"/>
          </a:xfrm>
        </p:spPr>
        <p:txBody>
          <a:bodyPr>
            <a:noAutofit/>
          </a:bodyPr>
          <a:lstStyle/>
          <a:p>
            <a:r>
              <a:rPr lang="cs-CZ" sz="2400" dirty="0">
                <a:latin typeface="Amasis MT Pro" panose="02040504050005020304" pitchFamily="18" charset="-18"/>
              </a:rPr>
              <a:t>IVA 2024 - 2024FVHE/2190/23</a:t>
            </a:r>
          </a:p>
          <a:p>
            <a:endParaRPr lang="cs-CZ" sz="2400" dirty="0">
              <a:latin typeface="Amasis MT Pro" panose="02040504050005020304" pitchFamily="18" charset="-18"/>
            </a:endParaRPr>
          </a:p>
          <a:p>
            <a:r>
              <a:rPr lang="cs-CZ" sz="2400" dirty="0">
                <a:latin typeface="Amasis MT Pro" panose="02040504050005020304" pitchFamily="18" charset="-18"/>
              </a:rPr>
              <a:t>Ústav ekologie a chorob </a:t>
            </a:r>
            <a:r>
              <a:rPr lang="cs-CZ" sz="2400" dirty="0" err="1">
                <a:latin typeface="Amasis MT Pro" panose="02040504050005020304" pitchFamily="18" charset="-18"/>
              </a:rPr>
              <a:t>zoozvířat</a:t>
            </a:r>
            <a:r>
              <a:rPr lang="cs-CZ" sz="2400" dirty="0">
                <a:latin typeface="Amasis MT Pro" panose="02040504050005020304" pitchFamily="18" charset="-18"/>
              </a:rPr>
              <a:t>, zvěře, ryb a včel</a:t>
            </a:r>
          </a:p>
          <a:p>
            <a:r>
              <a:rPr lang="cs-CZ" sz="2400" dirty="0">
                <a:latin typeface="Amasis MT Pro" panose="02040504050005020304" pitchFamily="18" charset="-18"/>
              </a:rPr>
              <a:t>Veterinární univerzita Brno</a:t>
            </a:r>
          </a:p>
          <a:p>
            <a:r>
              <a:rPr lang="cs-CZ" sz="2400" dirty="0">
                <a:latin typeface="Amasis MT Pro" panose="02040504050005020304" pitchFamily="18" charset="-18"/>
              </a:rPr>
              <a:t>Palackého tř. 1946/1, 612 42 Brno, ČR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54A1C9D-009B-9228-128D-E2BD03484F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cs-CZ" sz="3200" b="1" i="1" dirty="0" err="1">
                <a:latin typeface="Amasis MT Pro" panose="02040504050005020304" pitchFamily="18" charset="-18"/>
              </a:rPr>
              <a:t>Canidae</a:t>
            </a:r>
            <a:r>
              <a:rPr lang="cs-CZ" sz="3200" b="1" dirty="0">
                <a:latin typeface="Amasis MT Pro" panose="02040504050005020304" pitchFamily="18" charset="-18"/>
              </a:rPr>
              <a:t> – psovití - charakteristika</a:t>
            </a:r>
            <a:endParaRPr lang="cs-CZ" sz="32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E7685A2-3637-2DDD-BFA6-0C8D7AD553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145435"/>
          </a:xfrm>
        </p:spPr>
        <p:txBody>
          <a:bodyPr/>
          <a:lstStyle/>
          <a:p>
            <a:r>
              <a:rPr lang="cs-CZ" sz="2000" b="1" dirty="0">
                <a:latin typeface="Amasis MT Pro" panose="02040504050005020304" pitchFamily="18" charset="-18"/>
              </a:rPr>
              <a:t>Unikátní fyziologie</a:t>
            </a:r>
          </a:p>
          <a:p>
            <a:pPr lvl="1"/>
            <a:r>
              <a:rPr lang="cs-CZ" sz="1500" dirty="0">
                <a:latin typeface="Amasis MT Pro" panose="02040504050005020304" pitchFamily="18" charset="-18"/>
              </a:rPr>
              <a:t>řada druhů </a:t>
            </a:r>
            <a:r>
              <a:rPr lang="cs-CZ" sz="1500" b="1" dirty="0">
                <a:latin typeface="Amasis MT Pro" panose="02040504050005020304" pitchFamily="18" charset="-18"/>
              </a:rPr>
              <a:t>hibernuje</a:t>
            </a:r>
            <a:r>
              <a:rPr lang="cs-CZ" sz="1500" dirty="0">
                <a:latin typeface="Amasis MT Pro" panose="02040504050005020304" pitchFamily="18" charset="-18"/>
              </a:rPr>
              <a:t> (např. psík mývalovitý) </a:t>
            </a:r>
          </a:p>
          <a:p>
            <a:pPr lvl="2"/>
            <a:r>
              <a:rPr lang="cs-CZ" sz="1500" dirty="0">
                <a:latin typeface="Amasis MT Pro" panose="02040504050005020304" pitchFamily="18" charset="-18"/>
              </a:rPr>
              <a:t>snížený bazální metabolismus</a:t>
            </a:r>
          </a:p>
          <a:p>
            <a:pPr lvl="2"/>
            <a:r>
              <a:rPr lang="cs-CZ" sz="1500" dirty="0">
                <a:latin typeface="Amasis MT Pro" panose="02040504050005020304" pitchFamily="18" charset="-18"/>
              </a:rPr>
              <a:t>snížené hladiny kortizolu, inzulinu, hormonů štítné žlázy</a:t>
            </a:r>
          </a:p>
          <a:p>
            <a:pPr marL="857250" lvl="2" indent="0">
              <a:buNone/>
            </a:pPr>
            <a:endParaRPr lang="cs-CZ" sz="1500" dirty="0">
              <a:latin typeface="Amasis MT Pro" panose="02040504050005020304" pitchFamily="18" charset="-18"/>
            </a:endParaRPr>
          </a:p>
          <a:p>
            <a:pPr lvl="1"/>
            <a:r>
              <a:rPr lang="cs-CZ" sz="1500" dirty="0">
                <a:latin typeface="Amasis MT Pro" panose="02040504050005020304" pitchFamily="18" charset="-18"/>
              </a:rPr>
              <a:t>pes hyenovitý</a:t>
            </a:r>
          </a:p>
          <a:p>
            <a:pPr lvl="2"/>
            <a:r>
              <a:rPr lang="cs-CZ" sz="1500" dirty="0">
                <a:latin typeface="Amasis MT Pro" panose="02040504050005020304" pitchFamily="18" charset="-18"/>
              </a:rPr>
              <a:t>nemá variace komplexu MHC (major </a:t>
            </a:r>
            <a:r>
              <a:rPr lang="cs-CZ" sz="1500" dirty="0" err="1">
                <a:latin typeface="Amasis MT Pro" panose="02040504050005020304" pitchFamily="18" charset="-18"/>
              </a:rPr>
              <a:t>histocompatibility</a:t>
            </a:r>
            <a:r>
              <a:rPr lang="cs-CZ" sz="1500" dirty="0">
                <a:latin typeface="Amasis MT Pro" panose="02040504050005020304" pitchFamily="18" charset="-18"/>
              </a:rPr>
              <a:t> </a:t>
            </a:r>
            <a:r>
              <a:rPr lang="cs-CZ" sz="1500" dirty="0" err="1">
                <a:latin typeface="Amasis MT Pro" panose="02040504050005020304" pitchFamily="18" charset="-18"/>
              </a:rPr>
              <a:t>complex</a:t>
            </a:r>
            <a:r>
              <a:rPr lang="cs-CZ" sz="1500" dirty="0">
                <a:latin typeface="Amasis MT Pro" panose="02040504050005020304" pitchFamily="18" charset="-18"/>
              </a:rPr>
              <a:t>)</a:t>
            </a:r>
          </a:p>
          <a:p>
            <a:pPr lvl="2"/>
            <a:r>
              <a:rPr lang="cs-CZ" sz="1500" dirty="0">
                <a:latin typeface="Amasis MT Pro" panose="02040504050005020304" pitchFamily="18" charset="-18"/>
              </a:rPr>
              <a:t>může být důsledkem výrazných populačních ztrát </a:t>
            </a:r>
          </a:p>
          <a:p>
            <a:endParaRPr lang="cs-CZ" dirty="0"/>
          </a:p>
        </p:txBody>
      </p:sp>
      <p:pic>
        <p:nvPicPr>
          <p:cNvPr id="5" name="Obrázek 4" descr="Obsah obrázku savec, venku, území, vlk&#10;&#10;Popis byl vytvořen automaticky">
            <a:extLst>
              <a:ext uri="{FF2B5EF4-FFF2-40B4-BE49-F238E27FC236}">
                <a16:creationId xmlns:a16="http://schemas.microsoft.com/office/drawing/2014/main" id="{ED1F493F-DA8F-2900-DE7A-32411555B68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1984" y="3429000"/>
            <a:ext cx="4860032" cy="3253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9311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98FAD3-7003-18C9-468E-7269FDD284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32395A6-320E-0CD4-4BFC-70F6DC82EC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4" y="116632"/>
            <a:ext cx="8579296" cy="864096"/>
          </a:xfrm>
        </p:spPr>
        <p:txBody>
          <a:bodyPr>
            <a:noAutofit/>
          </a:bodyPr>
          <a:lstStyle/>
          <a:p>
            <a:r>
              <a:rPr lang="cs-CZ" sz="3200" b="1" i="1" dirty="0" err="1">
                <a:latin typeface="Amasis MT Pro" panose="02040504050005020304" pitchFamily="18" charset="-18"/>
              </a:rPr>
              <a:t>Canidae</a:t>
            </a:r>
            <a:r>
              <a:rPr lang="cs-CZ" sz="3200" b="1" dirty="0">
                <a:latin typeface="Amasis MT Pro" panose="02040504050005020304" pitchFamily="18" charset="-18"/>
              </a:rPr>
              <a:t> - psovití – charakteristika </a:t>
            </a:r>
            <a:endParaRPr lang="en-GB" sz="3200" b="1" dirty="0">
              <a:latin typeface="Amasis MT Pro" panose="02040504050005020304" pitchFamily="18" charset="-18"/>
            </a:endParaRP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5C12720-4BD0-D6CE-46CF-F420555A62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1196752"/>
            <a:ext cx="8856984" cy="5616624"/>
          </a:xfrm>
        </p:spPr>
        <p:txBody>
          <a:bodyPr>
            <a:no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cs-CZ" sz="1800" b="1" kern="100" dirty="0">
                <a:effectLst/>
                <a:latin typeface="Amasis MT Pro" panose="02040504050005020304" pitchFamily="18" charset="-18"/>
              </a:rPr>
              <a:t>Nároky na chov</a:t>
            </a:r>
          </a:p>
          <a:p>
            <a:pPr marL="800100" lvl="1"/>
            <a:r>
              <a:rPr lang="cs-CZ" sz="1600" dirty="0">
                <a:latin typeface="Amasis MT Pro" panose="02040504050005020304" pitchFamily="18" charset="-18"/>
              </a:rPr>
              <a:t>vzhledem k velkým mezidruhovým rozdílům ve velikosti a prostředí přirozeného výskytu </a:t>
            </a:r>
            <a:r>
              <a:rPr lang="cs-CZ" sz="1600" b="1" dirty="0">
                <a:latin typeface="Amasis MT Pro" panose="02040504050005020304" pitchFamily="18" charset="-18"/>
              </a:rPr>
              <a:t>není možno standardizovat </a:t>
            </a:r>
          </a:p>
          <a:p>
            <a:pPr marL="800100" lvl="1"/>
            <a:r>
              <a:rPr lang="cs-CZ" sz="1600" dirty="0">
                <a:latin typeface="Amasis MT Pro" panose="02040504050005020304" pitchFamily="18" charset="-18"/>
              </a:rPr>
              <a:t>dostatečně velká ubikace vzhledem k velikosti jedince, počtu zvířat, reprodukčním stavu a komplexnosti ustájení k zachování přirozeného chování</a:t>
            </a:r>
          </a:p>
          <a:p>
            <a:pPr marL="800100" lvl="1"/>
            <a:r>
              <a:rPr lang="cs-CZ" sz="1600" dirty="0">
                <a:latin typeface="Amasis MT Pro" panose="02040504050005020304" pitchFamily="18" charset="-18"/>
              </a:rPr>
              <a:t>tvar výběhu musí dovolovat plné využití prostoru </a:t>
            </a:r>
          </a:p>
          <a:p>
            <a:pPr marL="1200150" lvl="2"/>
            <a:r>
              <a:rPr lang="cs-CZ" sz="1600" dirty="0">
                <a:latin typeface="Amasis MT Pro" panose="02040504050005020304" pitchFamily="18" charset="-18"/>
              </a:rPr>
              <a:t>dostatečná vzdálenost mezi jedinci a zajištění flexibility v sociální skupině při změnách hierarchie (např. možnost oddělení jedince od skupiny)</a:t>
            </a:r>
          </a:p>
          <a:p>
            <a:pPr marL="800100" lvl="1"/>
            <a:r>
              <a:rPr lang="cs-CZ" sz="1600" dirty="0">
                <a:latin typeface="Amasis MT Pro" panose="02040504050005020304" pitchFamily="18" charset="-18"/>
              </a:rPr>
              <a:t>začlenit prvky zpestření, vegetace a úkrytů</a:t>
            </a:r>
          </a:p>
          <a:p>
            <a:pPr marL="1200150" lvl="2"/>
            <a:r>
              <a:rPr lang="cs-CZ" sz="1600" dirty="0">
                <a:latin typeface="Amasis MT Pro" panose="02040504050005020304" pitchFamily="18" charset="-18"/>
              </a:rPr>
              <a:t>podpora přirozeného chování a minimalizace stresu</a:t>
            </a:r>
          </a:p>
          <a:p>
            <a:pPr marL="800100" lvl="1"/>
            <a:r>
              <a:rPr lang="cs-CZ" sz="1600" dirty="0">
                <a:latin typeface="Amasis MT Pro" panose="02040504050005020304" pitchFamily="18" charset="-18"/>
              </a:rPr>
              <a:t>betonové zdi mohou vytvářet ozvěnu - stresor</a:t>
            </a:r>
          </a:p>
          <a:p>
            <a:pPr marL="800100" lvl="1"/>
            <a:r>
              <a:rPr lang="cs-CZ" sz="1600" dirty="0">
                <a:latin typeface="Amasis MT Pro" panose="02040504050005020304" pitchFamily="18" charset="-18"/>
              </a:rPr>
              <a:t>vizuální bariéry a vegetace poskytuje úkryt, stín a pomáhá překrýt nechtěné hluky</a:t>
            </a:r>
          </a:p>
          <a:p>
            <a:pPr marL="800100" lvl="1"/>
            <a:endParaRPr lang="cs-CZ" sz="1600" dirty="0">
              <a:latin typeface="Amasis MT Pro" panose="02040504050005020304" pitchFamily="18" charset="-18"/>
            </a:endParaRPr>
          </a:p>
          <a:p>
            <a:pPr marL="800100" lvl="1"/>
            <a:r>
              <a:rPr lang="cs-CZ" sz="1600" dirty="0">
                <a:latin typeface="Amasis MT Pro" panose="02040504050005020304" pitchFamily="18" charset="-18"/>
              </a:rPr>
              <a:t>vyvarovat se </a:t>
            </a:r>
            <a:r>
              <a:rPr lang="cs-CZ" sz="1600" b="1" dirty="0">
                <a:latin typeface="Amasis MT Pro" panose="02040504050005020304" pitchFamily="18" charset="-18"/>
              </a:rPr>
              <a:t>ostrý rohům výběhu</a:t>
            </a:r>
          </a:p>
          <a:p>
            <a:pPr marL="1200150" lvl="2"/>
            <a:r>
              <a:rPr lang="cs-CZ" sz="1600" dirty="0">
                <a:latin typeface="Amasis MT Pro" panose="02040504050005020304" pitchFamily="18" charset="-18"/>
              </a:rPr>
              <a:t>mohou díky nim vyšplhat a uniknout</a:t>
            </a:r>
          </a:p>
          <a:p>
            <a:pPr marL="1200150" lvl="2"/>
            <a:r>
              <a:rPr lang="cs-CZ" sz="1600" dirty="0">
                <a:latin typeface="Amasis MT Pro" panose="02040504050005020304" pitchFamily="18" charset="-18"/>
              </a:rPr>
              <a:t>riziko zranění - při pádu z výšky, špatné manipulaci při běhu</a:t>
            </a:r>
          </a:p>
          <a:p>
            <a:pPr marL="1657350" lvl="3"/>
            <a:r>
              <a:rPr lang="cs-CZ" sz="1600" dirty="0">
                <a:latin typeface="Amasis MT Pro" panose="02040504050005020304" pitchFamily="18" charset="-18"/>
              </a:rPr>
              <a:t>zaznamenány spirální fraktury pánevních končetin u vlků skákajících v rohu</a:t>
            </a:r>
          </a:p>
          <a:p>
            <a:pPr marL="1200150" lvl="2"/>
            <a:r>
              <a:rPr lang="cs-CZ" sz="1600" dirty="0">
                <a:latin typeface="Amasis MT Pro" panose="02040504050005020304" pitchFamily="18" charset="-18"/>
              </a:rPr>
              <a:t>při potyčkách mezi jedinci může dojít k obklíčení a znemožnění úniku</a:t>
            </a:r>
          </a:p>
          <a:p>
            <a:pPr marL="800100" lvl="1"/>
            <a:endParaRPr lang="cs-CZ" sz="1800" b="1" dirty="0">
              <a:latin typeface="Amasis MT Pro" panose="02040504050005020304" pitchFamily="18" charset="-18"/>
            </a:endParaRPr>
          </a:p>
          <a:p>
            <a:pPr marL="457200" lvl="1" indent="0">
              <a:buNone/>
            </a:pPr>
            <a:endParaRPr lang="cs-CZ" sz="1800" b="1" dirty="0">
              <a:latin typeface="Amasis MT Pro" panose="02040504050005020304" pitchFamily="18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39938857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585D490-0257-762A-F81C-9A1DA0CA53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19768"/>
            <a:ext cx="8229600" cy="1143000"/>
          </a:xfrm>
        </p:spPr>
        <p:txBody>
          <a:bodyPr>
            <a:normAutofit/>
          </a:bodyPr>
          <a:lstStyle/>
          <a:p>
            <a:r>
              <a:rPr lang="cs-CZ" sz="3200" b="1" i="1" dirty="0" err="1">
                <a:latin typeface="Amasis MT Pro" panose="02040504050005020304" pitchFamily="18" charset="-18"/>
              </a:rPr>
              <a:t>Canidae</a:t>
            </a:r>
            <a:r>
              <a:rPr lang="cs-CZ" sz="3200" b="1" dirty="0">
                <a:latin typeface="Amasis MT Pro" panose="02040504050005020304" pitchFamily="18" charset="-18"/>
              </a:rPr>
              <a:t> - psovití – charakteristika </a:t>
            </a:r>
            <a:endParaRPr lang="cs-CZ" sz="3200" dirty="0">
              <a:latin typeface="Amasis MT Pro" panose="02040504050005020304" pitchFamily="18" charset="-18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E41CBE2-0667-6393-FD3E-3C74F82FC8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949280"/>
          </a:xfrm>
        </p:spPr>
        <p:txBody>
          <a:bodyPr>
            <a:norm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cs-CZ" sz="1800" b="1" kern="100" dirty="0">
                <a:effectLst/>
                <a:latin typeface="Amasis MT Pro" panose="02040504050005020304" pitchFamily="18" charset="-18"/>
              </a:rPr>
              <a:t>Nároky na chov</a:t>
            </a:r>
          </a:p>
          <a:p>
            <a:pPr marL="800100" lvl="1"/>
            <a:r>
              <a:rPr lang="cs-CZ" sz="1300" dirty="0">
                <a:latin typeface="Amasis MT Pro" panose="02040504050005020304" pitchFamily="18" charset="-18"/>
              </a:rPr>
              <a:t>dvojice velkých šelem potřebuje minimálně 465 m² - pro každé další zvíře přidat 93 m²</a:t>
            </a:r>
          </a:p>
          <a:p>
            <a:pPr marL="1200150" lvl="2"/>
            <a:r>
              <a:rPr lang="cs-CZ" sz="1300" dirty="0" err="1">
                <a:latin typeface="Amasis MT Pro" panose="02040504050005020304" pitchFamily="18" charset="-18"/>
              </a:rPr>
              <a:t>guidlines</a:t>
            </a:r>
            <a:r>
              <a:rPr lang="cs-CZ" sz="1300" dirty="0">
                <a:latin typeface="Amasis MT Pro" panose="02040504050005020304" pitchFamily="18" charset="-18"/>
              </a:rPr>
              <a:t> se liší pro konkrétní účely - chov s účelem reprodukce, či </a:t>
            </a:r>
            <a:r>
              <a:rPr lang="cs-CZ" sz="1300" dirty="0" err="1">
                <a:latin typeface="Amasis MT Pro" panose="02040504050005020304" pitchFamily="18" charset="-18"/>
              </a:rPr>
              <a:t>reintrodukce</a:t>
            </a:r>
            <a:endParaRPr lang="cs-CZ" sz="1300" dirty="0">
              <a:latin typeface="Amasis MT Pro" panose="02040504050005020304" pitchFamily="18" charset="-18"/>
            </a:endParaRPr>
          </a:p>
          <a:p>
            <a:pPr marL="1200150" lvl="2"/>
            <a:r>
              <a:rPr lang="cs-CZ" sz="1300" dirty="0" err="1">
                <a:latin typeface="Amasis MT Pro" panose="02040504050005020304" pitchFamily="18" charset="-18"/>
              </a:rPr>
              <a:t>reintrodukce</a:t>
            </a:r>
            <a:r>
              <a:rPr lang="cs-CZ" sz="1300" dirty="0">
                <a:latin typeface="Amasis MT Pro" panose="02040504050005020304" pitchFamily="18" charset="-18"/>
              </a:rPr>
              <a:t> - vyhnout se imprintingu lidí - přizpůsobit management, aby s lidmi nepřišli do kontaktu</a:t>
            </a:r>
          </a:p>
          <a:p>
            <a:pPr marL="800100" lvl="1"/>
            <a:r>
              <a:rPr lang="cs-CZ" sz="1300" dirty="0">
                <a:latin typeface="Amasis MT Pro" panose="02040504050005020304" pitchFamily="18" charset="-18"/>
              </a:rPr>
              <a:t>začlenit separační prostor (min 19 m²) – manipulace, veterinární zákroky, separace agresivního jedince, přesuny</a:t>
            </a:r>
          </a:p>
          <a:p>
            <a:pPr marL="1200150" lvl="2"/>
            <a:r>
              <a:rPr lang="cs-CZ" sz="1300" dirty="0">
                <a:latin typeface="Amasis MT Pro" panose="02040504050005020304" pitchFamily="18" charset="-18"/>
              </a:rPr>
              <a:t>při chovu 2 a více jedinců více separačních prostorů</a:t>
            </a:r>
          </a:p>
          <a:p>
            <a:pPr marL="800100" lvl="1"/>
            <a:endParaRPr lang="cs-CZ" sz="1300" dirty="0">
              <a:latin typeface="Amasis MT Pro" panose="02040504050005020304" pitchFamily="18" charset="-18"/>
            </a:endParaRPr>
          </a:p>
          <a:p>
            <a:pPr marL="800100" lvl="1"/>
            <a:r>
              <a:rPr lang="cs-CZ" sz="1300" b="1" dirty="0">
                <a:latin typeface="Amasis MT Pro" panose="02040504050005020304" pitchFamily="18" charset="-18"/>
              </a:rPr>
              <a:t>malé šelmy</a:t>
            </a:r>
          </a:p>
          <a:p>
            <a:pPr marL="1200150" lvl="2"/>
            <a:r>
              <a:rPr lang="cs-CZ" sz="1300" dirty="0">
                <a:latin typeface="Amasis MT Pro" panose="02040504050005020304" pitchFamily="18" charset="-18"/>
              </a:rPr>
              <a:t>minimální nároky - 2 m x 2 m x 1,5 m (1 - 2 jedinci)</a:t>
            </a:r>
          </a:p>
          <a:p>
            <a:pPr marL="1657350" lvl="3"/>
            <a:r>
              <a:rPr lang="cs-CZ" sz="1300" dirty="0">
                <a:latin typeface="Amasis MT Pro" panose="02040504050005020304" pitchFamily="18" charset="-18"/>
              </a:rPr>
              <a:t>3 m x 3 m x 1,5 m (3 jedinci)</a:t>
            </a:r>
          </a:p>
          <a:p>
            <a:pPr marL="1657350" lvl="3"/>
            <a:r>
              <a:rPr lang="cs-CZ" sz="1300" dirty="0">
                <a:latin typeface="Amasis MT Pro" panose="02040504050005020304" pitchFamily="18" charset="-18"/>
              </a:rPr>
              <a:t>4 m x 4 m  x 2 m (rodinné skupiny mající až 5 potomků)</a:t>
            </a:r>
          </a:p>
          <a:p>
            <a:pPr marL="1200150" lvl="2"/>
            <a:r>
              <a:rPr lang="cs-CZ" sz="1300" dirty="0">
                <a:latin typeface="Amasis MT Pro" panose="02040504050005020304" pitchFamily="18" charset="-18"/>
              </a:rPr>
              <a:t>pokud možno - preferovat větší výběh</a:t>
            </a:r>
          </a:p>
          <a:p>
            <a:pPr marL="800100" lvl="1"/>
            <a:endParaRPr lang="cs-CZ" sz="1300" dirty="0">
              <a:latin typeface="Amasis MT Pro" panose="02040504050005020304" pitchFamily="18" charset="-18"/>
            </a:endParaRPr>
          </a:p>
          <a:p>
            <a:pPr marL="800100" lvl="1"/>
            <a:r>
              <a:rPr lang="cs-CZ" sz="1300" b="1" dirty="0">
                <a:latin typeface="Amasis MT Pro" panose="02040504050005020304" pitchFamily="18" charset="-18"/>
              </a:rPr>
              <a:t>zabezpečit před přelezením či podhrabáním plotu</a:t>
            </a:r>
          </a:p>
          <a:p>
            <a:pPr marL="1200150" lvl="2"/>
            <a:r>
              <a:rPr lang="cs-CZ" sz="1300" dirty="0">
                <a:latin typeface="Amasis MT Pro" panose="02040504050005020304" pitchFamily="18" charset="-18"/>
              </a:rPr>
              <a:t>podhrabání – bariéru umístit minimálně 15 – 30 cm pod zem a v okruhu 1 metru od plotu</a:t>
            </a:r>
          </a:p>
          <a:p>
            <a:pPr marL="1657350" lvl="3"/>
            <a:r>
              <a:rPr lang="cs-CZ" sz="1300" dirty="0">
                <a:latin typeface="Amasis MT Pro" panose="02040504050005020304" pitchFamily="18" charset="-18"/>
              </a:rPr>
              <a:t>pletivo, či betonová bariéra</a:t>
            </a:r>
          </a:p>
          <a:p>
            <a:pPr marL="1200150" lvl="2"/>
            <a:r>
              <a:rPr lang="cs-CZ" sz="1300" dirty="0">
                <a:latin typeface="Amasis MT Pro" panose="02040504050005020304" pitchFamily="18" charset="-18"/>
              </a:rPr>
              <a:t>přelezení – stěna výběhu minimálně 2,5 m vysoká a nesmí umožňovat lezení po jejím povrchu</a:t>
            </a:r>
          </a:p>
          <a:p>
            <a:pPr marL="800100" lvl="1"/>
            <a:endParaRPr lang="cs-CZ" sz="1300" dirty="0">
              <a:latin typeface="Amasis MT Pro" panose="02040504050005020304" pitchFamily="18" charset="-18"/>
            </a:endParaRPr>
          </a:p>
          <a:p>
            <a:pPr marL="800100" lvl="1"/>
            <a:r>
              <a:rPr lang="cs-CZ" sz="1300" b="1" dirty="0">
                <a:latin typeface="Amasis MT Pro" panose="02040504050005020304" pitchFamily="18" charset="-18"/>
              </a:rPr>
              <a:t>teplota</a:t>
            </a:r>
          </a:p>
          <a:p>
            <a:pPr marL="1200150" lvl="2"/>
            <a:r>
              <a:rPr lang="cs-CZ" sz="1300" dirty="0">
                <a:latin typeface="Amasis MT Pro" panose="02040504050005020304" pitchFamily="18" charset="-18"/>
              </a:rPr>
              <a:t>mnoho druhů toleruje velké rozpětí</a:t>
            </a:r>
          </a:p>
          <a:p>
            <a:pPr marL="1200150" lvl="2"/>
            <a:r>
              <a:rPr lang="cs-CZ" sz="1300" dirty="0">
                <a:latin typeface="Amasis MT Pro" panose="02040504050005020304" pitchFamily="18" charset="-18"/>
              </a:rPr>
              <a:t>malé šelmy a tropické druhy – málo tolerantní vůči výkyvům teplot</a:t>
            </a:r>
          </a:p>
          <a:p>
            <a:pPr marL="1200150" lvl="2"/>
            <a:r>
              <a:rPr lang="cs-CZ" sz="1300" dirty="0">
                <a:latin typeface="Amasis MT Pro" panose="02040504050005020304" pitchFamily="18" charset="-18"/>
              </a:rPr>
              <a:t>zvířata žijící venku musí mít přistup do teplého a suchého úkrytu</a:t>
            </a:r>
            <a:endParaRPr lang="cs-CZ" sz="1300" b="1" dirty="0">
              <a:latin typeface="Amasis MT Pro" panose="02040504050005020304" pitchFamily="18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17579447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C6CB527-5894-6BFF-8F8F-00E68165B0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19768"/>
            <a:ext cx="8229600" cy="1143000"/>
          </a:xfrm>
        </p:spPr>
        <p:txBody>
          <a:bodyPr>
            <a:normAutofit/>
          </a:bodyPr>
          <a:lstStyle/>
          <a:p>
            <a:r>
              <a:rPr lang="cs-CZ" sz="3200" b="1" i="1" dirty="0" err="1">
                <a:latin typeface="Amasis MT Pro" panose="02040504050005020304" pitchFamily="18" charset="-18"/>
              </a:rPr>
              <a:t>Canidae</a:t>
            </a:r>
            <a:r>
              <a:rPr lang="cs-CZ" sz="3200" b="1" dirty="0">
                <a:latin typeface="Amasis MT Pro" panose="02040504050005020304" pitchFamily="18" charset="-18"/>
              </a:rPr>
              <a:t> - psovití – charakteristika </a:t>
            </a:r>
            <a:endParaRPr lang="cs-CZ" sz="3200" dirty="0">
              <a:latin typeface="Amasis MT Pro" panose="02040504050005020304" pitchFamily="18" charset="-18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4B5963F-4A5E-2CCC-7581-F2F393E823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949280"/>
          </a:xfrm>
        </p:spPr>
        <p:txBody>
          <a:bodyPr>
            <a:normAutofit lnSpcReduction="10000"/>
          </a:bodyPr>
          <a:lstStyle/>
          <a:p>
            <a:r>
              <a:rPr lang="cs-CZ" sz="2200" b="1" dirty="0">
                <a:latin typeface="Amasis MT Pro" panose="02040504050005020304" pitchFamily="18" charset="-18"/>
              </a:rPr>
              <a:t>Krmení</a:t>
            </a:r>
          </a:p>
          <a:p>
            <a:pPr lvl="1"/>
            <a:r>
              <a:rPr lang="cs-CZ" sz="1700" b="1" dirty="0">
                <a:latin typeface="Amasis MT Pro" panose="02040504050005020304" pitchFamily="18" charset="-18"/>
              </a:rPr>
              <a:t>všežravci až striktní masožravci</a:t>
            </a:r>
          </a:p>
          <a:p>
            <a:pPr lvl="2"/>
            <a:r>
              <a:rPr lang="cs-CZ" sz="1700" dirty="0">
                <a:latin typeface="Amasis MT Pro" panose="02040504050005020304" pitchFamily="18" charset="-18"/>
              </a:rPr>
              <a:t>poměr mezi živočišnou a rostlinnou stravou závisí na sezóně, výskytu potravy a fázi rozmnožovacího cyklu</a:t>
            </a:r>
          </a:p>
          <a:p>
            <a:pPr lvl="2"/>
            <a:r>
              <a:rPr lang="cs-CZ" sz="1700" dirty="0">
                <a:latin typeface="Amasis MT Pro" panose="02040504050005020304" pitchFamily="18" charset="-18"/>
              </a:rPr>
              <a:t>pes pralesní, pes hyenovitý, dhoul – téměř striktní masožraví</a:t>
            </a:r>
          </a:p>
          <a:p>
            <a:pPr lvl="2"/>
            <a:r>
              <a:rPr lang="cs-CZ" sz="1700" dirty="0">
                <a:latin typeface="Amasis MT Pro" panose="02040504050005020304" pitchFamily="18" charset="-18"/>
              </a:rPr>
              <a:t>pes ušatý - primárně hmyzožravý</a:t>
            </a:r>
          </a:p>
          <a:p>
            <a:pPr lvl="2"/>
            <a:r>
              <a:rPr lang="cs-CZ" sz="1700" dirty="0" err="1">
                <a:latin typeface="Amasis MT Pro" panose="02040504050005020304" pitchFamily="18" charset="-18"/>
              </a:rPr>
              <a:t>vlček</a:t>
            </a:r>
            <a:r>
              <a:rPr lang="cs-CZ" sz="1700" dirty="0">
                <a:latin typeface="Amasis MT Pro" panose="02040504050005020304" pitchFamily="18" charset="-18"/>
              </a:rPr>
              <a:t> etiopský - hlodavci</a:t>
            </a:r>
          </a:p>
          <a:p>
            <a:pPr lvl="2"/>
            <a:r>
              <a:rPr lang="cs-CZ" sz="1700" dirty="0">
                <a:latin typeface="Amasis MT Pro" panose="02040504050005020304" pitchFamily="18" charset="-18"/>
              </a:rPr>
              <a:t>pes hřivnatý - ochotně přijímá ovoce a zeleninu </a:t>
            </a:r>
          </a:p>
          <a:p>
            <a:pPr lvl="3"/>
            <a:r>
              <a:rPr lang="cs-CZ" sz="1700" dirty="0">
                <a:latin typeface="Amasis MT Pro" panose="02040504050005020304" pitchFamily="18" charset="-18"/>
              </a:rPr>
              <a:t>50 % stravy rostlinného původu</a:t>
            </a:r>
          </a:p>
          <a:p>
            <a:pPr lvl="3"/>
            <a:r>
              <a:rPr lang="cs-CZ" sz="1700" dirty="0">
                <a:latin typeface="Amasis MT Pro" panose="02040504050005020304" pitchFamily="18" charset="-18"/>
              </a:rPr>
              <a:t>50 % malí savci, hmyz, ptáci</a:t>
            </a:r>
          </a:p>
          <a:p>
            <a:pPr lvl="3"/>
            <a:r>
              <a:rPr lang="cs-CZ" sz="1700" dirty="0">
                <a:latin typeface="Amasis MT Pro" panose="02040504050005020304" pitchFamily="18" charset="-18"/>
              </a:rPr>
              <a:t>je třeba kontrolovat hladinu </a:t>
            </a:r>
            <a:r>
              <a:rPr lang="cs-CZ" sz="1700" dirty="0" err="1">
                <a:latin typeface="Amasis MT Pro" panose="02040504050005020304" pitchFamily="18" charset="-18"/>
              </a:rPr>
              <a:t>taurinu</a:t>
            </a:r>
            <a:r>
              <a:rPr lang="cs-CZ" sz="1700" dirty="0">
                <a:latin typeface="Amasis MT Pro" panose="02040504050005020304" pitchFamily="18" charset="-18"/>
              </a:rPr>
              <a:t> - suplementace pokud je třeba</a:t>
            </a:r>
          </a:p>
          <a:p>
            <a:pPr lvl="3"/>
            <a:r>
              <a:rPr lang="cs-CZ" sz="1700" dirty="0">
                <a:latin typeface="Amasis MT Pro" panose="02040504050005020304" pitchFamily="18" charset="-18"/>
              </a:rPr>
              <a:t>možnost granulí na sójovém základu - při testování měli jedinci lepší BSC a konzistenci trusu</a:t>
            </a:r>
          </a:p>
          <a:p>
            <a:pPr marL="1371600" lvl="3" indent="0">
              <a:buNone/>
            </a:pPr>
            <a:endParaRPr lang="cs-CZ" sz="1700" dirty="0">
              <a:latin typeface="Amasis MT Pro" panose="02040504050005020304" pitchFamily="18" charset="-18"/>
            </a:endParaRPr>
          </a:p>
          <a:p>
            <a:pPr lvl="1"/>
            <a:r>
              <a:rPr lang="cs-CZ" sz="1700" b="1" dirty="0">
                <a:latin typeface="Amasis MT Pro" panose="02040504050005020304" pitchFamily="18" charset="-18"/>
              </a:rPr>
              <a:t>nutriční složení stravy</a:t>
            </a:r>
          </a:p>
          <a:p>
            <a:pPr lvl="2"/>
            <a:r>
              <a:rPr lang="cs-CZ" sz="1700" dirty="0">
                <a:latin typeface="Amasis MT Pro" panose="02040504050005020304" pitchFamily="18" charset="-18"/>
              </a:rPr>
              <a:t>základní model na principech psa domácího</a:t>
            </a:r>
          </a:p>
          <a:p>
            <a:pPr lvl="2"/>
            <a:r>
              <a:rPr lang="cs-CZ" sz="1700" dirty="0">
                <a:latin typeface="Amasis MT Pro" panose="02040504050005020304" pitchFamily="18" charset="-18"/>
              </a:rPr>
              <a:t>nutno přizpůsobit jednotlivým druhům </a:t>
            </a:r>
          </a:p>
          <a:p>
            <a:pPr lvl="2"/>
            <a:r>
              <a:rPr lang="cs-CZ" sz="1700" dirty="0">
                <a:latin typeface="Amasis MT Pro" panose="02040504050005020304" pitchFamily="18" charset="-18"/>
              </a:rPr>
              <a:t>20 – 28 % protein</a:t>
            </a:r>
          </a:p>
          <a:p>
            <a:pPr lvl="2"/>
            <a:r>
              <a:rPr lang="cs-CZ" sz="1700" dirty="0">
                <a:latin typeface="Amasis MT Pro" panose="02040504050005020304" pitchFamily="18" charset="-18"/>
              </a:rPr>
              <a:t>5 – 18 % tuky</a:t>
            </a:r>
          </a:p>
          <a:p>
            <a:pPr lvl="2"/>
            <a:r>
              <a:rPr lang="cs-CZ" sz="1700" dirty="0">
                <a:latin typeface="Amasis MT Pro" panose="02040504050005020304" pitchFamily="18" charset="-18"/>
              </a:rPr>
              <a:t>2 – 4 % hrubá vláknina</a:t>
            </a:r>
          </a:p>
          <a:p>
            <a:pPr lvl="3"/>
            <a:endParaRPr lang="cs-CZ" sz="2800" dirty="0">
              <a:latin typeface="Amasis MT Pro" panose="02040504050005020304" pitchFamily="18" charset="-18"/>
            </a:endParaRPr>
          </a:p>
          <a:p>
            <a:endParaRPr lang="cs-CZ" dirty="0">
              <a:latin typeface="Amasis MT Pro" panose="02040504050005020304" pitchFamily="18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2899503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26F4811-EFB8-FD75-CA5B-5D94B9AE99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/>
          </a:bodyPr>
          <a:lstStyle/>
          <a:p>
            <a:r>
              <a:rPr lang="cs-CZ" sz="3200" b="1" i="1" dirty="0" err="1">
                <a:latin typeface="Amasis MT Pro" panose="02040504050005020304" pitchFamily="18" charset="-18"/>
              </a:rPr>
              <a:t>Canidae</a:t>
            </a:r>
            <a:r>
              <a:rPr lang="cs-CZ" sz="3200" b="1" dirty="0">
                <a:latin typeface="Amasis MT Pro" panose="02040504050005020304" pitchFamily="18" charset="-18"/>
              </a:rPr>
              <a:t> - psovití – charakteristika </a:t>
            </a:r>
            <a:endParaRPr lang="cs-CZ" sz="3200" dirty="0">
              <a:latin typeface="Amasis MT Pro" panose="02040504050005020304" pitchFamily="18" charset="-18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358723A-6C2E-0240-A9E5-4581B6F8FF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5661248"/>
          </a:xfrm>
        </p:spPr>
        <p:txBody>
          <a:bodyPr>
            <a:normAutofit/>
          </a:bodyPr>
          <a:lstStyle/>
          <a:p>
            <a:r>
              <a:rPr lang="cs-CZ" sz="2000" b="1" dirty="0">
                <a:latin typeface="Amasis MT Pro" panose="02040504050005020304" pitchFamily="18" charset="-18"/>
              </a:rPr>
              <a:t>Krmení - v</a:t>
            </a:r>
            <a:r>
              <a:rPr lang="cs-CZ" sz="1800" b="1" dirty="0">
                <a:latin typeface="Amasis MT Pro" panose="02040504050005020304" pitchFamily="18" charset="-18"/>
              </a:rPr>
              <a:t> zajetí</a:t>
            </a:r>
          </a:p>
          <a:p>
            <a:pPr lvl="1"/>
            <a:r>
              <a:rPr lang="cs-CZ" sz="1800" dirty="0">
                <a:latin typeface="Amasis MT Pro" panose="02040504050005020304" pitchFamily="18" charset="-18"/>
              </a:rPr>
              <a:t>krmení 1 – 2x denně</a:t>
            </a:r>
          </a:p>
          <a:p>
            <a:pPr lvl="1"/>
            <a:r>
              <a:rPr lang="cs-CZ" sz="1800" dirty="0">
                <a:latin typeface="Amasis MT Pro" panose="02040504050005020304" pitchFamily="18" charset="-18"/>
              </a:rPr>
              <a:t>denní dávka - cca 1 - 3 kg potravy na 25 kg živé váhy </a:t>
            </a:r>
          </a:p>
          <a:p>
            <a:pPr lvl="2"/>
            <a:r>
              <a:rPr lang="cs-CZ" sz="1800" dirty="0">
                <a:latin typeface="Amasis MT Pro" panose="02040504050005020304" pitchFamily="18" charset="-18"/>
              </a:rPr>
              <a:t>dle jiného vzoru - při hmotnosti 22 - 32 kg - 1300 - 1800 kcal / den (</a:t>
            </a:r>
            <a:r>
              <a:rPr lang="cs-CZ" sz="1800" dirty="0" err="1">
                <a:latin typeface="Amasis MT Pro" panose="02040504050005020304" pitchFamily="18" charset="-18"/>
              </a:rPr>
              <a:t>termoneutrální</a:t>
            </a:r>
            <a:r>
              <a:rPr lang="cs-CZ" sz="1800" dirty="0">
                <a:latin typeface="Amasis MT Pro" panose="02040504050005020304" pitchFamily="18" charset="-18"/>
              </a:rPr>
              <a:t> prostředí, bez vysoké fyzické aktivity)</a:t>
            </a:r>
          </a:p>
          <a:p>
            <a:pPr lvl="2"/>
            <a:r>
              <a:rPr lang="cs-CZ" sz="1800" dirty="0">
                <a:latin typeface="Amasis MT Pro" panose="02040504050005020304" pitchFamily="18" charset="-18"/>
              </a:rPr>
              <a:t>závisí na věku, reprodukčním cyklu, aktivitě, nárocích na termoregulaci a BCS</a:t>
            </a:r>
          </a:p>
          <a:p>
            <a:pPr lvl="1"/>
            <a:r>
              <a:rPr lang="cs-CZ" sz="1800" b="1" dirty="0">
                <a:latin typeface="Amasis MT Pro" panose="02040504050005020304" pitchFamily="18" charset="-18"/>
              </a:rPr>
              <a:t>obecné požadavky</a:t>
            </a:r>
          </a:p>
          <a:p>
            <a:pPr lvl="2"/>
            <a:r>
              <a:rPr lang="cs-CZ" sz="1800" dirty="0">
                <a:latin typeface="Amasis MT Pro" panose="02040504050005020304" pitchFamily="18" charset="-18"/>
              </a:rPr>
              <a:t>50 - 65 kcal/kg živé váhy - dospělý jedinec</a:t>
            </a:r>
          </a:p>
          <a:p>
            <a:pPr lvl="2"/>
            <a:r>
              <a:rPr lang="cs-CZ" sz="1800" dirty="0">
                <a:latin typeface="Amasis MT Pro" panose="02040504050005020304" pitchFamily="18" charset="-18"/>
              </a:rPr>
              <a:t>120 kcal/kg živé váhy - rostoucí štěňata</a:t>
            </a:r>
          </a:p>
          <a:p>
            <a:pPr lvl="2"/>
            <a:r>
              <a:rPr lang="cs-CZ" sz="1800" dirty="0">
                <a:latin typeface="Amasis MT Pro" panose="02040504050005020304" pitchFamily="18" charset="-18"/>
              </a:rPr>
              <a:t>200 kcal/kg živé váhy - samice v laktaci</a:t>
            </a:r>
          </a:p>
          <a:p>
            <a:pPr lvl="2"/>
            <a:r>
              <a:rPr lang="cs-CZ" sz="1800" dirty="0">
                <a:latin typeface="Amasis MT Pro" panose="02040504050005020304" pitchFamily="18" charset="-18"/>
              </a:rPr>
              <a:t>450 kcal/kg živé váhy - vysoce náročná fyzická aktivita</a:t>
            </a:r>
          </a:p>
          <a:p>
            <a:pPr lvl="1"/>
            <a:r>
              <a:rPr lang="cs-CZ" sz="1800" dirty="0">
                <a:latin typeface="Amasis MT Pro" panose="02040504050005020304" pitchFamily="18" charset="-18"/>
              </a:rPr>
              <a:t>v posledním trimestru březosti a laktaci jsou nároky na energii mnohem vyšší</a:t>
            </a:r>
          </a:p>
          <a:p>
            <a:pPr lvl="2"/>
            <a:r>
              <a:rPr lang="cs-CZ" sz="1800" dirty="0">
                <a:latin typeface="Amasis MT Pro" panose="02040504050005020304" pitchFamily="18" charset="-18"/>
              </a:rPr>
              <a:t>nutné krmnou dávku zvýšit</a:t>
            </a:r>
          </a:p>
          <a:p>
            <a:pPr lvl="1"/>
            <a:r>
              <a:rPr lang="cs-CZ" sz="1800" dirty="0">
                <a:latin typeface="Amasis MT Pro" panose="02040504050005020304" pitchFamily="18" charset="-18"/>
              </a:rPr>
              <a:t>množství krmné dávky měnit postupně - prevence GIT potíží</a:t>
            </a:r>
          </a:p>
          <a:p>
            <a:endParaRPr lang="cs-CZ" dirty="0">
              <a:latin typeface="Amasis MT Pro" panose="02040504050005020304" pitchFamily="18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32898126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E77D3BF-F503-5A7F-77B8-9904349043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r>
              <a:rPr lang="cs-CZ" sz="3200" b="1" i="1" dirty="0" err="1">
                <a:latin typeface="Amasis MT Pro" panose="02040504050005020304" pitchFamily="18" charset="-18"/>
              </a:rPr>
              <a:t>Canidae</a:t>
            </a:r>
            <a:r>
              <a:rPr lang="cs-CZ" sz="3200" b="1" dirty="0">
                <a:latin typeface="Amasis MT Pro" panose="02040504050005020304" pitchFamily="18" charset="-18"/>
              </a:rPr>
              <a:t> - psovití – charakteristika </a:t>
            </a:r>
            <a:endParaRPr lang="cs-CZ" sz="3200" dirty="0">
              <a:latin typeface="Amasis MT Pro" panose="02040504050005020304" pitchFamily="18" charset="-18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7EDFE5D-8DAD-818C-8788-9195CC2F55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877272"/>
          </a:xfrm>
        </p:spPr>
        <p:txBody>
          <a:bodyPr>
            <a:normAutofit fontScale="47500" lnSpcReduction="20000"/>
          </a:bodyPr>
          <a:lstStyle/>
          <a:p>
            <a:r>
              <a:rPr lang="cs-CZ" sz="3800" b="1" dirty="0">
                <a:latin typeface="Amasis MT Pro" panose="02040504050005020304" pitchFamily="18" charset="-18"/>
              </a:rPr>
              <a:t>Krmení - složení</a:t>
            </a:r>
          </a:p>
          <a:p>
            <a:pPr lvl="1"/>
            <a:r>
              <a:rPr lang="cs-CZ" sz="2900" dirty="0">
                <a:latin typeface="Amasis MT Pro" panose="02040504050005020304" pitchFamily="18" charset="-18"/>
              </a:rPr>
              <a:t>strava převážně založena na mase či na kvalitních psích granulí</a:t>
            </a:r>
          </a:p>
          <a:p>
            <a:pPr lvl="1"/>
            <a:r>
              <a:rPr lang="cs-CZ" sz="2900" dirty="0">
                <a:latin typeface="Amasis MT Pro" panose="02040504050005020304" pitchFamily="18" charset="-18"/>
              </a:rPr>
              <a:t>vyhnout se granulím s vysokým obsahem </a:t>
            </a:r>
            <a:r>
              <a:rPr lang="cs-CZ" sz="2900" b="1" dirty="0">
                <a:latin typeface="Amasis MT Pro" panose="02040504050005020304" pitchFamily="18" charset="-18"/>
              </a:rPr>
              <a:t>lepku a obilovin</a:t>
            </a:r>
          </a:p>
          <a:p>
            <a:pPr lvl="2"/>
            <a:r>
              <a:rPr lang="cs-CZ" sz="2900" dirty="0">
                <a:latin typeface="Amasis MT Pro" panose="02040504050005020304" pitchFamily="18" charset="-18"/>
              </a:rPr>
              <a:t>je častou </a:t>
            </a:r>
            <a:r>
              <a:rPr lang="cs-CZ" sz="2900" b="1" dirty="0">
                <a:latin typeface="Amasis MT Pro" panose="02040504050005020304" pitchFamily="18" charset="-18"/>
              </a:rPr>
              <a:t>potravní intolerancí</a:t>
            </a:r>
          </a:p>
          <a:p>
            <a:pPr lvl="3"/>
            <a:r>
              <a:rPr lang="cs-CZ" sz="2900" dirty="0">
                <a:latin typeface="Amasis MT Pro" panose="02040504050005020304" pitchFamily="18" charset="-18"/>
              </a:rPr>
              <a:t>projevují se kožními reakcemi, špatnou kvalitou srsti, kachexií a narušením GIT</a:t>
            </a:r>
          </a:p>
          <a:p>
            <a:pPr lvl="1"/>
            <a:r>
              <a:rPr lang="cs-CZ" sz="2900" dirty="0">
                <a:latin typeface="Amasis MT Pro" panose="02040504050005020304" pitchFamily="18" charset="-18"/>
              </a:rPr>
              <a:t>všežravci </a:t>
            </a:r>
            <a:r>
              <a:rPr lang="cs-CZ" sz="2900" dirty="0" err="1">
                <a:latin typeface="Amasis MT Pro" panose="02040504050005020304" pitchFamily="18" charset="-18"/>
              </a:rPr>
              <a:t>benefitují</a:t>
            </a:r>
            <a:r>
              <a:rPr lang="cs-CZ" sz="2900" dirty="0">
                <a:latin typeface="Amasis MT Pro" panose="02040504050005020304" pitchFamily="18" charset="-18"/>
              </a:rPr>
              <a:t> z přidané vlákniny (např. ovoce)</a:t>
            </a:r>
          </a:p>
          <a:p>
            <a:pPr lvl="1"/>
            <a:r>
              <a:rPr lang="cs-CZ" sz="2900" dirty="0">
                <a:latin typeface="Amasis MT Pro" panose="02040504050005020304" pitchFamily="18" charset="-18"/>
              </a:rPr>
              <a:t>ideálně krmit odděleně a zaznamenávat si, jak jednotlivci přijímají krmivo</a:t>
            </a:r>
          </a:p>
          <a:p>
            <a:pPr marL="400050" lvl="1" indent="0">
              <a:buNone/>
            </a:pPr>
            <a:endParaRPr lang="cs-CZ" sz="2900" dirty="0">
              <a:latin typeface="Amasis MT Pro" panose="02040504050005020304" pitchFamily="18" charset="-18"/>
            </a:endParaRPr>
          </a:p>
          <a:p>
            <a:pPr lvl="1"/>
            <a:r>
              <a:rPr lang="cs-CZ" sz="2900" dirty="0">
                <a:latin typeface="Amasis MT Pro" panose="02040504050005020304" pitchFamily="18" charset="-18"/>
              </a:rPr>
              <a:t>doplňky stravy nejsou třeba pokud je předkládána dostatečně kvalitní strava</a:t>
            </a:r>
          </a:p>
          <a:p>
            <a:pPr lvl="1"/>
            <a:r>
              <a:rPr lang="cs-CZ" sz="2900" dirty="0">
                <a:latin typeface="Amasis MT Pro" panose="02040504050005020304" pitchFamily="18" charset="-18"/>
              </a:rPr>
              <a:t>několikrát týdně dávat </a:t>
            </a:r>
            <a:r>
              <a:rPr lang="cs-CZ" sz="2900" b="1" dirty="0">
                <a:latin typeface="Amasis MT Pro" panose="02040504050005020304" pitchFamily="18" charset="-18"/>
              </a:rPr>
              <a:t>celou kořist či kosti </a:t>
            </a:r>
            <a:r>
              <a:rPr lang="cs-CZ" sz="2900" dirty="0">
                <a:latin typeface="Amasis MT Pro" panose="02040504050005020304" pitchFamily="18" charset="-18"/>
              </a:rPr>
              <a:t>- zpestření a podpora zdravých zubů</a:t>
            </a:r>
          </a:p>
          <a:p>
            <a:pPr lvl="2"/>
            <a:r>
              <a:rPr lang="cs-CZ" sz="2900" dirty="0">
                <a:latin typeface="Amasis MT Pro" panose="02040504050005020304" pitchFamily="18" charset="-18"/>
              </a:rPr>
              <a:t>králíci, hlodavci, kuřata,...</a:t>
            </a:r>
          </a:p>
          <a:p>
            <a:pPr lvl="2"/>
            <a:r>
              <a:rPr lang="cs-CZ" sz="2900" dirty="0">
                <a:latin typeface="Amasis MT Pro" panose="02040504050005020304" pitchFamily="18" charset="-18"/>
              </a:rPr>
              <a:t>vzít v potaz při kalkulování stravy, abychom nepřekrmili</a:t>
            </a:r>
          </a:p>
          <a:p>
            <a:pPr lvl="2"/>
            <a:r>
              <a:rPr lang="cs-CZ" sz="2900" dirty="0">
                <a:latin typeface="Amasis MT Pro" panose="02040504050005020304" pitchFamily="18" charset="-18"/>
              </a:rPr>
              <a:t>krmení části, nebo celého kopytníka → stimulace smečkového chování a sociální </a:t>
            </a:r>
            <a:r>
              <a:rPr lang="cs-CZ" sz="2900" dirty="0" err="1">
                <a:latin typeface="Amasis MT Pro" panose="02040504050005020304" pitchFamily="18" charset="-18"/>
              </a:rPr>
              <a:t>enrichment</a:t>
            </a:r>
            <a:endParaRPr lang="cs-CZ" sz="2900" dirty="0">
              <a:latin typeface="Amasis MT Pro" panose="02040504050005020304" pitchFamily="18" charset="-18"/>
            </a:endParaRPr>
          </a:p>
          <a:p>
            <a:pPr marL="914400" lvl="2" indent="0">
              <a:buNone/>
            </a:pPr>
            <a:endParaRPr lang="cs-CZ" sz="2900" dirty="0">
              <a:latin typeface="Amasis MT Pro" panose="02040504050005020304" pitchFamily="18" charset="-18"/>
            </a:endParaRPr>
          </a:p>
          <a:p>
            <a:pPr lvl="1"/>
            <a:r>
              <a:rPr lang="cs-CZ" sz="2900" dirty="0">
                <a:latin typeface="Amasis MT Pro" panose="02040504050005020304" pitchFamily="18" charset="-18"/>
              </a:rPr>
              <a:t>zajistit aby kořist byla čerstvá, bez parazitů a onemocnění a bez zbytků léčiv a chemických látek (</a:t>
            </a:r>
            <a:r>
              <a:rPr lang="cs-CZ" sz="2900" dirty="0" err="1">
                <a:latin typeface="Amasis MT Pro" panose="02040504050005020304" pitchFamily="18" charset="-18"/>
              </a:rPr>
              <a:t>NSAIDs</a:t>
            </a:r>
            <a:r>
              <a:rPr lang="cs-CZ" sz="2900" dirty="0">
                <a:latin typeface="Amasis MT Pro" panose="02040504050005020304" pitchFamily="18" charset="-18"/>
              </a:rPr>
              <a:t>, eutanazie, toxiny, olověné projektily)</a:t>
            </a:r>
          </a:p>
          <a:p>
            <a:pPr lvl="1"/>
            <a:r>
              <a:rPr lang="cs-CZ" sz="2900" dirty="0">
                <a:latin typeface="Amasis MT Pro" panose="02040504050005020304" pitchFamily="18" charset="-18"/>
              </a:rPr>
              <a:t>zvýšená opatrnost v oblastech s </a:t>
            </a:r>
            <a:r>
              <a:rPr lang="cs-CZ" sz="2900" b="1" dirty="0" err="1">
                <a:latin typeface="Amasis MT Pro" panose="02040504050005020304" pitchFamily="18" charset="-18"/>
              </a:rPr>
              <a:t>prionovými</a:t>
            </a:r>
            <a:r>
              <a:rPr lang="cs-CZ" sz="2900" b="1" dirty="0">
                <a:latin typeface="Amasis MT Pro" panose="02040504050005020304" pitchFamily="18" charset="-18"/>
              </a:rPr>
              <a:t> onemocněními </a:t>
            </a:r>
            <a:r>
              <a:rPr lang="cs-CZ" sz="2900" dirty="0">
                <a:latin typeface="Amasis MT Pro" panose="02040504050005020304" pitchFamily="18" charset="-18"/>
              </a:rPr>
              <a:t>- BSE (bovinní spongiformní encefalopatie), CWD (chronické chřadnutí jelenovitých)</a:t>
            </a:r>
          </a:p>
          <a:p>
            <a:pPr lvl="2"/>
            <a:r>
              <a:rPr lang="cs-CZ" sz="2900" dirty="0">
                <a:latin typeface="Amasis MT Pro" panose="02040504050005020304" pitchFamily="18" charset="-18"/>
              </a:rPr>
              <a:t>psovité šelmy mohou být citlivé</a:t>
            </a:r>
          </a:p>
          <a:p>
            <a:pPr lvl="1"/>
            <a:r>
              <a:rPr lang="cs-CZ" sz="2900" dirty="0">
                <a:latin typeface="Amasis MT Pro" panose="02040504050005020304" pitchFamily="18" charset="-18"/>
              </a:rPr>
              <a:t>nezkrmovat zvířata sražená autem</a:t>
            </a:r>
          </a:p>
          <a:p>
            <a:pPr lvl="1"/>
            <a:r>
              <a:rPr lang="cs-CZ" sz="2900" dirty="0">
                <a:latin typeface="Amasis MT Pro" panose="02040504050005020304" pitchFamily="18" charset="-18"/>
              </a:rPr>
              <a:t>pokud jsou určena k </a:t>
            </a:r>
            <a:r>
              <a:rPr lang="cs-CZ" sz="2900" b="1" dirty="0" err="1">
                <a:latin typeface="Amasis MT Pro" panose="02040504050005020304" pitchFamily="18" charset="-18"/>
              </a:rPr>
              <a:t>reintrodukci</a:t>
            </a:r>
            <a:endParaRPr lang="cs-CZ" sz="2900" b="1" dirty="0">
              <a:latin typeface="Amasis MT Pro" panose="02040504050005020304" pitchFamily="18" charset="-18"/>
            </a:endParaRPr>
          </a:p>
          <a:p>
            <a:pPr lvl="2"/>
            <a:r>
              <a:rPr lang="cs-CZ" sz="2900" dirty="0">
                <a:latin typeface="Amasis MT Pro" panose="02040504050005020304" pitchFamily="18" charset="-18"/>
              </a:rPr>
              <a:t>předkládat pouze přirozenou kořist (maso z hospodářských zvířat by nemělo být nikdy předkládáno) → naučí se rozeznávat kořist a je vyšší úspěšnost </a:t>
            </a:r>
            <a:r>
              <a:rPr lang="cs-CZ" sz="2900" dirty="0" err="1">
                <a:latin typeface="Amasis MT Pro" panose="02040504050005020304" pitchFamily="18" charset="-18"/>
              </a:rPr>
              <a:t>reintrodukce</a:t>
            </a:r>
            <a:endParaRPr lang="cs-CZ" sz="2900" dirty="0">
              <a:latin typeface="Amasis MT Pro" panose="02040504050005020304" pitchFamily="18" charset="-18"/>
            </a:endParaRPr>
          </a:p>
          <a:p>
            <a:endParaRPr lang="cs-CZ" dirty="0">
              <a:latin typeface="Amasis MT Pro" panose="02040504050005020304" pitchFamily="18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24978086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9E5608-6072-A8AF-CCD0-A2674EB38A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AA129FD-C804-F240-2141-CC42725D36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4" y="116632"/>
            <a:ext cx="8579296" cy="864096"/>
          </a:xfrm>
        </p:spPr>
        <p:txBody>
          <a:bodyPr>
            <a:noAutofit/>
          </a:bodyPr>
          <a:lstStyle/>
          <a:p>
            <a:r>
              <a:rPr lang="cs-CZ" sz="3200" b="1" i="1" dirty="0" err="1">
                <a:latin typeface="Amasis MT Pro" panose="02040504050005020304" pitchFamily="18" charset="-18"/>
              </a:rPr>
              <a:t>Canidae</a:t>
            </a:r>
            <a:r>
              <a:rPr lang="cs-CZ" sz="3200" b="1" dirty="0">
                <a:latin typeface="Amasis MT Pro" panose="02040504050005020304" pitchFamily="18" charset="-18"/>
              </a:rPr>
              <a:t> - psovití</a:t>
            </a:r>
            <a:endParaRPr lang="en-GB" sz="3200" b="1" dirty="0">
              <a:latin typeface="Amasis MT Pro" panose="02040504050005020304" pitchFamily="18" charset="-18"/>
            </a:endParaRP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A743F87-8A11-690A-647D-07BB22E9F5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624" y="860320"/>
            <a:ext cx="9020872" cy="5904656"/>
          </a:xfrm>
        </p:spPr>
        <p:txBody>
          <a:bodyPr>
            <a:noAutofit/>
          </a:bodyPr>
          <a:lstStyle/>
          <a:p>
            <a:r>
              <a:rPr lang="cs-CZ" sz="1900" b="1" dirty="0">
                <a:latin typeface="Amasis MT Pro" panose="02040504050005020304" pitchFamily="18" charset="-18"/>
              </a:rPr>
              <a:t>Manipulace a fixace</a:t>
            </a:r>
          </a:p>
          <a:p>
            <a:pPr lvl="1"/>
            <a:r>
              <a:rPr lang="cs-CZ" sz="1800" dirty="0">
                <a:latin typeface="Amasis MT Pro" panose="02040504050005020304" pitchFamily="18" charset="-18"/>
              </a:rPr>
              <a:t>velmi opatrně</a:t>
            </a:r>
          </a:p>
          <a:p>
            <a:pPr lvl="1"/>
            <a:r>
              <a:rPr lang="cs-CZ" sz="1800" dirty="0">
                <a:latin typeface="Amasis MT Pro" panose="02040504050005020304" pitchFamily="18" charset="-18"/>
              </a:rPr>
              <a:t>menší druhy je možné chytit do sítí a ok pro rychlou manipulaci</a:t>
            </a:r>
          </a:p>
          <a:p>
            <a:pPr lvl="2"/>
            <a:r>
              <a:rPr lang="cs-CZ" sz="1800" dirty="0">
                <a:latin typeface="Amasis MT Pro" panose="02040504050005020304" pitchFamily="18" charset="-18"/>
              </a:rPr>
              <a:t>př. vakcinace</a:t>
            </a:r>
          </a:p>
          <a:p>
            <a:pPr lvl="2"/>
            <a:r>
              <a:rPr lang="cs-CZ" sz="1800" dirty="0">
                <a:latin typeface="Amasis MT Pro" panose="02040504050005020304" pitchFamily="18" charset="-18"/>
              </a:rPr>
              <a:t>také je možno na chvíli zabalit do ručníku a hlavu fixovat manuálně</a:t>
            </a:r>
          </a:p>
          <a:p>
            <a:pPr lvl="1"/>
            <a:r>
              <a:rPr lang="cs-CZ" sz="1800" dirty="0">
                <a:latin typeface="Amasis MT Pro" panose="02040504050005020304" pitchFamily="18" charset="-18"/>
              </a:rPr>
              <a:t>velké druhy – doporučena </a:t>
            </a:r>
            <a:r>
              <a:rPr lang="cs-CZ" sz="1800" dirty="0" err="1">
                <a:latin typeface="Amasis MT Pro" panose="02040504050005020304" pitchFamily="18" charset="-18"/>
              </a:rPr>
              <a:t>sedace</a:t>
            </a:r>
            <a:r>
              <a:rPr lang="cs-CZ" sz="1800" dirty="0">
                <a:latin typeface="Amasis MT Pro" panose="02040504050005020304" pitchFamily="18" charset="-18"/>
              </a:rPr>
              <a:t> pro bezpečnou manipulaci</a:t>
            </a:r>
          </a:p>
          <a:p>
            <a:pPr lvl="1"/>
            <a:r>
              <a:rPr lang="cs-CZ" sz="1800" b="1" dirty="0">
                <a:latin typeface="Amasis MT Pro" panose="02040504050005020304" pitchFamily="18" charset="-18"/>
              </a:rPr>
              <a:t>náhubky</a:t>
            </a:r>
            <a:r>
              <a:rPr lang="cs-CZ" sz="1800" dirty="0">
                <a:latin typeface="Amasis MT Pro" panose="02040504050005020304" pitchFamily="18" charset="-18"/>
              </a:rPr>
              <a:t> – pouze na krátkou dobu a musí umožňovat normální dýchání</a:t>
            </a:r>
          </a:p>
          <a:p>
            <a:pPr lvl="2"/>
            <a:r>
              <a:rPr lang="cs-CZ" sz="1800" dirty="0">
                <a:latin typeface="Amasis MT Pro" panose="02040504050005020304" pitchFamily="18" charset="-18"/>
              </a:rPr>
              <a:t>pozor na </a:t>
            </a:r>
            <a:r>
              <a:rPr lang="cs-CZ" sz="1800" b="1" dirty="0">
                <a:latin typeface="Amasis MT Pro" panose="02040504050005020304" pitchFamily="18" charset="-18"/>
              </a:rPr>
              <a:t>hypertermii</a:t>
            </a:r>
            <a:r>
              <a:rPr lang="cs-CZ" sz="1800" dirty="0">
                <a:latin typeface="Amasis MT Pro" panose="02040504050005020304" pitchFamily="18" charset="-18"/>
              </a:rPr>
              <a:t> – častá komplikace manipulace</a:t>
            </a:r>
          </a:p>
          <a:p>
            <a:pPr lvl="3"/>
            <a:r>
              <a:rPr lang="cs-CZ" sz="1800" b="1" dirty="0">
                <a:latin typeface="Amasis MT Pro" panose="02040504050005020304" pitchFamily="18" charset="-18"/>
              </a:rPr>
              <a:t>terapie</a:t>
            </a:r>
            <a:r>
              <a:rPr lang="cs-CZ" sz="1800" dirty="0">
                <a:latin typeface="Amasis MT Pro" panose="02040504050005020304" pitchFamily="18" charset="-18"/>
              </a:rPr>
              <a:t> </a:t>
            </a:r>
          </a:p>
          <a:p>
            <a:pPr lvl="4"/>
            <a:r>
              <a:rPr lang="cs-CZ" sz="1800" dirty="0">
                <a:latin typeface="Amasis MT Pro" panose="02040504050005020304" pitchFamily="18" charset="-18"/>
              </a:rPr>
              <a:t>velmi pomalá aplikace zchlazených IV infuzí a ochlazování povrchu těla</a:t>
            </a:r>
          </a:p>
          <a:p>
            <a:pPr lvl="4"/>
            <a:r>
              <a:rPr lang="cs-CZ" sz="1800" dirty="0">
                <a:latin typeface="Amasis MT Pro" panose="02040504050005020304" pitchFamily="18" charset="-18"/>
              </a:rPr>
              <a:t>neustále kontrolovat teplotu těla</a:t>
            </a:r>
          </a:p>
          <a:p>
            <a:pPr lvl="4"/>
            <a:r>
              <a:rPr lang="cs-CZ" sz="1800" dirty="0">
                <a:latin typeface="Amasis MT Pro" panose="02040504050005020304" pitchFamily="18" charset="-18"/>
              </a:rPr>
              <a:t>sedativa – při stresové hypertermii</a:t>
            </a:r>
          </a:p>
          <a:p>
            <a:pPr marL="1371600" lvl="3" indent="0">
              <a:buNone/>
            </a:pPr>
            <a:endParaRPr lang="cs-CZ" sz="1800" dirty="0">
              <a:latin typeface="Amasis MT Pro" panose="02040504050005020304" pitchFamily="18" charset="-18"/>
            </a:endParaRPr>
          </a:p>
          <a:p>
            <a:pPr lvl="1"/>
            <a:r>
              <a:rPr lang="cs-CZ" sz="1800" dirty="0">
                <a:latin typeface="Amasis MT Pro" panose="02040504050005020304" pitchFamily="18" charset="-18"/>
              </a:rPr>
              <a:t>zátěžová myopatie při dlouhé a stresující manipulaci</a:t>
            </a:r>
          </a:p>
          <a:p>
            <a:pPr lvl="1"/>
            <a:r>
              <a:rPr lang="cs-CZ" sz="1800" dirty="0">
                <a:latin typeface="Amasis MT Pro" panose="02040504050005020304" pitchFamily="18" charset="-18"/>
              </a:rPr>
              <a:t>odchyt volně žijících šelem – pasti</a:t>
            </a:r>
          </a:p>
          <a:p>
            <a:pPr lvl="2"/>
            <a:r>
              <a:rPr lang="cs-CZ" sz="1800" dirty="0">
                <a:latin typeface="Amasis MT Pro" panose="02040504050005020304" pitchFamily="18" charset="-18"/>
              </a:rPr>
              <a:t>ideálně klecové a na dálku ovládané</a:t>
            </a:r>
          </a:p>
          <a:p>
            <a:pPr marL="457200" lvl="1" indent="0">
              <a:buNone/>
            </a:pPr>
            <a:endParaRPr lang="cs-CZ" sz="1800" dirty="0">
              <a:latin typeface="Amasis MT Pro" panose="02040504050005020304" pitchFamily="18" charset="-18"/>
            </a:endParaRPr>
          </a:p>
          <a:p>
            <a:pPr marL="800100" lvl="1"/>
            <a:endParaRPr lang="cs-CZ" sz="1800" dirty="0">
              <a:latin typeface="Amasis MT Pro" panose="02040504050005020304" pitchFamily="18" charset="-18"/>
            </a:endParaRPr>
          </a:p>
          <a:p>
            <a:pPr marL="514350" lvl="1" indent="0">
              <a:buNone/>
            </a:pPr>
            <a:endParaRPr lang="cs-CZ" sz="1800" dirty="0">
              <a:latin typeface="Amasis MT Pro" panose="02040504050005020304" pitchFamily="18" charset="-18"/>
            </a:endParaRPr>
          </a:p>
          <a:p>
            <a:pPr marL="800100" lvl="1"/>
            <a:endParaRPr lang="cs-CZ" sz="1900" dirty="0">
              <a:latin typeface="Amasis MT Pro" panose="02040504050005020304" pitchFamily="18" charset="-18"/>
            </a:endParaRPr>
          </a:p>
          <a:p>
            <a:pPr marL="800100" lvl="1"/>
            <a:endParaRPr lang="cs-CZ" sz="1900" b="1" dirty="0">
              <a:latin typeface="Amasis MT Pro" panose="02040504050005020304" pitchFamily="18" charset="-18"/>
            </a:endParaRPr>
          </a:p>
          <a:p>
            <a:pPr marL="457200" lvl="1" indent="0">
              <a:buNone/>
            </a:pPr>
            <a:endParaRPr lang="cs-CZ" sz="1900" b="1" dirty="0">
              <a:latin typeface="Amasis MT Pro" panose="02040504050005020304" pitchFamily="18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27921954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305218A-B594-5080-83DA-6EEE35C1F4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r>
              <a:rPr lang="cs-CZ" sz="3200" b="1" i="1" dirty="0" err="1">
                <a:latin typeface="Amasis MT Pro" panose="02040504050005020304" pitchFamily="18" charset="-18"/>
              </a:rPr>
              <a:t>Canidae</a:t>
            </a:r>
            <a:r>
              <a:rPr lang="cs-CZ" sz="3200" b="1" dirty="0">
                <a:latin typeface="Amasis MT Pro" panose="02040504050005020304" pitchFamily="18" charset="-18"/>
              </a:rPr>
              <a:t> - psovití</a:t>
            </a:r>
            <a:endParaRPr lang="cs-CZ" sz="3200" dirty="0">
              <a:latin typeface="Amasis MT Pro" panose="02040504050005020304" pitchFamily="18" charset="-18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BBE13AF-38B2-F02E-53B0-873C57BEA5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145435"/>
          </a:xfrm>
        </p:spPr>
        <p:txBody>
          <a:bodyPr>
            <a:normAutofit fontScale="92500" lnSpcReduction="10000"/>
          </a:bodyPr>
          <a:lstStyle/>
          <a:p>
            <a:pPr marL="400050"/>
            <a:r>
              <a:rPr lang="cs-CZ" sz="1900" b="1" dirty="0" err="1">
                <a:latin typeface="Amasis MT Pro" panose="02040504050005020304" pitchFamily="18" charset="-18"/>
              </a:rPr>
              <a:t>Sedace</a:t>
            </a:r>
            <a:endParaRPr lang="cs-CZ" sz="1900" b="1" dirty="0">
              <a:latin typeface="Amasis MT Pro" panose="02040504050005020304" pitchFamily="18" charset="-18"/>
            </a:endParaRPr>
          </a:p>
          <a:p>
            <a:pPr marL="800100" lvl="1"/>
            <a:r>
              <a:rPr lang="cs-CZ" sz="1800" dirty="0">
                <a:latin typeface="Amasis MT Pro" panose="02040504050005020304" pitchFamily="18" charset="-18"/>
              </a:rPr>
              <a:t>volba sedativa závisí na délce úkonu a preferencích veterináře</a:t>
            </a:r>
          </a:p>
          <a:p>
            <a:pPr marL="800100" lvl="1"/>
            <a:r>
              <a:rPr lang="cs-CZ" sz="1800" dirty="0">
                <a:latin typeface="Amasis MT Pro" panose="02040504050005020304" pitchFamily="18" charset="-18"/>
              </a:rPr>
              <a:t>častá volba – </a:t>
            </a:r>
            <a:r>
              <a:rPr lang="cs-CZ" sz="1800" b="1" dirty="0" err="1">
                <a:latin typeface="Amasis MT Pro" panose="02040504050005020304" pitchFamily="18" charset="-18"/>
              </a:rPr>
              <a:t>ketamin</a:t>
            </a:r>
            <a:r>
              <a:rPr lang="cs-CZ" sz="1800" b="1" dirty="0">
                <a:latin typeface="Amasis MT Pro" panose="02040504050005020304" pitchFamily="18" charset="-18"/>
              </a:rPr>
              <a:t> + alfa 2 agonista </a:t>
            </a:r>
            <a:r>
              <a:rPr lang="cs-CZ" sz="1800" dirty="0">
                <a:latin typeface="Amasis MT Pro" panose="02040504050005020304" pitchFamily="18" charset="-18"/>
              </a:rPr>
              <a:t>(</a:t>
            </a:r>
            <a:r>
              <a:rPr lang="cs-CZ" sz="1800" dirty="0" err="1">
                <a:latin typeface="Amasis MT Pro" panose="02040504050005020304" pitchFamily="18" charset="-18"/>
              </a:rPr>
              <a:t>xylazin</a:t>
            </a:r>
            <a:r>
              <a:rPr lang="cs-CZ" sz="1800" dirty="0">
                <a:latin typeface="Amasis MT Pro" panose="02040504050005020304" pitchFamily="18" charset="-18"/>
              </a:rPr>
              <a:t>, </a:t>
            </a:r>
            <a:r>
              <a:rPr lang="cs-CZ" sz="1800" dirty="0" err="1">
                <a:latin typeface="Amasis MT Pro" panose="02040504050005020304" pitchFamily="18" charset="-18"/>
              </a:rPr>
              <a:t>medetomidin</a:t>
            </a:r>
            <a:r>
              <a:rPr lang="cs-CZ" sz="1800" dirty="0">
                <a:latin typeface="Amasis MT Pro" panose="02040504050005020304" pitchFamily="18" charset="-18"/>
              </a:rPr>
              <a:t>, </a:t>
            </a:r>
            <a:r>
              <a:rPr lang="cs-CZ" sz="1800" dirty="0" err="1">
                <a:latin typeface="Amasis MT Pro" panose="02040504050005020304" pitchFamily="18" charset="-18"/>
              </a:rPr>
              <a:t>dexmedetomidin</a:t>
            </a:r>
            <a:r>
              <a:rPr lang="cs-CZ" sz="1800" dirty="0">
                <a:latin typeface="Amasis MT Pro" panose="02040504050005020304" pitchFamily="18" charset="-18"/>
              </a:rPr>
              <a:t>)</a:t>
            </a:r>
          </a:p>
          <a:p>
            <a:pPr marL="1200150" lvl="2"/>
            <a:r>
              <a:rPr lang="cs-CZ" sz="1800" dirty="0">
                <a:latin typeface="Amasis MT Pro" panose="02040504050005020304" pitchFamily="18" charset="-18"/>
              </a:rPr>
              <a:t>zvrácení </a:t>
            </a:r>
            <a:r>
              <a:rPr lang="cs-CZ" sz="1800" dirty="0" err="1">
                <a:latin typeface="Amasis MT Pro" panose="02040504050005020304" pitchFamily="18" charset="-18"/>
              </a:rPr>
              <a:t>sedace</a:t>
            </a:r>
            <a:r>
              <a:rPr lang="cs-CZ" sz="1800" dirty="0">
                <a:latin typeface="Amasis MT Pro" panose="02040504050005020304" pitchFamily="18" charset="-18"/>
              </a:rPr>
              <a:t> minimálně po 30 - 45 minutách, aby se </a:t>
            </a:r>
            <a:r>
              <a:rPr lang="cs-CZ" sz="1800" dirty="0" err="1">
                <a:latin typeface="Amasis MT Pro" panose="02040504050005020304" pitchFamily="18" charset="-18"/>
              </a:rPr>
              <a:t>ketamin</a:t>
            </a:r>
            <a:r>
              <a:rPr lang="cs-CZ" sz="1800" dirty="0">
                <a:latin typeface="Amasis MT Pro" panose="02040504050005020304" pitchFamily="18" charset="-18"/>
              </a:rPr>
              <a:t> stačil dostatečně metabolizovat (IM preferované)</a:t>
            </a:r>
          </a:p>
          <a:p>
            <a:pPr marL="1200150" lvl="2"/>
            <a:r>
              <a:rPr lang="cs-CZ" sz="1800" b="1" dirty="0">
                <a:latin typeface="Amasis MT Pro" panose="02040504050005020304" pitchFamily="18" charset="-18"/>
              </a:rPr>
              <a:t>antagonisté</a:t>
            </a:r>
          </a:p>
          <a:p>
            <a:pPr marL="1657350" lvl="3"/>
            <a:r>
              <a:rPr lang="cs-CZ" sz="1800" dirty="0" err="1">
                <a:latin typeface="Amasis MT Pro" panose="02040504050005020304" pitchFamily="18" charset="-18"/>
              </a:rPr>
              <a:t>ketamin</a:t>
            </a:r>
            <a:r>
              <a:rPr lang="cs-CZ" sz="1800" dirty="0">
                <a:latin typeface="Amasis MT Pro" panose="02040504050005020304" pitchFamily="18" charset="-18"/>
              </a:rPr>
              <a:t> - nemá</a:t>
            </a:r>
          </a:p>
          <a:p>
            <a:pPr marL="1657350" lvl="3"/>
            <a:r>
              <a:rPr lang="cs-CZ" sz="1800" dirty="0" err="1">
                <a:latin typeface="Amasis MT Pro" panose="02040504050005020304" pitchFamily="18" charset="-18"/>
              </a:rPr>
              <a:t>xylazin</a:t>
            </a:r>
            <a:r>
              <a:rPr lang="cs-CZ" sz="1800" dirty="0">
                <a:latin typeface="Amasis MT Pro" panose="02040504050005020304" pitchFamily="18" charset="-18"/>
              </a:rPr>
              <a:t> - </a:t>
            </a:r>
            <a:r>
              <a:rPr lang="cs-CZ" sz="1800" dirty="0" err="1">
                <a:latin typeface="Amasis MT Pro" panose="02040504050005020304" pitchFamily="18" charset="-18"/>
              </a:rPr>
              <a:t>atipamezol</a:t>
            </a:r>
            <a:r>
              <a:rPr lang="cs-CZ" sz="1800" dirty="0">
                <a:latin typeface="Amasis MT Pro" panose="02040504050005020304" pitchFamily="18" charset="-18"/>
              </a:rPr>
              <a:t>, </a:t>
            </a:r>
            <a:r>
              <a:rPr lang="cs-CZ" sz="1800" dirty="0" err="1">
                <a:latin typeface="Amasis MT Pro" panose="02040504050005020304" pitchFamily="18" charset="-18"/>
              </a:rPr>
              <a:t>yohimbin</a:t>
            </a:r>
            <a:endParaRPr lang="cs-CZ" sz="1800" dirty="0">
              <a:latin typeface="Amasis MT Pro" panose="02040504050005020304" pitchFamily="18" charset="-18"/>
            </a:endParaRPr>
          </a:p>
          <a:p>
            <a:pPr marL="1657350" lvl="3"/>
            <a:r>
              <a:rPr lang="cs-CZ" sz="1800" dirty="0" err="1">
                <a:latin typeface="Amasis MT Pro" panose="02040504050005020304" pitchFamily="18" charset="-18"/>
              </a:rPr>
              <a:t>medetomidin</a:t>
            </a:r>
            <a:r>
              <a:rPr lang="cs-CZ" sz="1800" dirty="0">
                <a:latin typeface="Amasis MT Pro" panose="02040504050005020304" pitchFamily="18" charset="-18"/>
              </a:rPr>
              <a:t>, </a:t>
            </a:r>
            <a:r>
              <a:rPr lang="cs-CZ" sz="1800" dirty="0" err="1">
                <a:latin typeface="Amasis MT Pro" panose="02040504050005020304" pitchFamily="18" charset="-18"/>
              </a:rPr>
              <a:t>dexmedetomidin</a:t>
            </a:r>
            <a:r>
              <a:rPr lang="cs-CZ" sz="1800" dirty="0">
                <a:latin typeface="Amasis MT Pro" panose="02040504050005020304" pitchFamily="18" charset="-18"/>
              </a:rPr>
              <a:t> – </a:t>
            </a:r>
            <a:r>
              <a:rPr lang="cs-CZ" sz="1800" dirty="0" err="1">
                <a:latin typeface="Amasis MT Pro" panose="02040504050005020304" pitchFamily="18" charset="-18"/>
              </a:rPr>
              <a:t>atipamezol</a:t>
            </a:r>
            <a:endParaRPr lang="cs-CZ" sz="1800" dirty="0">
              <a:latin typeface="Amasis MT Pro" panose="02040504050005020304" pitchFamily="18" charset="-18"/>
            </a:endParaRPr>
          </a:p>
          <a:p>
            <a:pPr marL="1200150" lvl="2"/>
            <a:r>
              <a:rPr lang="cs-CZ" sz="1800" b="1" dirty="0">
                <a:latin typeface="Amasis MT Pro" panose="02040504050005020304" pitchFamily="18" charset="-18"/>
              </a:rPr>
              <a:t>nevýhoda</a:t>
            </a:r>
            <a:r>
              <a:rPr lang="cs-CZ" sz="1800" dirty="0">
                <a:latin typeface="Amasis MT Pro" panose="02040504050005020304" pitchFamily="18" charset="-18"/>
              </a:rPr>
              <a:t> - hypertenze způsobená vazokonstrikcí a následná kompenzující bradykardie</a:t>
            </a:r>
          </a:p>
          <a:p>
            <a:pPr marL="800100" lvl="1"/>
            <a:r>
              <a:rPr lang="cs-CZ" sz="1800" b="1" dirty="0" err="1">
                <a:latin typeface="Amasis MT Pro" panose="02040504050005020304" pitchFamily="18" charset="-18"/>
              </a:rPr>
              <a:t>tiletamine</a:t>
            </a:r>
            <a:r>
              <a:rPr lang="cs-CZ" sz="1800" b="1" dirty="0">
                <a:latin typeface="Amasis MT Pro" panose="02040504050005020304" pitchFamily="18" charset="-18"/>
              </a:rPr>
              <a:t> - </a:t>
            </a:r>
            <a:r>
              <a:rPr lang="cs-CZ" sz="1800" b="1" dirty="0" err="1">
                <a:latin typeface="Amasis MT Pro" panose="02040504050005020304" pitchFamily="18" charset="-18"/>
              </a:rPr>
              <a:t>zolazepam</a:t>
            </a:r>
            <a:r>
              <a:rPr lang="cs-CZ" sz="1800" b="1" dirty="0">
                <a:latin typeface="Amasis MT Pro" panose="02040504050005020304" pitchFamily="18" charset="-18"/>
              </a:rPr>
              <a:t> </a:t>
            </a:r>
            <a:r>
              <a:rPr lang="cs-CZ" sz="1800" dirty="0">
                <a:latin typeface="Amasis MT Pro" panose="02040504050005020304" pitchFamily="18" charset="-18"/>
              </a:rPr>
              <a:t>- efektivní, bezpečné, ale probouzení trvá déle</a:t>
            </a:r>
          </a:p>
          <a:p>
            <a:pPr marL="800100" lvl="1"/>
            <a:r>
              <a:rPr lang="cs-CZ" sz="1800" b="1" dirty="0" err="1">
                <a:latin typeface="Amasis MT Pro" panose="02040504050005020304" pitchFamily="18" charset="-18"/>
              </a:rPr>
              <a:t>opioidy</a:t>
            </a:r>
            <a:r>
              <a:rPr lang="cs-CZ" sz="1800" dirty="0">
                <a:latin typeface="Amasis MT Pro" panose="02040504050005020304" pitchFamily="18" charset="-18"/>
              </a:rPr>
              <a:t> – používají se zřídka (respirační deprese)</a:t>
            </a:r>
          </a:p>
          <a:p>
            <a:pPr marL="1428750" lvl="3" indent="0">
              <a:buNone/>
            </a:pPr>
            <a:endParaRPr lang="cs-CZ" sz="1800" dirty="0">
              <a:latin typeface="Amasis MT Pro" panose="02040504050005020304" pitchFamily="18" charset="-18"/>
            </a:endParaRPr>
          </a:p>
          <a:p>
            <a:pPr marL="800100" lvl="1"/>
            <a:r>
              <a:rPr lang="cs-CZ" sz="1800" dirty="0">
                <a:latin typeface="Amasis MT Pro" panose="02040504050005020304" pitchFamily="18" charset="-18"/>
              </a:rPr>
              <a:t>malé šelmy</a:t>
            </a:r>
          </a:p>
          <a:p>
            <a:pPr marL="1200150" lvl="2"/>
            <a:r>
              <a:rPr lang="cs-CZ" sz="1800" dirty="0">
                <a:latin typeface="Amasis MT Pro" panose="02040504050005020304" pitchFamily="18" charset="-18"/>
              </a:rPr>
              <a:t>je možnost inhalační anestezie při manuálním držení či v plynové komoře</a:t>
            </a:r>
          </a:p>
          <a:p>
            <a:pPr marL="800100" lvl="1"/>
            <a:endParaRPr lang="cs-CZ" sz="1800" dirty="0">
              <a:latin typeface="Amasis MT Pro" panose="02040504050005020304" pitchFamily="18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41336462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A51F6F3-1724-D3C8-279C-F16100F7E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anchor="ctr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cs-CZ" sz="3100" b="1" i="1" dirty="0" err="1">
                <a:latin typeface="Amasis MT Pro" panose="02040504050005020304" pitchFamily="18" charset="-18"/>
              </a:rPr>
              <a:t>Canidae</a:t>
            </a:r>
            <a:r>
              <a:rPr lang="cs-CZ" sz="3100" b="1" dirty="0">
                <a:latin typeface="Amasis MT Pro" panose="02040504050005020304" pitchFamily="18" charset="-18"/>
              </a:rPr>
              <a:t> – psovití - anestezie a chirurgické úkony</a:t>
            </a:r>
            <a:br>
              <a:rPr lang="cs-CZ" sz="3100" b="1" dirty="0">
                <a:latin typeface="Amasis MT Pro" panose="02040504050005020304" pitchFamily="18" charset="-18"/>
              </a:rPr>
            </a:br>
            <a:endParaRPr lang="cs-CZ" sz="3100" dirty="0">
              <a:latin typeface="Amasis MT Pro" panose="02040504050005020304" pitchFamily="18" charset="-18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61C0AD6-F6D3-914B-E6ED-56A21133B62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1417638"/>
            <a:ext cx="4370512" cy="4837161"/>
          </a:xfrm>
        </p:spPr>
        <p:txBody>
          <a:bodyPr>
            <a:normAutofit/>
          </a:bodyPr>
          <a:lstStyle/>
          <a:p>
            <a:pPr marL="800100" lvl="1">
              <a:lnSpc>
                <a:spcPct val="90000"/>
              </a:lnSpc>
            </a:pPr>
            <a:r>
              <a:rPr lang="cs-CZ" sz="1500" dirty="0">
                <a:latin typeface="Amasis MT Pro" panose="02040504050005020304" pitchFamily="18" charset="-18"/>
              </a:rPr>
              <a:t>inhalační anestezie a chirurgické zákroky jsou stejné jako u psa domácího</a:t>
            </a:r>
          </a:p>
          <a:p>
            <a:pPr marL="800100" lvl="1">
              <a:lnSpc>
                <a:spcPct val="90000"/>
              </a:lnSpc>
            </a:pPr>
            <a:r>
              <a:rPr lang="cs-CZ" sz="1500" dirty="0">
                <a:latin typeface="Amasis MT Pro" panose="02040504050005020304" pitchFamily="18" charset="-18"/>
              </a:rPr>
              <a:t>preferovanými stehy pro uzavírající vrstvy jsou:</a:t>
            </a:r>
          </a:p>
          <a:p>
            <a:pPr marL="1200150" lvl="2">
              <a:lnSpc>
                <a:spcPct val="90000"/>
              </a:lnSpc>
            </a:pPr>
            <a:r>
              <a:rPr lang="cs-CZ" sz="1500" b="1" dirty="0">
                <a:latin typeface="Amasis MT Pro" panose="02040504050005020304" pitchFamily="18" charset="-18"/>
              </a:rPr>
              <a:t>jednotlivý uzlíčkový</a:t>
            </a:r>
          </a:p>
          <a:p>
            <a:pPr marL="1657350" lvl="3">
              <a:lnSpc>
                <a:spcPct val="90000"/>
              </a:lnSpc>
            </a:pPr>
            <a:r>
              <a:rPr lang="cs-CZ" sz="1500" dirty="0">
                <a:latin typeface="Amasis MT Pro" panose="02040504050005020304" pitchFamily="18" charset="-18"/>
              </a:rPr>
              <a:t>uzávěr břišní stěny</a:t>
            </a:r>
          </a:p>
          <a:p>
            <a:pPr marL="1200150" lvl="2">
              <a:lnSpc>
                <a:spcPct val="90000"/>
              </a:lnSpc>
            </a:pPr>
            <a:r>
              <a:rPr lang="cs-CZ" sz="1500" b="1" dirty="0">
                <a:latin typeface="Amasis MT Pro" panose="02040504050005020304" pitchFamily="18" charset="-18"/>
              </a:rPr>
              <a:t>jednoduchý</a:t>
            </a:r>
            <a:r>
              <a:rPr lang="cs-CZ" sz="1500" dirty="0">
                <a:latin typeface="Amasis MT Pro" panose="02040504050005020304" pitchFamily="18" charset="-18"/>
              </a:rPr>
              <a:t> </a:t>
            </a:r>
            <a:r>
              <a:rPr lang="cs-CZ" sz="1500" b="1" dirty="0">
                <a:latin typeface="Amasis MT Pro" panose="02040504050005020304" pitchFamily="18" charset="-18"/>
              </a:rPr>
              <a:t>pokračovací</a:t>
            </a:r>
          </a:p>
          <a:p>
            <a:pPr marL="1657350" lvl="3">
              <a:lnSpc>
                <a:spcPct val="90000"/>
              </a:lnSpc>
            </a:pPr>
            <a:r>
              <a:rPr lang="cs-CZ" sz="1500" dirty="0">
                <a:latin typeface="Amasis MT Pro" panose="02040504050005020304" pitchFamily="18" charset="-18"/>
              </a:rPr>
              <a:t>uzávěr </a:t>
            </a:r>
            <a:r>
              <a:rPr lang="cs-CZ" sz="1500" i="1" dirty="0">
                <a:latin typeface="Amasis MT Pro" panose="02040504050005020304" pitchFamily="18" charset="-18"/>
              </a:rPr>
              <a:t>vagina </a:t>
            </a:r>
            <a:r>
              <a:rPr lang="cs-CZ" sz="1500" i="1" dirty="0" err="1">
                <a:latin typeface="Amasis MT Pro" panose="02040504050005020304" pitchFamily="18" charset="-18"/>
              </a:rPr>
              <a:t>musculi</a:t>
            </a:r>
            <a:r>
              <a:rPr lang="cs-CZ" sz="1500" i="1" dirty="0">
                <a:latin typeface="Amasis MT Pro" panose="02040504050005020304" pitchFamily="18" charset="-18"/>
              </a:rPr>
              <a:t> </a:t>
            </a:r>
            <a:r>
              <a:rPr lang="cs-CZ" sz="1500" i="1" dirty="0" err="1">
                <a:latin typeface="Amasis MT Pro" panose="02040504050005020304" pitchFamily="18" charset="-18"/>
              </a:rPr>
              <a:t>recti</a:t>
            </a:r>
            <a:r>
              <a:rPr lang="cs-CZ" sz="1500" i="1" dirty="0">
                <a:latin typeface="Amasis MT Pro" panose="02040504050005020304" pitchFamily="18" charset="-18"/>
              </a:rPr>
              <a:t> </a:t>
            </a:r>
            <a:r>
              <a:rPr lang="cs-CZ" sz="1500" i="1" dirty="0" err="1">
                <a:latin typeface="Amasis MT Pro" panose="02040504050005020304" pitchFamily="18" charset="-18"/>
              </a:rPr>
              <a:t>abdominis</a:t>
            </a:r>
            <a:endParaRPr lang="cs-CZ" sz="1500" i="1" dirty="0">
              <a:latin typeface="Amasis MT Pro" panose="02040504050005020304" pitchFamily="18" charset="-18"/>
            </a:endParaRPr>
          </a:p>
          <a:p>
            <a:pPr marL="1657350" lvl="3">
              <a:lnSpc>
                <a:spcPct val="90000"/>
              </a:lnSpc>
            </a:pPr>
            <a:r>
              <a:rPr lang="cs-CZ" sz="1500" dirty="0">
                <a:latin typeface="Amasis MT Pro" panose="02040504050005020304" pitchFamily="18" charset="-18"/>
              </a:rPr>
              <a:t>u psa domácího doporučován, ale kvůli velkému riziku vykousnutí stehu a následné dehiscenci nedoporučován u ostatních psovitých šelem</a:t>
            </a:r>
          </a:p>
          <a:p>
            <a:pPr marL="1200150" lvl="2">
              <a:lnSpc>
                <a:spcPct val="90000"/>
              </a:lnSpc>
            </a:pPr>
            <a:r>
              <a:rPr lang="cs-CZ" sz="1500" b="1" dirty="0">
                <a:latin typeface="Amasis MT Pro" panose="02040504050005020304" pitchFamily="18" charset="-18"/>
              </a:rPr>
              <a:t>matracový steh</a:t>
            </a:r>
          </a:p>
          <a:p>
            <a:pPr marL="1200150" lvl="2">
              <a:lnSpc>
                <a:spcPct val="90000"/>
              </a:lnSpc>
            </a:pPr>
            <a:r>
              <a:rPr lang="cs-CZ" sz="1500" b="1" dirty="0">
                <a:latin typeface="Amasis MT Pro" panose="02040504050005020304" pitchFamily="18" charset="-18"/>
              </a:rPr>
              <a:t>intradermální steh</a:t>
            </a:r>
          </a:p>
          <a:p>
            <a:pPr marL="1657350" lvl="3">
              <a:lnSpc>
                <a:spcPct val="90000"/>
              </a:lnSpc>
            </a:pPr>
            <a:r>
              <a:rPr lang="cs-CZ" sz="1500" dirty="0">
                <a:latin typeface="Amasis MT Pro" panose="02040504050005020304" pitchFamily="18" charset="-18"/>
              </a:rPr>
              <a:t>steh ukryt v kůži a výrazně se omezí zájem jedince o ránu</a:t>
            </a:r>
          </a:p>
          <a:p>
            <a:pPr marL="1200150" lvl="2">
              <a:lnSpc>
                <a:spcPct val="90000"/>
              </a:lnSpc>
            </a:pPr>
            <a:endParaRPr lang="cs-CZ" sz="1300" dirty="0">
              <a:latin typeface="Amasis MT Pro" panose="02040504050005020304" pitchFamily="18" charset="-18"/>
            </a:endParaRPr>
          </a:p>
          <a:p>
            <a:pPr>
              <a:lnSpc>
                <a:spcPct val="90000"/>
              </a:lnSpc>
            </a:pPr>
            <a:endParaRPr lang="cs-CZ" sz="1300" dirty="0">
              <a:latin typeface="Amasis MT Pro" panose="02040504050005020304" pitchFamily="18" charset="-18"/>
            </a:endParaRPr>
          </a:p>
        </p:txBody>
      </p:sp>
      <p:pic>
        <p:nvPicPr>
          <p:cNvPr id="5" name="Obrázek 4" descr="Obsah obrázku savec, venku, vlk, území&#10;&#10;Popis byl vytvořen automaticky">
            <a:extLst>
              <a:ext uri="{FF2B5EF4-FFF2-40B4-BE49-F238E27FC236}">
                <a16:creationId xmlns:a16="http://schemas.microsoft.com/office/drawing/2014/main" id="{B9552BB1-87E5-8331-0BB9-67A3EA3D070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61" r="17054"/>
          <a:stretch/>
        </p:blipFill>
        <p:spPr>
          <a:xfrm>
            <a:off x="4615778" y="1417638"/>
            <a:ext cx="4316288" cy="483716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880459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488D7A1-F869-5D27-1DD4-E35B3AF38B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anchor="ctr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cs-CZ" sz="3100" b="1" i="1" dirty="0" err="1">
                <a:latin typeface="Amasis MT Pro" panose="02040504050005020304" pitchFamily="18" charset="-18"/>
              </a:rPr>
              <a:t>Canidae</a:t>
            </a:r>
            <a:r>
              <a:rPr lang="cs-CZ" sz="3100" b="1" dirty="0">
                <a:latin typeface="Amasis MT Pro" panose="02040504050005020304" pitchFamily="18" charset="-18"/>
              </a:rPr>
              <a:t> – psovití - anestezie a chirurgické úkony</a:t>
            </a:r>
            <a:br>
              <a:rPr lang="cs-CZ" sz="3100" b="1" dirty="0">
                <a:latin typeface="Amasis MT Pro" panose="02040504050005020304" pitchFamily="18" charset="-18"/>
              </a:rPr>
            </a:br>
            <a:endParaRPr lang="cs-CZ" sz="3100" dirty="0">
              <a:latin typeface="Amasis MT Pro" panose="02040504050005020304" pitchFamily="18" charset="-18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44BF627-3E68-451E-E529-92A6664156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196752"/>
            <a:ext cx="8363272" cy="5256584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cs-CZ" sz="1800" b="1" dirty="0">
                <a:latin typeface="Amasis MT Pro" panose="02040504050005020304" pitchFamily="18" charset="-18"/>
              </a:rPr>
              <a:t>Časté chirurgické zákroky</a:t>
            </a:r>
          </a:p>
          <a:p>
            <a:pPr lvl="1">
              <a:lnSpc>
                <a:spcPct val="90000"/>
              </a:lnSpc>
            </a:pPr>
            <a:r>
              <a:rPr lang="cs-CZ" sz="1500" b="1" dirty="0">
                <a:latin typeface="Amasis MT Pro" panose="02040504050005020304" pitchFamily="18" charset="-18"/>
              </a:rPr>
              <a:t>šití ran </a:t>
            </a:r>
            <a:r>
              <a:rPr lang="cs-CZ" sz="1500" dirty="0">
                <a:latin typeface="Amasis MT Pro" panose="02040504050005020304" pitchFamily="18" charset="-18"/>
              </a:rPr>
              <a:t>- tržné </a:t>
            </a:r>
            <a:r>
              <a:rPr lang="cs-CZ" sz="1500" dirty="0" err="1">
                <a:latin typeface="Amasis MT Pro" panose="02040504050005020304" pitchFamily="18" charset="-18"/>
              </a:rPr>
              <a:t>kousné</a:t>
            </a:r>
            <a:r>
              <a:rPr lang="cs-CZ" sz="1500" dirty="0">
                <a:latin typeface="Amasis MT Pro" panose="02040504050005020304" pitchFamily="18" charset="-18"/>
              </a:rPr>
              <a:t>	</a:t>
            </a:r>
          </a:p>
          <a:p>
            <a:pPr lvl="2">
              <a:lnSpc>
                <a:spcPct val="90000"/>
              </a:lnSpc>
            </a:pPr>
            <a:r>
              <a:rPr lang="cs-CZ" sz="1500" dirty="0">
                <a:latin typeface="Amasis MT Pro" panose="02040504050005020304" pitchFamily="18" charset="-18"/>
              </a:rPr>
              <a:t>jazyk, tváře, zuby, ortopedické zranění</a:t>
            </a:r>
          </a:p>
          <a:p>
            <a:pPr lvl="1">
              <a:lnSpc>
                <a:spcPct val="90000"/>
              </a:lnSpc>
            </a:pPr>
            <a:r>
              <a:rPr lang="cs-CZ" sz="1500" b="1" dirty="0">
                <a:latin typeface="Amasis MT Pro" panose="02040504050005020304" pitchFamily="18" charset="-18"/>
              </a:rPr>
              <a:t>cystotomie pro extrakci močových kamenů</a:t>
            </a:r>
          </a:p>
          <a:p>
            <a:pPr lvl="2">
              <a:lnSpc>
                <a:spcPct val="90000"/>
              </a:lnSpc>
            </a:pPr>
            <a:r>
              <a:rPr lang="cs-CZ" sz="1500" dirty="0">
                <a:latin typeface="Amasis MT Pro" panose="02040504050005020304" pitchFamily="18" charset="-18"/>
              </a:rPr>
              <a:t>pes hřivnatý - </a:t>
            </a:r>
            <a:r>
              <a:rPr lang="cs-CZ" sz="1500" dirty="0" err="1">
                <a:latin typeface="Amasis MT Pro" panose="02040504050005020304" pitchFamily="18" charset="-18"/>
              </a:rPr>
              <a:t>cystinurie</a:t>
            </a:r>
            <a:endParaRPr lang="cs-CZ" sz="1500" dirty="0">
              <a:latin typeface="Amasis MT Pro" panose="02040504050005020304" pitchFamily="18" charset="-18"/>
            </a:endParaRPr>
          </a:p>
          <a:p>
            <a:pPr lvl="2">
              <a:lnSpc>
                <a:spcPct val="90000"/>
              </a:lnSpc>
            </a:pPr>
            <a:r>
              <a:rPr lang="cs-CZ" sz="1500" dirty="0">
                <a:latin typeface="Amasis MT Pro" panose="02040504050005020304" pitchFamily="18" charset="-18"/>
              </a:rPr>
              <a:t>obstrukce může být fatální - operace nutná, pokud to nejde vyřešit jinak</a:t>
            </a:r>
          </a:p>
          <a:p>
            <a:pPr lvl="2">
              <a:lnSpc>
                <a:spcPct val="90000"/>
              </a:lnSpc>
            </a:pPr>
            <a:r>
              <a:rPr lang="cs-CZ" sz="1500" b="1" dirty="0">
                <a:latin typeface="Amasis MT Pro" panose="02040504050005020304" pitchFamily="18" charset="-18"/>
              </a:rPr>
              <a:t>perineální </a:t>
            </a:r>
            <a:r>
              <a:rPr lang="cs-CZ" sz="1500" b="1" dirty="0" err="1">
                <a:latin typeface="Amasis MT Pro" panose="02040504050005020304" pitchFamily="18" charset="-18"/>
              </a:rPr>
              <a:t>uretrostomie</a:t>
            </a:r>
            <a:endParaRPr lang="cs-CZ" sz="1500" b="1" dirty="0">
              <a:latin typeface="Amasis MT Pro" panose="02040504050005020304" pitchFamily="18" charset="-18"/>
            </a:endParaRPr>
          </a:p>
          <a:p>
            <a:pPr lvl="2">
              <a:lnSpc>
                <a:spcPct val="90000"/>
              </a:lnSpc>
            </a:pPr>
            <a:r>
              <a:rPr lang="cs-CZ" sz="1500" b="1" dirty="0" err="1">
                <a:latin typeface="Amasis MT Pro" panose="02040504050005020304" pitchFamily="18" charset="-18"/>
              </a:rPr>
              <a:t>marsupializace</a:t>
            </a:r>
            <a:r>
              <a:rPr lang="cs-CZ" sz="1500" b="1" dirty="0">
                <a:latin typeface="Amasis MT Pro" panose="02040504050005020304" pitchFamily="18" charset="-18"/>
              </a:rPr>
              <a:t> močového měchýře </a:t>
            </a:r>
          </a:p>
          <a:p>
            <a:pPr lvl="3">
              <a:lnSpc>
                <a:spcPct val="90000"/>
              </a:lnSpc>
            </a:pPr>
            <a:r>
              <a:rPr lang="cs-CZ" sz="1500" dirty="0">
                <a:latin typeface="Amasis MT Pro" panose="02040504050005020304" pitchFamily="18" charset="-18"/>
              </a:rPr>
              <a:t>malé otevření močového měchýře na ventrální straně a zajištění náhradního vývodu</a:t>
            </a:r>
          </a:p>
          <a:p>
            <a:pPr lvl="3">
              <a:lnSpc>
                <a:spcPct val="90000"/>
              </a:lnSpc>
            </a:pPr>
            <a:r>
              <a:rPr lang="cs-CZ" sz="1500" dirty="0">
                <a:latin typeface="Amasis MT Pro" panose="02040504050005020304" pitchFamily="18" charset="-18"/>
              </a:rPr>
              <a:t>pro zajištění průchodnosti a drénování v extrémních a chronických obstrukcích</a:t>
            </a:r>
          </a:p>
          <a:p>
            <a:pPr lvl="3">
              <a:lnSpc>
                <a:spcPct val="90000"/>
              </a:lnSpc>
            </a:pPr>
            <a:r>
              <a:rPr lang="cs-CZ" sz="1500" dirty="0">
                <a:latin typeface="Amasis MT Pro" panose="02040504050005020304" pitchFamily="18" charset="-18"/>
              </a:rPr>
              <a:t>pouze jako poslední možnost</a:t>
            </a:r>
          </a:p>
          <a:p>
            <a:pPr lvl="3">
              <a:lnSpc>
                <a:spcPct val="90000"/>
              </a:lnSpc>
            </a:pPr>
            <a:r>
              <a:rPr lang="cs-CZ" sz="1500" b="1" dirty="0">
                <a:latin typeface="Amasis MT Pro" panose="02040504050005020304" pitchFamily="18" charset="-18"/>
              </a:rPr>
              <a:t>možné komplikace</a:t>
            </a:r>
          </a:p>
          <a:p>
            <a:pPr lvl="4">
              <a:lnSpc>
                <a:spcPct val="90000"/>
              </a:lnSpc>
            </a:pPr>
            <a:r>
              <a:rPr lang="cs-CZ" sz="1500" dirty="0">
                <a:latin typeface="Amasis MT Pro" panose="02040504050005020304" pitchFamily="18" charset="-18"/>
              </a:rPr>
              <a:t>opakované infekce močového traktu</a:t>
            </a:r>
          </a:p>
          <a:p>
            <a:pPr lvl="4">
              <a:lnSpc>
                <a:spcPct val="90000"/>
              </a:lnSpc>
            </a:pPr>
            <a:r>
              <a:rPr lang="cs-CZ" sz="1500" dirty="0">
                <a:latin typeface="Amasis MT Pro" panose="02040504050005020304" pitchFamily="18" charset="-18"/>
              </a:rPr>
              <a:t>dermatitida</a:t>
            </a:r>
          </a:p>
          <a:p>
            <a:pPr lvl="4">
              <a:lnSpc>
                <a:spcPct val="90000"/>
              </a:lnSpc>
            </a:pPr>
            <a:r>
              <a:rPr lang="cs-CZ" sz="1500" dirty="0">
                <a:latin typeface="Amasis MT Pro" panose="02040504050005020304" pitchFamily="18" charset="-18"/>
              </a:rPr>
              <a:t>poškození kůže v okolí </a:t>
            </a:r>
            <a:r>
              <a:rPr lang="cs-CZ" sz="1500" dirty="0" err="1">
                <a:latin typeface="Amasis MT Pro" panose="02040504050005020304" pitchFamily="18" charset="-18"/>
              </a:rPr>
              <a:t>stoma</a:t>
            </a:r>
            <a:endParaRPr lang="cs-CZ" sz="1500" dirty="0">
              <a:latin typeface="Amasis MT Pro" panose="02040504050005020304" pitchFamily="18" charset="-18"/>
            </a:endParaRPr>
          </a:p>
          <a:p>
            <a:pPr lvl="4">
              <a:lnSpc>
                <a:spcPct val="90000"/>
              </a:lnSpc>
            </a:pPr>
            <a:r>
              <a:rPr lang="cs-CZ" sz="1500" dirty="0">
                <a:latin typeface="Amasis MT Pro" panose="02040504050005020304" pitchFamily="18" charset="-18"/>
              </a:rPr>
              <a:t>dehiscence a oddělení močového měchýře od stěny břišní</a:t>
            </a:r>
          </a:p>
          <a:p>
            <a:pPr lvl="4">
              <a:lnSpc>
                <a:spcPct val="90000"/>
              </a:lnSpc>
            </a:pPr>
            <a:r>
              <a:rPr lang="cs-CZ" sz="1500" dirty="0">
                <a:latin typeface="Amasis MT Pro" panose="02040504050005020304" pitchFamily="18" charset="-18"/>
              </a:rPr>
              <a:t>peritonitis</a:t>
            </a:r>
          </a:p>
          <a:p>
            <a:pPr>
              <a:lnSpc>
                <a:spcPct val="90000"/>
              </a:lnSpc>
            </a:pPr>
            <a:endParaRPr lang="cs-CZ" sz="1100" dirty="0">
              <a:latin typeface="Amasis MT Pro" panose="02040504050005020304" pitchFamily="18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40577937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568952" cy="1143000"/>
          </a:xfrm>
        </p:spPr>
        <p:txBody>
          <a:bodyPr anchor="ctr">
            <a:normAutofit fontScale="90000"/>
          </a:bodyPr>
          <a:lstStyle/>
          <a:p>
            <a:r>
              <a:rPr lang="cs-CZ" b="1" i="1" dirty="0" err="1">
                <a:latin typeface="Amasis MT Pro" panose="02040504050005020304" pitchFamily="18" charset="-18"/>
              </a:rPr>
              <a:t>Canidae</a:t>
            </a:r>
            <a:r>
              <a:rPr lang="cs-CZ" b="1" dirty="0">
                <a:latin typeface="Amasis MT Pro" panose="02040504050005020304" pitchFamily="18" charset="-18"/>
              </a:rPr>
              <a:t> - psovití - charakteristika</a:t>
            </a:r>
            <a:endParaRPr lang="en-GB" b="1" dirty="0">
              <a:latin typeface="Amasis MT Pro" panose="02040504050005020304" pitchFamily="18" charset="-18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cs-CZ" sz="1500" dirty="0">
                <a:latin typeface="Amasis MT Pro" panose="02040504050005020304" pitchFamily="18" charset="-18"/>
              </a:rPr>
              <a:t>35 druhů psovitých šelem</a:t>
            </a:r>
          </a:p>
          <a:p>
            <a:pPr lvl="1">
              <a:lnSpc>
                <a:spcPct val="90000"/>
              </a:lnSpc>
            </a:pPr>
            <a:r>
              <a:rPr lang="cs-CZ" sz="1500" dirty="0">
                <a:latin typeface="Amasis MT Pro" panose="02040504050005020304" pitchFamily="18" charset="-18"/>
              </a:rPr>
              <a:t>kojoti, šakali, psi, vlci, lišky</a:t>
            </a:r>
          </a:p>
          <a:p>
            <a:pPr>
              <a:lnSpc>
                <a:spcPct val="90000"/>
              </a:lnSpc>
            </a:pPr>
            <a:r>
              <a:rPr lang="cs-CZ" sz="1500" dirty="0">
                <a:latin typeface="Amasis MT Pro" panose="02040504050005020304" pitchFamily="18" charset="-18"/>
              </a:rPr>
              <a:t>pes domácí se oddělil z linie vlka obecného před 12 000 lety</a:t>
            </a:r>
          </a:p>
          <a:p>
            <a:pPr>
              <a:lnSpc>
                <a:spcPct val="90000"/>
              </a:lnSpc>
            </a:pPr>
            <a:r>
              <a:rPr lang="cs-CZ" sz="1500" dirty="0">
                <a:latin typeface="Amasis MT Pro" panose="02040504050005020304" pitchFamily="18" charset="-18"/>
              </a:rPr>
              <a:t>velké rozpětí velikosti druhů - 1 - 60 kg</a:t>
            </a:r>
          </a:p>
          <a:p>
            <a:pPr>
              <a:lnSpc>
                <a:spcPct val="90000"/>
              </a:lnSpc>
            </a:pPr>
            <a:endParaRPr lang="cs-CZ" sz="1500" dirty="0">
              <a:latin typeface="Amasis MT Pro" panose="02040504050005020304" pitchFamily="18" charset="-18"/>
            </a:endParaRPr>
          </a:p>
          <a:p>
            <a:pPr>
              <a:lnSpc>
                <a:spcPct val="90000"/>
              </a:lnSpc>
            </a:pPr>
            <a:r>
              <a:rPr lang="cs-CZ" sz="1500" b="1" dirty="0">
                <a:latin typeface="Amasis MT Pro" panose="02040504050005020304" pitchFamily="18" charset="-18"/>
              </a:rPr>
              <a:t>Dingo</a:t>
            </a:r>
            <a:r>
              <a:rPr lang="cs-CZ" sz="1500" dirty="0">
                <a:latin typeface="Amasis MT Pro" panose="02040504050005020304" pitchFamily="18" charset="-18"/>
              </a:rPr>
              <a:t> – </a:t>
            </a:r>
            <a:r>
              <a:rPr lang="cs-CZ" sz="1500" dirty="0" err="1">
                <a:latin typeface="Amasis MT Pro" panose="02040504050005020304" pitchFamily="18" charset="-18"/>
              </a:rPr>
              <a:t>ferální</a:t>
            </a:r>
            <a:r>
              <a:rPr lang="cs-CZ" sz="1500" dirty="0">
                <a:latin typeface="Amasis MT Pro" panose="02040504050005020304" pitchFamily="18" charset="-18"/>
              </a:rPr>
              <a:t> populace psa domácího</a:t>
            </a:r>
          </a:p>
          <a:p>
            <a:pPr lvl="1">
              <a:lnSpc>
                <a:spcPct val="90000"/>
              </a:lnSpc>
            </a:pPr>
            <a:r>
              <a:rPr lang="cs-CZ" sz="1500" dirty="0">
                <a:latin typeface="Amasis MT Pro" panose="02040504050005020304" pitchFamily="18" charset="-18"/>
              </a:rPr>
              <a:t>získali zpět status divokého zvířete a jsou považovány za poddruh vlka obecného </a:t>
            </a:r>
          </a:p>
          <a:p>
            <a:pPr>
              <a:lnSpc>
                <a:spcPct val="90000"/>
              </a:lnSpc>
            </a:pPr>
            <a:endParaRPr lang="cs-CZ" sz="1500" dirty="0">
              <a:latin typeface="Amasis MT Pro" panose="02040504050005020304" pitchFamily="18" charset="-18"/>
            </a:endParaRPr>
          </a:p>
          <a:p>
            <a:pPr>
              <a:lnSpc>
                <a:spcPct val="90000"/>
              </a:lnSpc>
            </a:pPr>
            <a:r>
              <a:rPr lang="cs-CZ" sz="1500" b="1" dirty="0">
                <a:latin typeface="Amasis MT Pro" panose="02040504050005020304" pitchFamily="18" charset="-18"/>
              </a:rPr>
              <a:t>rozšíření</a:t>
            </a:r>
            <a:r>
              <a:rPr lang="cs-CZ" sz="1500" dirty="0">
                <a:latin typeface="Amasis MT Pro" panose="02040504050005020304" pitchFamily="18" charset="-18"/>
              </a:rPr>
              <a:t> – všechny kontinenty kromě Antarktidy</a:t>
            </a:r>
          </a:p>
          <a:p>
            <a:pPr lvl="1">
              <a:lnSpc>
                <a:spcPct val="90000"/>
              </a:lnSpc>
            </a:pPr>
            <a:r>
              <a:rPr lang="cs-CZ" sz="1500" dirty="0">
                <a:latin typeface="Amasis MT Pro" panose="02040504050005020304" pitchFamily="18" charset="-18"/>
              </a:rPr>
              <a:t>přizpůsobeni nejrůznějším podnebím - pouště, savany, tropické pralesy, lesy mírného pásma, pobřežní oblasti, arktické podmínky</a:t>
            </a:r>
          </a:p>
          <a:p>
            <a:pPr>
              <a:lnSpc>
                <a:spcPct val="90000"/>
              </a:lnSpc>
            </a:pPr>
            <a:r>
              <a:rPr lang="cs-CZ" sz="1500" dirty="0">
                <a:latin typeface="Amasis MT Pro" panose="02040504050005020304" pitchFamily="18" charset="-18"/>
              </a:rPr>
              <a:t>sexuální dimorfismus – většina samců je větších než samice</a:t>
            </a:r>
          </a:p>
          <a:p>
            <a:pPr>
              <a:lnSpc>
                <a:spcPct val="90000"/>
              </a:lnSpc>
            </a:pPr>
            <a:endParaRPr lang="cs-CZ" sz="1500" dirty="0">
              <a:latin typeface="Amasis MT Pro" panose="02040504050005020304" pitchFamily="18" charset="-18"/>
            </a:endParaRPr>
          </a:p>
          <a:p>
            <a:pPr>
              <a:lnSpc>
                <a:spcPct val="90000"/>
              </a:lnSpc>
            </a:pPr>
            <a:endParaRPr lang="cs-CZ" sz="1500" dirty="0">
              <a:latin typeface="Amasis MT Pro" panose="02040504050005020304" pitchFamily="18" charset="-18"/>
            </a:endParaRPr>
          </a:p>
          <a:p>
            <a:pPr marL="457200" lvl="1" indent="0">
              <a:lnSpc>
                <a:spcPct val="90000"/>
              </a:lnSpc>
              <a:buNone/>
            </a:pPr>
            <a:endParaRPr lang="cs-CZ" sz="1500" dirty="0">
              <a:latin typeface="Amasis MT Pro" panose="02040504050005020304" pitchFamily="18" charset="-18"/>
            </a:endParaRPr>
          </a:p>
        </p:txBody>
      </p:sp>
      <p:pic>
        <p:nvPicPr>
          <p:cNvPr id="5" name="Obrázek 4" descr="Obsah obrázku venku, savec, strom, kožešina&#10;&#10;Popis byl vytvořen automaticky">
            <a:extLst>
              <a:ext uri="{FF2B5EF4-FFF2-40B4-BE49-F238E27FC236}">
                <a16:creationId xmlns:a16="http://schemas.microsoft.com/office/drawing/2014/main" id="{609A2CCA-66FC-18FC-F3D1-2D6248AAB97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913" b="-3"/>
          <a:stretch/>
        </p:blipFill>
        <p:spPr>
          <a:xfrm rot="5400000">
            <a:off x="4404518" y="1843881"/>
            <a:ext cx="4525963" cy="4038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021971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7B33C3A-7D03-A799-5287-23481DC61A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066130"/>
          </a:xfrm>
        </p:spPr>
        <p:txBody>
          <a:bodyPr>
            <a:noAutofit/>
          </a:bodyPr>
          <a:lstStyle/>
          <a:p>
            <a:r>
              <a:rPr lang="cs-CZ" sz="3200" b="1" i="1" dirty="0" err="1">
                <a:latin typeface="Amasis MT Pro" panose="02040504050005020304" pitchFamily="18" charset="-18"/>
              </a:rPr>
              <a:t>Canidae</a:t>
            </a:r>
            <a:r>
              <a:rPr lang="cs-CZ" sz="3200" b="1" dirty="0">
                <a:latin typeface="Amasis MT Pro" panose="02040504050005020304" pitchFamily="18" charset="-18"/>
              </a:rPr>
              <a:t> – psovití - anestezie a chirurgické úkony</a:t>
            </a:r>
            <a:br>
              <a:rPr lang="cs-CZ" sz="3200" b="1" dirty="0">
                <a:latin typeface="Amasis MT Pro" panose="02040504050005020304" pitchFamily="18" charset="-18"/>
              </a:rPr>
            </a:br>
            <a:endParaRPr lang="cs-CZ" sz="3200" dirty="0">
              <a:latin typeface="Amasis MT Pro" panose="02040504050005020304" pitchFamily="18" charset="-18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617A7AB-84FB-FCC8-90EE-D62EBF8165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877272"/>
          </a:xfrm>
        </p:spPr>
        <p:txBody>
          <a:bodyPr>
            <a:normAutofit/>
          </a:bodyPr>
          <a:lstStyle/>
          <a:p>
            <a:r>
              <a:rPr lang="cs-CZ" sz="1800" b="1" dirty="0">
                <a:latin typeface="Amasis MT Pro" panose="02040504050005020304" pitchFamily="18" charset="-18"/>
              </a:rPr>
              <a:t>Časté chirurgické zákroky</a:t>
            </a:r>
          </a:p>
          <a:p>
            <a:pPr lvl="1"/>
            <a:r>
              <a:rPr lang="cs-CZ" sz="1600" b="1" dirty="0">
                <a:latin typeface="Amasis MT Pro" panose="02040504050005020304" pitchFamily="18" charset="-18"/>
              </a:rPr>
              <a:t>GDV (</a:t>
            </a:r>
            <a:r>
              <a:rPr lang="cs-CZ" sz="1600" b="1" dirty="0" err="1">
                <a:latin typeface="Amasis MT Pro" panose="02040504050005020304" pitchFamily="18" charset="-18"/>
              </a:rPr>
              <a:t>Gastric</a:t>
            </a:r>
            <a:r>
              <a:rPr lang="cs-CZ" sz="1600" b="1" dirty="0">
                <a:latin typeface="Amasis MT Pro" panose="02040504050005020304" pitchFamily="18" charset="-18"/>
              </a:rPr>
              <a:t> </a:t>
            </a:r>
            <a:r>
              <a:rPr lang="cs-CZ" sz="1600" b="1" dirty="0" err="1">
                <a:latin typeface="Amasis MT Pro" panose="02040504050005020304" pitchFamily="18" charset="-18"/>
              </a:rPr>
              <a:t>dilatation</a:t>
            </a:r>
            <a:r>
              <a:rPr lang="cs-CZ" sz="1600" b="1" dirty="0">
                <a:latin typeface="Amasis MT Pro" panose="02040504050005020304" pitchFamily="18" charset="-18"/>
              </a:rPr>
              <a:t> and </a:t>
            </a:r>
            <a:r>
              <a:rPr lang="cs-CZ" sz="1600" b="1" dirty="0" err="1">
                <a:latin typeface="Amasis MT Pro" panose="02040504050005020304" pitchFamily="18" charset="-18"/>
              </a:rPr>
              <a:t>volvulus</a:t>
            </a:r>
            <a:r>
              <a:rPr lang="cs-CZ" sz="1600" b="1" dirty="0">
                <a:latin typeface="Amasis MT Pro" panose="02040504050005020304" pitchFamily="18" charset="-18"/>
              </a:rPr>
              <a:t>) a GD (</a:t>
            </a:r>
            <a:r>
              <a:rPr lang="cs-CZ" sz="1600" b="1" dirty="0" err="1">
                <a:latin typeface="Amasis MT Pro" panose="02040504050005020304" pitchFamily="18" charset="-18"/>
              </a:rPr>
              <a:t>Gastric</a:t>
            </a:r>
            <a:r>
              <a:rPr lang="cs-CZ" sz="1600" b="1" dirty="0">
                <a:latin typeface="Amasis MT Pro" panose="02040504050005020304" pitchFamily="18" charset="-18"/>
              </a:rPr>
              <a:t> </a:t>
            </a:r>
            <a:r>
              <a:rPr lang="cs-CZ" sz="1600" b="1" dirty="0" err="1">
                <a:latin typeface="Amasis MT Pro" panose="02040504050005020304" pitchFamily="18" charset="-18"/>
              </a:rPr>
              <a:t>dilatation</a:t>
            </a:r>
            <a:r>
              <a:rPr lang="cs-CZ" sz="1600" b="1" dirty="0">
                <a:latin typeface="Amasis MT Pro" panose="02040504050005020304" pitchFamily="18" charset="-18"/>
              </a:rPr>
              <a:t>)</a:t>
            </a:r>
          </a:p>
          <a:p>
            <a:pPr lvl="2"/>
            <a:r>
              <a:rPr lang="cs-CZ" sz="1600" dirty="0">
                <a:latin typeface="Amasis MT Pro" panose="02040504050005020304" pitchFamily="18" charset="-18"/>
              </a:rPr>
              <a:t>u druhů s hlubokým hrudníkem </a:t>
            </a:r>
          </a:p>
          <a:p>
            <a:pPr lvl="3"/>
            <a:r>
              <a:rPr lang="cs-CZ" sz="1600" dirty="0">
                <a:latin typeface="Amasis MT Pro" panose="02040504050005020304" pitchFamily="18" charset="-18"/>
              </a:rPr>
              <a:t>pes hřivnatý, vlk rudohnědý, vlk obecný</a:t>
            </a:r>
          </a:p>
          <a:p>
            <a:pPr lvl="2"/>
            <a:r>
              <a:rPr lang="cs-CZ" sz="1600" dirty="0">
                <a:latin typeface="Amasis MT Pro" panose="02040504050005020304" pitchFamily="18" charset="-18"/>
              </a:rPr>
              <a:t>akutní, život ohrožující stav, působící náhlá úmrtí</a:t>
            </a:r>
          </a:p>
          <a:p>
            <a:pPr lvl="2"/>
            <a:r>
              <a:rPr lang="cs-CZ" sz="1600" dirty="0">
                <a:latin typeface="Amasis MT Pro" panose="02040504050005020304" pitchFamily="18" charset="-18"/>
              </a:rPr>
              <a:t>často diagnostikován až post </a:t>
            </a:r>
            <a:r>
              <a:rPr lang="cs-CZ" sz="1600" dirty="0" err="1">
                <a:latin typeface="Amasis MT Pro" panose="02040504050005020304" pitchFamily="18" charset="-18"/>
              </a:rPr>
              <a:t>mortem</a:t>
            </a:r>
            <a:endParaRPr lang="cs-CZ" sz="1600" dirty="0">
              <a:latin typeface="Amasis MT Pro" panose="02040504050005020304" pitchFamily="18" charset="-18"/>
            </a:endParaRPr>
          </a:p>
          <a:p>
            <a:pPr lvl="2"/>
            <a:r>
              <a:rPr lang="cs-CZ" sz="1600" b="1" dirty="0">
                <a:latin typeface="Amasis MT Pro" panose="02040504050005020304" pitchFamily="18" charset="-18"/>
              </a:rPr>
              <a:t>diagnostika</a:t>
            </a:r>
          </a:p>
          <a:p>
            <a:pPr lvl="3"/>
            <a:r>
              <a:rPr lang="cs-CZ" sz="1600" dirty="0">
                <a:latin typeface="Amasis MT Pro" panose="02040504050005020304" pitchFamily="18" charset="-18"/>
              </a:rPr>
              <a:t>klinické příznaky + rentgen</a:t>
            </a:r>
          </a:p>
          <a:p>
            <a:pPr lvl="2"/>
            <a:r>
              <a:rPr lang="cs-CZ" sz="1600" dirty="0">
                <a:latin typeface="Amasis MT Pro" panose="02040504050005020304" pitchFamily="18" charset="-18"/>
              </a:rPr>
              <a:t>predispoziční faktory nebyly s jistotou určeny - v potaz se berou stejné jako u psa domácího</a:t>
            </a:r>
          </a:p>
          <a:p>
            <a:pPr lvl="3"/>
            <a:r>
              <a:rPr lang="cs-CZ" sz="1600" dirty="0">
                <a:latin typeface="Amasis MT Pro" panose="02040504050005020304" pitchFamily="18" charset="-18"/>
              </a:rPr>
              <a:t>zdroj proteinu ve stravě</a:t>
            </a:r>
          </a:p>
          <a:p>
            <a:pPr lvl="3"/>
            <a:r>
              <a:rPr lang="cs-CZ" sz="1600" dirty="0">
                <a:latin typeface="Amasis MT Pro" panose="02040504050005020304" pitchFamily="18" charset="-18"/>
              </a:rPr>
              <a:t>velikost krmné dávky</a:t>
            </a:r>
          </a:p>
          <a:p>
            <a:pPr lvl="3"/>
            <a:r>
              <a:rPr lang="cs-CZ" sz="1600" dirty="0">
                <a:latin typeface="Amasis MT Pro" panose="02040504050005020304" pitchFamily="18" charset="-18"/>
              </a:rPr>
              <a:t>rozměry granulí</a:t>
            </a:r>
          </a:p>
          <a:p>
            <a:pPr lvl="3"/>
            <a:r>
              <a:rPr lang="cs-CZ" sz="1600" dirty="0">
                <a:latin typeface="Amasis MT Pro" panose="02040504050005020304" pitchFamily="18" charset="-18"/>
              </a:rPr>
              <a:t>věk jedince</a:t>
            </a:r>
          </a:p>
          <a:p>
            <a:pPr lvl="3"/>
            <a:r>
              <a:rPr lang="cs-CZ" sz="1600" dirty="0">
                <a:latin typeface="Amasis MT Pro" panose="02040504050005020304" pitchFamily="18" charset="-18"/>
              </a:rPr>
              <a:t>krmení krátce po anestezii </a:t>
            </a:r>
          </a:p>
          <a:p>
            <a:pPr lvl="2"/>
            <a:r>
              <a:rPr lang="cs-CZ" sz="1600" dirty="0">
                <a:latin typeface="Amasis MT Pro" panose="02040504050005020304" pitchFamily="18" charset="-18"/>
              </a:rPr>
              <a:t>rozpoznání příčiny je klíčové pro přežití jedince</a:t>
            </a:r>
          </a:p>
          <a:p>
            <a:pPr lvl="2"/>
            <a:r>
              <a:rPr lang="cs-CZ" sz="1600" b="1" dirty="0">
                <a:latin typeface="Amasis MT Pro" panose="02040504050005020304" pitchFamily="18" charset="-18"/>
              </a:rPr>
              <a:t>terapie</a:t>
            </a:r>
          </a:p>
          <a:p>
            <a:pPr lvl="3"/>
            <a:r>
              <a:rPr lang="cs-CZ" sz="1600" dirty="0">
                <a:latin typeface="Amasis MT Pro" panose="02040504050005020304" pitchFamily="18" charset="-18"/>
              </a:rPr>
              <a:t>chirurgický zásah</a:t>
            </a:r>
          </a:p>
          <a:p>
            <a:pPr marL="914400" lvl="2" indent="0">
              <a:buNone/>
            </a:pPr>
            <a:endParaRPr lang="cs-CZ" sz="1600" dirty="0">
              <a:latin typeface="Amasis MT Pro" panose="02040504050005020304" pitchFamily="18" charset="-18"/>
            </a:endParaRPr>
          </a:p>
          <a:p>
            <a:pPr marL="457200" lvl="1" indent="0">
              <a:buNone/>
            </a:pPr>
            <a:endParaRPr lang="cs-CZ" sz="1600" dirty="0">
              <a:latin typeface="Amasis MT Pro" panose="02040504050005020304" pitchFamily="18" charset="-18"/>
            </a:endParaRPr>
          </a:p>
          <a:p>
            <a:endParaRPr lang="cs-CZ" dirty="0">
              <a:latin typeface="Amasis MT Pro" panose="02040504050005020304" pitchFamily="18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28534807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77B8D50-E70F-9A21-3C99-6B09B8B406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922114"/>
          </a:xfrm>
        </p:spPr>
        <p:txBody>
          <a:bodyPr>
            <a:normAutofit fontScale="90000"/>
          </a:bodyPr>
          <a:lstStyle/>
          <a:p>
            <a:r>
              <a:rPr lang="cs-CZ" sz="3200" b="1" i="1" dirty="0" err="1">
                <a:latin typeface="Amasis MT Pro" panose="02040504050005020304" pitchFamily="18" charset="-18"/>
              </a:rPr>
              <a:t>Canidae</a:t>
            </a:r>
            <a:r>
              <a:rPr lang="cs-CZ" sz="3200" b="1" dirty="0">
                <a:latin typeface="Amasis MT Pro" panose="02040504050005020304" pitchFamily="18" charset="-18"/>
              </a:rPr>
              <a:t> – psovití - anestezie a chirurgické úkony</a:t>
            </a:r>
            <a:br>
              <a:rPr lang="cs-CZ" sz="3200" b="1" dirty="0">
                <a:latin typeface="Amasis MT Pro" panose="02040504050005020304" pitchFamily="18" charset="-18"/>
              </a:rPr>
            </a:br>
            <a:endParaRPr lang="cs-CZ" sz="3200" dirty="0">
              <a:latin typeface="Amasis MT Pro" panose="02040504050005020304" pitchFamily="18" charset="-18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196A650-2B46-06FE-68D0-D51A6682BC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949280"/>
          </a:xfrm>
        </p:spPr>
        <p:txBody>
          <a:bodyPr>
            <a:normAutofit fontScale="92500" lnSpcReduction="20000"/>
          </a:bodyPr>
          <a:lstStyle/>
          <a:p>
            <a:r>
              <a:rPr lang="cs-CZ" sz="2100" b="1" dirty="0">
                <a:latin typeface="Amasis MT Pro" panose="02040504050005020304" pitchFamily="18" charset="-18"/>
              </a:rPr>
              <a:t>Časté chirurgické zákroky</a:t>
            </a:r>
          </a:p>
          <a:p>
            <a:pPr lvl="1"/>
            <a:r>
              <a:rPr lang="cs-CZ" sz="1900" b="1" dirty="0" err="1">
                <a:latin typeface="Amasis MT Pro" panose="02040504050005020304" pitchFamily="18" charset="-18"/>
              </a:rPr>
              <a:t>Ovariohysterektomie</a:t>
            </a:r>
            <a:r>
              <a:rPr lang="cs-CZ" sz="1900" b="1" dirty="0">
                <a:latin typeface="Amasis MT Pro" panose="02040504050005020304" pitchFamily="18" charset="-18"/>
              </a:rPr>
              <a:t> a kastrace</a:t>
            </a:r>
          </a:p>
          <a:p>
            <a:pPr lvl="2"/>
            <a:r>
              <a:rPr lang="cs-CZ" sz="1900" dirty="0">
                <a:latin typeface="Amasis MT Pro" panose="02040504050005020304" pitchFamily="18" charset="-18"/>
              </a:rPr>
              <a:t>indikace</a:t>
            </a:r>
          </a:p>
          <a:p>
            <a:pPr lvl="3"/>
            <a:r>
              <a:rPr lang="cs-CZ" sz="1900" dirty="0">
                <a:latin typeface="Amasis MT Pro" panose="02040504050005020304" pitchFamily="18" charset="-18"/>
              </a:rPr>
              <a:t>kontracepce</a:t>
            </a:r>
          </a:p>
          <a:p>
            <a:pPr lvl="3"/>
            <a:r>
              <a:rPr lang="cs-CZ" sz="1900" dirty="0">
                <a:latin typeface="Amasis MT Pro" panose="02040504050005020304" pitchFamily="18" charset="-18"/>
              </a:rPr>
              <a:t>management reprodukčních poruch</a:t>
            </a:r>
          </a:p>
          <a:p>
            <a:pPr lvl="3"/>
            <a:r>
              <a:rPr lang="cs-CZ" sz="1900" dirty="0" err="1">
                <a:latin typeface="Amasis MT Pro" panose="02040504050005020304" pitchFamily="18" charset="-18"/>
              </a:rPr>
              <a:t>pyometra</a:t>
            </a:r>
            <a:endParaRPr lang="cs-CZ" sz="1900" dirty="0">
              <a:latin typeface="Amasis MT Pro" panose="02040504050005020304" pitchFamily="18" charset="-18"/>
            </a:endParaRPr>
          </a:p>
          <a:p>
            <a:pPr lvl="3"/>
            <a:r>
              <a:rPr lang="cs-CZ" sz="1900" dirty="0" err="1">
                <a:latin typeface="Amasis MT Pro" panose="02040504050005020304" pitchFamily="18" charset="-18"/>
              </a:rPr>
              <a:t>neoplazie</a:t>
            </a:r>
            <a:r>
              <a:rPr lang="cs-CZ" sz="1900" dirty="0">
                <a:latin typeface="Amasis MT Pro" panose="02040504050005020304" pitchFamily="18" charset="-18"/>
              </a:rPr>
              <a:t> reprodukčního systému</a:t>
            </a:r>
          </a:p>
          <a:p>
            <a:pPr lvl="2"/>
            <a:r>
              <a:rPr lang="cs-CZ" sz="1900" dirty="0">
                <a:latin typeface="Amasis MT Pro" panose="02040504050005020304" pitchFamily="18" charset="-18"/>
              </a:rPr>
              <a:t>samci - možnost reverzibilní vasektomie</a:t>
            </a:r>
          </a:p>
          <a:p>
            <a:pPr marL="914400" lvl="2" indent="0">
              <a:buNone/>
            </a:pPr>
            <a:endParaRPr lang="cs-CZ" sz="2100" dirty="0">
              <a:latin typeface="Amasis MT Pro" panose="02040504050005020304" pitchFamily="18" charset="-18"/>
            </a:endParaRPr>
          </a:p>
          <a:p>
            <a:r>
              <a:rPr lang="cs-CZ" sz="2100" b="1" dirty="0">
                <a:latin typeface="Amasis MT Pro" panose="02040504050005020304" pitchFamily="18" charset="-18"/>
              </a:rPr>
              <a:t>Komplikace - dehiscence ran</a:t>
            </a:r>
          </a:p>
          <a:p>
            <a:pPr lvl="1"/>
            <a:r>
              <a:rPr lang="cs-CZ" sz="1900" dirty="0">
                <a:latin typeface="Amasis MT Pro" panose="02040504050005020304" pitchFamily="18" charset="-18"/>
              </a:rPr>
              <a:t>často po zákrocích v dutině břišní</a:t>
            </a:r>
          </a:p>
          <a:p>
            <a:pPr lvl="1"/>
            <a:r>
              <a:rPr lang="cs-CZ" sz="1900" dirty="0">
                <a:latin typeface="Amasis MT Pro" panose="02040504050005020304" pitchFamily="18" charset="-18"/>
              </a:rPr>
              <a:t>u některých druhů hrozí </a:t>
            </a:r>
            <a:r>
              <a:rPr lang="cs-CZ" sz="1900" dirty="0" err="1">
                <a:latin typeface="Amasis MT Pro" panose="02040504050005020304" pitchFamily="18" charset="-18"/>
              </a:rPr>
              <a:t>autokanibalismus</a:t>
            </a:r>
            <a:r>
              <a:rPr lang="cs-CZ" sz="1900" dirty="0">
                <a:latin typeface="Amasis MT Pro" panose="02040504050005020304" pitchFamily="18" charset="-18"/>
              </a:rPr>
              <a:t> vlastních orgánů</a:t>
            </a:r>
          </a:p>
          <a:p>
            <a:pPr lvl="1"/>
            <a:r>
              <a:rPr lang="cs-CZ" sz="1900" b="1" dirty="0">
                <a:latin typeface="Amasis MT Pro" panose="02040504050005020304" pitchFamily="18" charset="-18"/>
              </a:rPr>
              <a:t>omezení automutilace </a:t>
            </a:r>
          </a:p>
          <a:p>
            <a:pPr lvl="2"/>
            <a:r>
              <a:rPr lang="cs-CZ" sz="1900" dirty="0">
                <a:latin typeface="Amasis MT Pro" panose="02040504050005020304" pitchFamily="18" charset="-18"/>
              </a:rPr>
              <a:t>správná chirurgická technika, dostatečný management bolesti, omezení přístupu k ráně jedinci či smečce</a:t>
            </a:r>
          </a:p>
          <a:p>
            <a:pPr lvl="1"/>
            <a:r>
              <a:rPr lang="cs-CZ" sz="1900" dirty="0">
                <a:latin typeface="Amasis MT Pro" panose="02040504050005020304" pitchFamily="18" charset="-18"/>
              </a:rPr>
              <a:t>izolace jedince po dobu rekonvalescence - problémová u sociálních druhů (pes pralesní, pes hyenovitý)</a:t>
            </a:r>
          </a:p>
          <a:p>
            <a:pPr lvl="2"/>
            <a:r>
              <a:rPr lang="cs-CZ" sz="1900" dirty="0">
                <a:latin typeface="Amasis MT Pro" panose="02040504050005020304" pitchFamily="18" charset="-18"/>
              </a:rPr>
              <a:t>hrozí vyřazení ze smečky a nežádoucí zvýšená aktivita postiženého jedince</a:t>
            </a:r>
          </a:p>
          <a:p>
            <a:pPr lvl="2"/>
            <a:r>
              <a:rPr lang="cs-CZ" sz="1900" dirty="0">
                <a:latin typeface="Amasis MT Pro" panose="02040504050005020304" pitchFamily="18" charset="-18"/>
              </a:rPr>
              <a:t>na druhou stranu, při brzké reintegraci jedince po zákroku může dojít k přehnanému zájmu ostatních zvířat o ránu (lízání, kousání)</a:t>
            </a:r>
          </a:p>
          <a:p>
            <a:endParaRPr lang="cs-CZ" dirty="0">
              <a:latin typeface="Amasis MT Pro" panose="02040504050005020304" pitchFamily="18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18912187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510188-1A93-A46B-DFE8-F3DEBC3B14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56E5D87-DBD7-5720-AECD-262BE103D5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4" y="116632"/>
            <a:ext cx="8579296" cy="864096"/>
          </a:xfrm>
        </p:spPr>
        <p:txBody>
          <a:bodyPr>
            <a:noAutofit/>
          </a:bodyPr>
          <a:lstStyle/>
          <a:p>
            <a:r>
              <a:rPr lang="cs-CZ" sz="3200" b="1" i="1" dirty="0" err="1">
                <a:latin typeface="Amasis MT Pro" panose="02040504050005020304" pitchFamily="18" charset="-18"/>
              </a:rPr>
              <a:t>Canidae</a:t>
            </a:r>
            <a:r>
              <a:rPr lang="cs-CZ" sz="3200" b="1" dirty="0">
                <a:latin typeface="Amasis MT Pro" panose="02040504050005020304" pitchFamily="18" charset="-18"/>
              </a:rPr>
              <a:t> - psovití - onemocnění</a:t>
            </a:r>
            <a:endParaRPr lang="en-GB" sz="3200" b="1" dirty="0">
              <a:latin typeface="Amasis MT Pro" panose="02040504050005020304" pitchFamily="18" charset="-18"/>
            </a:endParaRP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CC107A6-38DB-D198-317B-4E868AAB25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908720"/>
            <a:ext cx="8856984" cy="5904656"/>
          </a:xfrm>
        </p:spPr>
        <p:txBody>
          <a:bodyPr>
            <a:noAutofit/>
          </a:bodyPr>
          <a:lstStyle/>
          <a:p>
            <a:r>
              <a:rPr lang="cs-CZ" sz="2000" b="1" dirty="0">
                <a:latin typeface="Amasis MT Pro" panose="02040504050005020304" pitchFamily="18" charset="-18"/>
              </a:rPr>
              <a:t>Diagnostika</a:t>
            </a:r>
          </a:p>
          <a:p>
            <a:pPr lvl="1"/>
            <a:r>
              <a:rPr lang="cs-CZ" sz="1800" dirty="0">
                <a:latin typeface="Amasis MT Pro" panose="02040504050005020304" pitchFamily="18" charset="-18"/>
              </a:rPr>
              <a:t>probíhá stejně jako u psa domácího</a:t>
            </a:r>
          </a:p>
          <a:p>
            <a:pPr lvl="1"/>
            <a:r>
              <a:rPr lang="cs-CZ" sz="1800" dirty="0">
                <a:latin typeface="Amasis MT Pro" panose="02040504050005020304" pitchFamily="18" charset="-18"/>
              </a:rPr>
              <a:t>vzhledem k </a:t>
            </a:r>
            <a:r>
              <a:rPr lang="cs-CZ" sz="1800" dirty="0" err="1">
                <a:latin typeface="Amasis MT Pro" panose="02040504050005020304" pitchFamily="18" charset="-18"/>
              </a:rPr>
              <a:t>sedaci</a:t>
            </a:r>
            <a:r>
              <a:rPr lang="cs-CZ" sz="1800" dirty="0">
                <a:latin typeface="Amasis MT Pro" panose="02040504050005020304" pitchFamily="18" charset="-18"/>
              </a:rPr>
              <a:t> je téměř nemožné neurologické vyšetření</a:t>
            </a:r>
          </a:p>
          <a:p>
            <a:pPr lvl="1"/>
            <a:r>
              <a:rPr lang="cs-CZ" sz="1800" dirty="0">
                <a:latin typeface="Amasis MT Pro" panose="02040504050005020304" pitchFamily="18" charset="-18"/>
              </a:rPr>
              <a:t>možné drobné odchylky biochemických a hematologických parametrů mezi volně žijícími šelmami a v zajetí</a:t>
            </a:r>
          </a:p>
          <a:p>
            <a:pPr lvl="1"/>
            <a:endParaRPr lang="cs-CZ" sz="1800" dirty="0">
              <a:latin typeface="Amasis MT Pro" panose="02040504050005020304" pitchFamily="18" charset="-18"/>
            </a:endParaRPr>
          </a:p>
          <a:p>
            <a:r>
              <a:rPr lang="cs-CZ" sz="2000" b="1" dirty="0">
                <a:latin typeface="Amasis MT Pro" panose="02040504050005020304" pitchFamily="18" charset="-18"/>
              </a:rPr>
              <a:t>Infekční onemocnění</a:t>
            </a:r>
          </a:p>
          <a:p>
            <a:pPr lvl="1"/>
            <a:r>
              <a:rPr lang="cs-CZ" sz="1800" dirty="0">
                <a:latin typeface="Amasis MT Pro" panose="02040504050005020304" pitchFamily="18" charset="-18"/>
              </a:rPr>
              <a:t>psovité šelmy citlivé ke stejným virům, bakteriím, parazitům jako pes domácí</a:t>
            </a:r>
          </a:p>
          <a:p>
            <a:pPr lvl="2"/>
            <a:r>
              <a:rPr lang="cs-CZ" sz="1800" dirty="0">
                <a:latin typeface="Amasis MT Pro" panose="02040504050005020304" pitchFamily="18" charset="-18"/>
              </a:rPr>
              <a:t>klinické příznaky jsou podobné s drobnými variacemi</a:t>
            </a:r>
          </a:p>
          <a:p>
            <a:pPr lvl="1"/>
            <a:r>
              <a:rPr lang="cs-CZ" sz="1800" dirty="0">
                <a:latin typeface="Amasis MT Pro" panose="02040504050005020304" pitchFamily="18" charset="-18"/>
              </a:rPr>
              <a:t>výskyt onemocnění závisí na epidemiologické situaci dané oblasti</a:t>
            </a:r>
          </a:p>
          <a:p>
            <a:pPr lvl="1"/>
            <a:r>
              <a:rPr lang="cs-CZ" sz="1800" dirty="0">
                <a:latin typeface="Amasis MT Pro" panose="02040504050005020304" pitchFamily="18" charset="-18"/>
              </a:rPr>
              <a:t>obsah protilátek v krvi či </a:t>
            </a:r>
            <a:r>
              <a:rPr lang="cs-CZ" sz="1800" dirty="0" err="1">
                <a:latin typeface="Amasis MT Pro" panose="02040504050005020304" pitchFamily="18" charset="-18"/>
              </a:rPr>
              <a:t>séropozitivita</a:t>
            </a:r>
            <a:r>
              <a:rPr lang="cs-CZ" sz="1800" dirty="0">
                <a:latin typeface="Amasis MT Pro" panose="02040504050005020304" pitchFamily="18" charset="-18"/>
              </a:rPr>
              <a:t> nemusí vždy korelovat s klinickými příznaky a vypovídat o epidemiologickém statusu</a:t>
            </a:r>
          </a:p>
          <a:p>
            <a:pPr marL="457200" lvl="1" indent="0">
              <a:buNone/>
            </a:pPr>
            <a:endParaRPr lang="cs-CZ" sz="1800" b="1" dirty="0">
              <a:latin typeface="Amasis MT Pro" panose="02040504050005020304" pitchFamily="18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23585884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345004-29EE-419B-6EB0-6F44A57AE1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881774E-40F8-8036-DFCA-102131567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anchor="ctr">
            <a:normAutofit fontScale="90000"/>
          </a:bodyPr>
          <a:lstStyle/>
          <a:p>
            <a:r>
              <a:rPr lang="cs-CZ" sz="4100" b="1" i="1" dirty="0" err="1">
                <a:latin typeface="Amasis MT Pro" panose="02040504050005020304" pitchFamily="18" charset="-18"/>
              </a:rPr>
              <a:t>Canidae</a:t>
            </a:r>
            <a:r>
              <a:rPr lang="cs-CZ" sz="4100" b="1" dirty="0">
                <a:latin typeface="Amasis MT Pro" panose="02040504050005020304" pitchFamily="18" charset="-18"/>
              </a:rPr>
              <a:t> - psovití - hematologie krve</a:t>
            </a:r>
            <a:endParaRPr lang="en-GB" sz="4100" b="1" dirty="0">
              <a:latin typeface="Amasis MT Pro" panose="02040504050005020304" pitchFamily="18" charset="-18"/>
            </a:endParaRPr>
          </a:p>
        </p:txBody>
      </p:sp>
      <p:graphicFrame>
        <p:nvGraphicFramePr>
          <p:cNvPr id="3" name="Tabulka 2">
            <a:extLst>
              <a:ext uri="{FF2B5EF4-FFF2-40B4-BE49-F238E27FC236}">
                <a16:creationId xmlns:a16="http://schemas.microsoft.com/office/drawing/2014/main" id="{CACA8811-A75C-02EF-D329-E15237F3CFF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7237517"/>
              </p:ext>
            </p:extLst>
          </p:nvPr>
        </p:nvGraphicFramePr>
        <p:xfrm>
          <a:off x="101784" y="1484784"/>
          <a:ext cx="8934712" cy="4752540"/>
        </p:xfrm>
        <a:graphic>
          <a:graphicData uri="http://schemas.openxmlformats.org/drawingml/2006/table">
            <a:tbl>
              <a:tblPr firstRow="1" firstCol="1" bandRow="1"/>
              <a:tblGrid>
                <a:gridCol w="2342125">
                  <a:extLst>
                    <a:ext uri="{9D8B030D-6E8A-4147-A177-3AD203B41FA5}">
                      <a16:colId xmlns:a16="http://schemas.microsoft.com/office/drawing/2014/main" val="2549832774"/>
                    </a:ext>
                  </a:extLst>
                </a:gridCol>
                <a:gridCol w="1430789">
                  <a:extLst>
                    <a:ext uri="{9D8B030D-6E8A-4147-A177-3AD203B41FA5}">
                      <a16:colId xmlns:a16="http://schemas.microsoft.com/office/drawing/2014/main" val="3381149365"/>
                    </a:ext>
                  </a:extLst>
                </a:gridCol>
                <a:gridCol w="1250212">
                  <a:extLst>
                    <a:ext uri="{9D8B030D-6E8A-4147-A177-3AD203B41FA5}">
                      <a16:colId xmlns:a16="http://schemas.microsoft.com/office/drawing/2014/main" val="4067127209"/>
                    </a:ext>
                  </a:extLst>
                </a:gridCol>
                <a:gridCol w="1362774">
                  <a:extLst>
                    <a:ext uri="{9D8B030D-6E8A-4147-A177-3AD203B41FA5}">
                      <a16:colId xmlns:a16="http://schemas.microsoft.com/office/drawing/2014/main" val="2520308363"/>
                    </a:ext>
                  </a:extLst>
                </a:gridCol>
                <a:gridCol w="1304329">
                  <a:extLst>
                    <a:ext uri="{9D8B030D-6E8A-4147-A177-3AD203B41FA5}">
                      <a16:colId xmlns:a16="http://schemas.microsoft.com/office/drawing/2014/main" val="1467014542"/>
                    </a:ext>
                  </a:extLst>
                </a:gridCol>
                <a:gridCol w="1244483">
                  <a:extLst>
                    <a:ext uri="{9D8B030D-6E8A-4147-A177-3AD203B41FA5}">
                      <a16:colId xmlns:a16="http://schemas.microsoft.com/office/drawing/2014/main" val="819522255"/>
                    </a:ext>
                  </a:extLst>
                </a:gridCol>
              </a:tblGrid>
              <a:tr h="316836">
                <a:tc>
                  <a:txBody>
                    <a:bodyPr/>
                    <a:lstStyle/>
                    <a:p>
                      <a:pPr algn="l" fontAlgn="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1200" b="1" i="0" u="none" strike="noStrike" kern="100">
                          <a:solidFill>
                            <a:srgbClr val="000000"/>
                          </a:solidFill>
                          <a:effectLst/>
                          <a:latin typeface="Amasis MT Pro" panose="020405040500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Parametr</a:t>
                      </a:r>
                      <a:endParaRPr lang="cs-CZ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753" marR="79753" marT="11077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1200" b="1" i="0" u="none" strike="noStrike" kern="100">
                          <a:solidFill>
                            <a:srgbClr val="000000"/>
                          </a:solidFill>
                          <a:effectLst/>
                          <a:latin typeface="Amasis MT Pro" panose="020405040500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Vlk obecný</a:t>
                      </a:r>
                      <a:endParaRPr lang="cs-CZ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753" marR="79753" marT="11077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1200" b="1" i="0" u="none" strike="noStrike" kern="100">
                          <a:solidFill>
                            <a:srgbClr val="000000"/>
                          </a:solidFill>
                          <a:effectLst/>
                          <a:latin typeface="Amasis MT Pro" panose="020405040500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Pes hřivnatý</a:t>
                      </a:r>
                      <a:endParaRPr lang="cs-CZ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753" marR="79753" marT="11077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1200" b="1" i="0" u="none" strike="noStrike" kern="100">
                          <a:solidFill>
                            <a:srgbClr val="000000"/>
                          </a:solidFill>
                          <a:effectLst/>
                          <a:latin typeface="Amasis MT Pro" panose="020405040500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Pes hyenovitý</a:t>
                      </a:r>
                      <a:endParaRPr lang="cs-CZ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753" marR="79753" marT="11077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1200" b="1" i="0" u="none" strike="noStrike" kern="100">
                          <a:solidFill>
                            <a:srgbClr val="000000"/>
                          </a:solidFill>
                          <a:effectLst/>
                          <a:latin typeface="Amasis MT Pro" panose="020405040500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Liška polární</a:t>
                      </a:r>
                      <a:endParaRPr lang="cs-CZ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753" marR="79753" marT="11077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1200" b="1" i="0" u="none" strike="noStrike" kern="100">
                          <a:solidFill>
                            <a:srgbClr val="000000"/>
                          </a:solidFill>
                          <a:effectLst/>
                          <a:latin typeface="Amasis MT Pro" panose="020405040500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Maikong</a:t>
                      </a:r>
                      <a:endParaRPr lang="cs-CZ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753" marR="79753" marT="11077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61714683"/>
                  </a:ext>
                </a:extLst>
              </a:tr>
              <a:tr h="316836">
                <a:tc>
                  <a:txBody>
                    <a:bodyPr/>
                    <a:lstStyle/>
                    <a:p>
                      <a:pPr algn="l" fontAlgn="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1200" b="1" i="0" u="none" strike="noStrike" kern="100" dirty="0">
                          <a:solidFill>
                            <a:srgbClr val="000000"/>
                          </a:solidFill>
                          <a:effectLst/>
                          <a:latin typeface="Amasis MT Pro" panose="020405040500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Erytrocyty (x 10⁶/</a:t>
                      </a:r>
                      <a:r>
                        <a:rPr lang="el-GR" sz="1200" b="1" i="0" u="none" strike="noStrike" kern="100" dirty="0">
                          <a:solidFill>
                            <a:srgbClr val="000000"/>
                          </a:solidFill>
                          <a:effectLst/>
                          <a:latin typeface="Amasis MT Pro" panose="020405040500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μ</a:t>
                      </a:r>
                      <a:r>
                        <a:rPr lang="cs-CZ" sz="1200" b="1" i="0" u="none" strike="noStrike" kern="100" dirty="0">
                          <a:solidFill>
                            <a:srgbClr val="000000"/>
                          </a:solidFill>
                          <a:effectLst/>
                          <a:latin typeface="Amasis MT Pro" panose="020405040500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l)</a:t>
                      </a:r>
                      <a:endParaRPr lang="cs-CZ" sz="21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753" marR="79753" marT="11077" marB="0">
                    <a:lnL>
                      <a:noFill/>
                    </a:lnL>
                    <a:lnR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1200" b="0" i="0" u="none" strike="noStrike" kern="100">
                          <a:solidFill>
                            <a:srgbClr val="000000"/>
                          </a:solidFill>
                          <a:effectLst/>
                          <a:latin typeface="Amasis MT Pro" panose="020405040500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5,72 - 8,36</a:t>
                      </a:r>
                      <a:endParaRPr lang="cs-CZ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753" marR="79753" marT="11077" marB="0">
                    <a:lnL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1200" b="0" i="0" u="none" strike="noStrike" kern="100">
                          <a:solidFill>
                            <a:srgbClr val="000000"/>
                          </a:solidFill>
                          <a:effectLst/>
                          <a:latin typeface="Amasis MT Pro" panose="020405040500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4,47 - 6,37</a:t>
                      </a:r>
                      <a:endParaRPr lang="cs-CZ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753" marR="79753" marT="11077" marB="0">
                    <a:lnL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1200" b="0" i="0" u="none" strike="noStrike" kern="100">
                          <a:solidFill>
                            <a:srgbClr val="000000"/>
                          </a:solidFill>
                          <a:effectLst/>
                          <a:latin typeface="Amasis MT Pro" panose="020405040500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6,84 - 8,86</a:t>
                      </a:r>
                      <a:endParaRPr lang="cs-CZ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753" marR="79753" marT="11077" marB="0">
                    <a:lnL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1200" b="0" i="0" u="none" strike="noStrike" kern="100">
                          <a:solidFill>
                            <a:srgbClr val="000000"/>
                          </a:solidFill>
                          <a:effectLst/>
                          <a:latin typeface="Amasis MT Pro" panose="020405040500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7,7 - 10,1</a:t>
                      </a:r>
                      <a:endParaRPr lang="cs-CZ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753" marR="79753" marT="11077" marB="0">
                    <a:lnL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1200" b="0" i="0" u="none" strike="noStrike" kern="100">
                          <a:solidFill>
                            <a:srgbClr val="000000"/>
                          </a:solidFill>
                          <a:effectLst/>
                          <a:latin typeface="Amasis MT Pro" panose="020405040500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3,05 – 6,08</a:t>
                      </a:r>
                      <a:endParaRPr lang="cs-CZ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753" marR="79753" marT="11077" marB="0">
                    <a:lnL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1561131"/>
                  </a:ext>
                </a:extLst>
              </a:tr>
              <a:tr h="316836">
                <a:tc>
                  <a:txBody>
                    <a:bodyPr/>
                    <a:lstStyle/>
                    <a:p>
                      <a:pPr algn="l" fontAlgn="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1200" b="1" i="0" u="none" strike="noStrike" kern="100">
                          <a:effectLst/>
                          <a:latin typeface="Amasis MT Pro" panose="020405040500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PCV (%)</a:t>
                      </a:r>
                      <a:endParaRPr lang="cs-CZ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753" marR="79753" marT="11077" marB="0">
                    <a:lnL>
                      <a:noFill/>
                    </a:lnL>
                    <a:lnR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1200" b="0" i="0" u="none" strike="noStrike" kern="100">
                          <a:effectLst/>
                          <a:latin typeface="Amasis MT Pro" panose="020405040500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39,7 - 56,5</a:t>
                      </a:r>
                      <a:endParaRPr lang="cs-CZ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753" marR="79753" marT="11077" marB="0">
                    <a:lnL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1200" b="0" i="0" u="none" strike="noStrike" kern="100">
                          <a:effectLst/>
                          <a:latin typeface="Amasis MT Pro" panose="020405040500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34,3 - 47,5</a:t>
                      </a:r>
                      <a:endParaRPr lang="cs-CZ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753" marR="79753" marT="11077" marB="0">
                    <a:lnL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1200" b="0" i="0" u="none" strike="noStrike" kern="100">
                          <a:effectLst/>
                          <a:latin typeface="Amasis MT Pro" panose="020405040500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38,5 - 48,7</a:t>
                      </a:r>
                      <a:endParaRPr lang="cs-CZ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753" marR="79753" marT="11077" marB="0">
                    <a:lnL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1200" b="0" i="0" u="none" strike="noStrike" kern="100">
                          <a:effectLst/>
                          <a:latin typeface="Amasis MT Pro" panose="020405040500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41,7 - 54,3</a:t>
                      </a:r>
                      <a:endParaRPr lang="cs-CZ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753" marR="79753" marT="11077" marB="0">
                    <a:lnL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1200" b="0" i="0" u="none" strike="noStrike" kern="100">
                          <a:effectLst/>
                          <a:latin typeface="Amasis MT Pro" panose="020405040500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28 – 53</a:t>
                      </a:r>
                      <a:endParaRPr lang="cs-CZ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753" marR="79753" marT="11077" marB="0">
                    <a:lnL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66241790"/>
                  </a:ext>
                </a:extLst>
              </a:tr>
              <a:tr h="316836">
                <a:tc>
                  <a:txBody>
                    <a:bodyPr/>
                    <a:lstStyle/>
                    <a:p>
                      <a:pPr algn="l" fontAlgn="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1200" b="1" i="0" u="none" strike="noStrike" kern="100">
                          <a:solidFill>
                            <a:srgbClr val="000000"/>
                          </a:solidFill>
                          <a:effectLst/>
                          <a:latin typeface="Amasis MT Pro" panose="020405040500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Hemoglobin (g/dl)</a:t>
                      </a:r>
                      <a:endParaRPr lang="cs-CZ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753" marR="79753" marT="11077" marB="0">
                    <a:lnL>
                      <a:noFill/>
                    </a:lnL>
                    <a:lnR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1200" b="0" i="0" u="none" strike="noStrike" kern="100">
                          <a:solidFill>
                            <a:srgbClr val="000000"/>
                          </a:solidFill>
                          <a:effectLst/>
                          <a:latin typeface="Amasis MT Pro" panose="020405040500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13,3 - 19,7</a:t>
                      </a:r>
                      <a:endParaRPr lang="cs-CZ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753" marR="79753" marT="11077" marB="0">
                    <a:lnL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1200" b="0" i="0" u="none" strike="noStrike" kern="100">
                          <a:solidFill>
                            <a:srgbClr val="000000"/>
                          </a:solidFill>
                          <a:effectLst/>
                          <a:latin typeface="Amasis MT Pro" panose="020405040500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11,3 - 15,9</a:t>
                      </a:r>
                      <a:endParaRPr lang="cs-CZ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753" marR="79753" marT="11077" marB="0">
                    <a:lnL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1200" b="0" i="0" u="none" strike="noStrike" kern="100">
                          <a:solidFill>
                            <a:srgbClr val="000000"/>
                          </a:solidFill>
                          <a:effectLst/>
                          <a:latin typeface="Amasis MT Pro" panose="020405040500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14,4 - 17,2</a:t>
                      </a:r>
                      <a:endParaRPr lang="cs-CZ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753" marR="79753" marT="11077" marB="0">
                    <a:lnL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1200" b="0" i="0" u="none" strike="noStrike" kern="100">
                          <a:solidFill>
                            <a:srgbClr val="000000"/>
                          </a:solidFill>
                          <a:effectLst/>
                          <a:latin typeface="Amasis MT Pro" panose="020405040500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13,7 - 17,3</a:t>
                      </a:r>
                      <a:endParaRPr lang="cs-CZ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753" marR="79753" marT="11077" marB="0">
                    <a:lnL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1200" b="0" i="0" u="none" strike="noStrike" kern="100">
                          <a:solidFill>
                            <a:srgbClr val="000000"/>
                          </a:solidFill>
                          <a:effectLst/>
                          <a:latin typeface="Amasis MT Pro" panose="020405040500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10 – 18,1</a:t>
                      </a:r>
                      <a:endParaRPr lang="cs-CZ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753" marR="79753" marT="11077" marB="0">
                    <a:lnL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2844338"/>
                  </a:ext>
                </a:extLst>
              </a:tr>
              <a:tr h="316836">
                <a:tc>
                  <a:txBody>
                    <a:bodyPr/>
                    <a:lstStyle/>
                    <a:p>
                      <a:pPr algn="l" fontAlgn="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1200" b="1" i="0" u="none" strike="noStrike" kern="100">
                          <a:effectLst/>
                          <a:latin typeface="Amasis MT Pro" panose="020405040500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MCV (fl)</a:t>
                      </a:r>
                      <a:endParaRPr lang="cs-CZ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753" marR="79753" marT="11077" marB="0">
                    <a:lnL>
                      <a:noFill/>
                    </a:lnL>
                    <a:lnR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1200" b="0" i="0" u="none" strike="noStrike" kern="100">
                          <a:effectLst/>
                          <a:latin typeface="Amasis MT Pro" panose="020405040500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63,4 - 78</a:t>
                      </a:r>
                      <a:endParaRPr lang="cs-CZ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753" marR="79753" marT="11077" marB="0">
                    <a:lnL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1200" b="0" i="0" u="none" strike="noStrike" kern="100">
                          <a:effectLst/>
                          <a:latin typeface="Amasis MT Pro" panose="020405040500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68,4 - 83,2</a:t>
                      </a:r>
                      <a:endParaRPr lang="cs-CZ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753" marR="79753" marT="11077" marB="0">
                    <a:lnL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1200" b="0" i="0" u="none" strike="noStrike" kern="100">
                          <a:effectLst/>
                          <a:latin typeface="Amasis MT Pro" panose="020405040500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50,8 - 60,8</a:t>
                      </a:r>
                      <a:endParaRPr lang="cs-CZ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753" marR="79753" marT="11077" marB="0">
                    <a:lnL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1200" b="0" i="0" u="none" strike="noStrike" kern="100">
                          <a:effectLst/>
                          <a:latin typeface="Amasis MT Pro" panose="020405040500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49,4 - 57,8</a:t>
                      </a:r>
                      <a:endParaRPr lang="cs-CZ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753" marR="79753" marT="11077" marB="0">
                    <a:lnL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1200" b="0" i="0" u="none" strike="noStrike" kern="100">
                          <a:effectLst/>
                          <a:latin typeface="Amasis MT Pro" panose="020405040500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79,1 – 100</a:t>
                      </a:r>
                      <a:endParaRPr lang="cs-CZ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753" marR="79753" marT="11077" marB="0">
                    <a:lnL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3113945"/>
                  </a:ext>
                </a:extLst>
              </a:tr>
              <a:tr h="316836">
                <a:tc>
                  <a:txBody>
                    <a:bodyPr/>
                    <a:lstStyle/>
                    <a:p>
                      <a:pPr algn="l" fontAlgn="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1200" b="1" i="0" u="none" strike="noStrike" kern="100">
                          <a:solidFill>
                            <a:srgbClr val="000000"/>
                          </a:solidFill>
                          <a:effectLst/>
                          <a:latin typeface="Amasis MT Pro" panose="020405040500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MCH (pg)</a:t>
                      </a:r>
                      <a:endParaRPr lang="cs-CZ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753" marR="79753" marT="11077" marB="0">
                    <a:lnL>
                      <a:noFill/>
                    </a:lnL>
                    <a:lnR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1200" b="0" i="0" u="none" strike="noStrike" kern="100">
                          <a:solidFill>
                            <a:srgbClr val="000000"/>
                          </a:solidFill>
                          <a:effectLst/>
                          <a:latin typeface="Amasis MT Pro" panose="020405040500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22 - 27</a:t>
                      </a:r>
                      <a:endParaRPr lang="cs-CZ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753" marR="79753" marT="11077" marB="0">
                    <a:lnL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1200" b="0" i="0" u="none" strike="noStrike" kern="100">
                          <a:solidFill>
                            <a:srgbClr val="000000"/>
                          </a:solidFill>
                          <a:effectLst/>
                          <a:latin typeface="Amasis MT Pro" panose="020405040500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23,2 - 28,2</a:t>
                      </a:r>
                      <a:endParaRPr lang="cs-CZ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753" marR="79753" marT="11077" marB="0">
                    <a:lnL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1200" b="0" i="0" u="none" strike="noStrike" kern="100">
                          <a:solidFill>
                            <a:srgbClr val="000000"/>
                          </a:solidFill>
                          <a:effectLst/>
                          <a:latin typeface="Amasis MT Pro" panose="020405040500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17,5 - 21,7</a:t>
                      </a:r>
                      <a:endParaRPr lang="cs-CZ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753" marR="79753" marT="11077" marB="0">
                    <a:lnL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1200" b="0" i="0" u="none" strike="noStrike" kern="100">
                          <a:solidFill>
                            <a:srgbClr val="000000"/>
                          </a:solidFill>
                          <a:effectLst/>
                          <a:latin typeface="Amasis MT Pro" panose="020405040500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16 - 19,6</a:t>
                      </a:r>
                      <a:endParaRPr lang="cs-CZ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753" marR="79753" marT="11077" marB="0">
                    <a:lnL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1200" b="0" i="0" u="none" strike="noStrike" kern="100">
                          <a:solidFill>
                            <a:srgbClr val="000000"/>
                          </a:solidFill>
                          <a:effectLst/>
                          <a:latin typeface="Amasis MT Pro" panose="020405040500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26 – 34,9</a:t>
                      </a:r>
                      <a:endParaRPr lang="cs-CZ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753" marR="79753" marT="11077" marB="0">
                    <a:lnL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8382943"/>
                  </a:ext>
                </a:extLst>
              </a:tr>
              <a:tr h="316836">
                <a:tc>
                  <a:txBody>
                    <a:bodyPr/>
                    <a:lstStyle/>
                    <a:p>
                      <a:pPr algn="l" fontAlgn="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1200" b="1" i="0" u="none" strike="noStrike" kern="100" dirty="0">
                          <a:effectLst/>
                          <a:latin typeface="Amasis MT Pro" panose="020405040500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MCHC (g/dl)</a:t>
                      </a:r>
                      <a:endParaRPr lang="cs-CZ" sz="21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753" marR="79753" marT="11077" marB="0">
                    <a:lnL>
                      <a:noFill/>
                    </a:lnL>
                    <a:lnR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1200" b="0" i="0" u="none" strike="noStrike" kern="100">
                          <a:effectLst/>
                          <a:latin typeface="Amasis MT Pro" panose="020405040500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30,5 - 37,3</a:t>
                      </a:r>
                      <a:endParaRPr lang="cs-CZ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753" marR="79753" marT="11077" marB="0">
                    <a:lnL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1200" b="0" i="0" u="none" strike="noStrike" kern="100">
                          <a:effectLst/>
                          <a:latin typeface="Amasis MT Pro" panose="020405040500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31,1 - 36,1</a:t>
                      </a:r>
                      <a:endParaRPr lang="cs-CZ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753" marR="79753" marT="11077" marB="0">
                    <a:lnL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1200" b="0" i="0" u="none" strike="noStrike" kern="100">
                          <a:effectLst/>
                          <a:latin typeface="Amasis MT Pro" panose="020405040500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32,8 - 37,2</a:t>
                      </a:r>
                      <a:endParaRPr lang="cs-CZ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753" marR="79753" marT="11077" marB="0">
                    <a:lnL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1200" b="0" i="0" u="none" strike="noStrike" kern="100">
                          <a:effectLst/>
                          <a:latin typeface="Amasis MT Pro" panose="020405040500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29,6 - 35,6</a:t>
                      </a:r>
                      <a:endParaRPr lang="cs-CZ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753" marR="79753" marT="11077" marB="0">
                    <a:lnL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1200" b="0" i="0" u="none" strike="noStrike" kern="100">
                          <a:effectLst/>
                          <a:latin typeface="Amasis MT Pro" panose="020405040500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30,2 – 38,5</a:t>
                      </a:r>
                      <a:endParaRPr lang="cs-CZ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753" marR="79753" marT="11077" marB="0">
                    <a:lnL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35017667"/>
                  </a:ext>
                </a:extLst>
              </a:tr>
              <a:tr h="316836">
                <a:tc>
                  <a:txBody>
                    <a:bodyPr/>
                    <a:lstStyle/>
                    <a:p>
                      <a:pPr algn="l" fontAlgn="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1200" b="1" i="0" u="none" strike="noStrike" kern="100">
                          <a:solidFill>
                            <a:srgbClr val="000000"/>
                          </a:solidFill>
                          <a:effectLst/>
                          <a:latin typeface="Amasis MT Pro" panose="020405040500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Leukocyty (10³/</a:t>
                      </a:r>
                      <a:r>
                        <a:rPr lang="el-GR" sz="1200" b="1" i="0" u="none" strike="noStrike" kern="100">
                          <a:solidFill>
                            <a:srgbClr val="000000"/>
                          </a:solidFill>
                          <a:effectLst/>
                          <a:latin typeface="Amasis MT Pro" panose="020405040500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μ</a:t>
                      </a:r>
                      <a:r>
                        <a:rPr lang="cs-CZ" sz="1200" b="1" i="0" u="none" strike="noStrike" kern="100">
                          <a:solidFill>
                            <a:srgbClr val="000000"/>
                          </a:solidFill>
                          <a:effectLst/>
                          <a:latin typeface="Amasis MT Pro" panose="020405040500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l)</a:t>
                      </a:r>
                      <a:endParaRPr lang="cs-CZ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753" marR="79753" marT="11077" marB="0">
                    <a:lnL>
                      <a:noFill/>
                    </a:lnL>
                    <a:lnR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1200" b="0" i="0" u="none" strike="noStrike" kern="100">
                          <a:solidFill>
                            <a:srgbClr val="000000"/>
                          </a:solidFill>
                          <a:effectLst/>
                          <a:latin typeface="Amasis MT Pro" panose="020405040500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6546 - 12 868</a:t>
                      </a:r>
                      <a:endParaRPr lang="cs-CZ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753" marR="79753" marT="11077" marB="0">
                    <a:lnL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1200" b="0" i="0" u="none" strike="noStrike" kern="100">
                          <a:solidFill>
                            <a:srgbClr val="000000"/>
                          </a:solidFill>
                          <a:effectLst/>
                          <a:latin typeface="Amasis MT Pro" panose="020405040500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6580 - 14 360</a:t>
                      </a:r>
                      <a:endParaRPr lang="cs-CZ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753" marR="79753" marT="11077" marB="0">
                    <a:lnL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1200" b="0" i="0" u="none" strike="noStrike" kern="100">
                          <a:solidFill>
                            <a:srgbClr val="000000"/>
                          </a:solidFill>
                          <a:effectLst/>
                          <a:latin typeface="Amasis MT Pro" panose="020405040500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7340 - 14 480</a:t>
                      </a:r>
                      <a:endParaRPr lang="cs-CZ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753" marR="79753" marT="11077" marB="0">
                    <a:lnL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1200" b="0" i="0" u="none" strike="noStrike" kern="100">
                          <a:solidFill>
                            <a:srgbClr val="000000"/>
                          </a:solidFill>
                          <a:effectLst/>
                          <a:latin typeface="Amasis MT Pro" panose="020405040500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3170 - 9350</a:t>
                      </a:r>
                      <a:endParaRPr lang="cs-CZ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753" marR="79753" marT="11077" marB="0">
                    <a:lnL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1200" b="0" i="0" u="none" strike="noStrike" kern="100">
                          <a:solidFill>
                            <a:srgbClr val="000000"/>
                          </a:solidFill>
                          <a:effectLst/>
                          <a:latin typeface="Amasis MT Pro" panose="020405040500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3400 – 23200</a:t>
                      </a:r>
                      <a:endParaRPr lang="cs-CZ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753" marR="79753" marT="11077" marB="0">
                    <a:lnL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1561610"/>
                  </a:ext>
                </a:extLst>
              </a:tr>
              <a:tr h="316836">
                <a:tc>
                  <a:txBody>
                    <a:bodyPr/>
                    <a:lstStyle/>
                    <a:p>
                      <a:pPr algn="l" fontAlgn="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1200" b="1" i="0" u="none" strike="noStrike" kern="100">
                          <a:effectLst/>
                          <a:latin typeface="Amasis MT Pro" panose="020405040500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Neutrofily (10³/ml)</a:t>
                      </a:r>
                      <a:endParaRPr lang="cs-CZ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753" marR="79753" marT="11077" marB="0">
                    <a:lnL>
                      <a:noFill/>
                    </a:lnL>
                    <a:lnR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1200" b="0" i="0" u="none" strike="noStrike" kern="100">
                          <a:effectLst/>
                          <a:latin typeface="Amasis MT Pro" panose="020405040500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4353 - 9719</a:t>
                      </a:r>
                      <a:endParaRPr lang="cs-CZ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753" marR="79753" marT="11077" marB="0">
                    <a:lnL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1200" b="0" i="0" u="none" strike="noStrike" kern="100">
                          <a:effectLst/>
                          <a:latin typeface="Amasis MT Pro" panose="020405040500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3669 - 10 481</a:t>
                      </a:r>
                      <a:endParaRPr lang="cs-CZ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753" marR="79753" marT="11077" marB="0">
                    <a:lnL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1200" b="0" i="0" u="none" strike="noStrike" kern="100">
                          <a:effectLst/>
                          <a:latin typeface="Amasis MT Pro" panose="020405040500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5334 - 11 262</a:t>
                      </a:r>
                      <a:endParaRPr lang="cs-CZ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753" marR="79753" marT="11077" marB="0">
                    <a:lnL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1200" b="0" i="0" u="none" strike="noStrike" kern="100">
                          <a:effectLst/>
                          <a:latin typeface="Amasis MT Pro" panose="020405040500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1035 - 5333</a:t>
                      </a:r>
                      <a:endParaRPr lang="cs-CZ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753" marR="79753" marT="11077" marB="0">
                    <a:lnL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1200" b="0" i="0" u="none" strike="noStrike" kern="100">
                          <a:effectLst/>
                          <a:latin typeface="Amasis MT Pro" panose="020405040500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1460 – 12990</a:t>
                      </a:r>
                      <a:endParaRPr lang="cs-CZ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753" marR="79753" marT="11077" marB="0">
                    <a:lnL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52225152"/>
                  </a:ext>
                </a:extLst>
              </a:tr>
              <a:tr h="316836">
                <a:tc>
                  <a:txBody>
                    <a:bodyPr/>
                    <a:lstStyle/>
                    <a:p>
                      <a:pPr algn="l" fontAlgn="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1200" b="1" i="0" u="none" strike="noStrike" kern="100">
                          <a:solidFill>
                            <a:srgbClr val="000000"/>
                          </a:solidFill>
                          <a:effectLst/>
                          <a:latin typeface="Amasis MT Pro" panose="020405040500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Neutrofily tyčky (10³/</a:t>
                      </a:r>
                      <a:r>
                        <a:rPr lang="el-GR" sz="1200" b="1" i="0" u="none" strike="noStrike" kern="100">
                          <a:solidFill>
                            <a:srgbClr val="000000"/>
                          </a:solidFill>
                          <a:effectLst/>
                          <a:latin typeface="Amasis MT Pro" panose="020405040500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μ</a:t>
                      </a:r>
                      <a:r>
                        <a:rPr lang="cs-CZ" sz="1200" b="1" i="0" u="none" strike="noStrike" kern="100">
                          <a:solidFill>
                            <a:srgbClr val="000000"/>
                          </a:solidFill>
                          <a:effectLst/>
                          <a:latin typeface="Amasis MT Pro" panose="020405040500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l)</a:t>
                      </a:r>
                      <a:endParaRPr lang="cs-CZ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753" marR="79753" marT="11077" marB="0">
                    <a:lnL>
                      <a:noFill/>
                    </a:lnL>
                    <a:lnR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1200" b="0" i="0" u="none" strike="noStrike" kern="100">
                          <a:solidFill>
                            <a:srgbClr val="000000"/>
                          </a:solidFill>
                          <a:effectLst/>
                          <a:latin typeface="Amasis MT Pro" panose="020405040500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0 - 198</a:t>
                      </a:r>
                      <a:endParaRPr lang="cs-CZ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753" marR="79753" marT="11077" marB="0">
                    <a:lnL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1200" b="0" i="0" u="none" strike="noStrike" kern="100">
                          <a:solidFill>
                            <a:srgbClr val="000000"/>
                          </a:solidFill>
                          <a:effectLst/>
                          <a:latin typeface="Amasis MT Pro" panose="020405040500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0 - 395</a:t>
                      </a:r>
                      <a:endParaRPr lang="cs-CZ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753" marR="79753" marT="11077" marB="0">
                    <a:lnL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1200" b="0" i="0" u="none" strike="noStrike" kern="100">
                          <a:solidFill>
                            <a:srgbClr val="000000"/>
                          </a:solidFill>
                          <a:effectLst/>
                          <a:latin typeface="Amasis MT Pro" panose="020405040500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0 - 288</a:t>
                      </a:r>
                      <a:endParaRPr lang="cs-CZ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753" marR="79753" marT="11077" marB="0">
                    <a:lnL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1200" b="0" i="0" u="none" strike="noStrike" kern="100">
                          <a:solidFill>
                            <a:srgbClr val="000000"/>
                          </a:solidFill>
                          <a:effectLst/>
                          <a:latin typeface="Amasis MT Pro" panose="020405040500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0 - 266</a:t>
                      </a:r>
                      <a:endParaRPr lang="cs-CZ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753" marR="79753" marT="11077" marB="0">
                    <a:lnL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1200" b="0" i="0" u="none" strike="noStrike" kern="100">
                          <a:solidFill>
                            <a:srgbClr val="000000"/>
                          </a:solidFill>
                          <a:effectLst/>
                          <a:latin typeface="Amasis MT Pro" panose="020405040500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 – 700</a:t>
                      </a:r>
                      <a:endParaRPr lang="cs-CZ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753" marR="79753" marT="11077" marB="0">
                    <a:lnL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6657896"/>
                  </a:ext>
                </a:extLst>
              </a:tr>
              <a:tr h="316836">
                <a:tc>
                  <a:txBody>
                    <a:bodyPr/>
                    <a:lstStyle/>
                    <a:p>
                      <a:pPr algn="l" fontAlgn="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1200" b="1" i="0" u="none" strike="noStrike" kern="100">
                          <a:effectLst/>
                          <a:latin typeface="Amasis MT Pro" panose="020405040500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Lymfocyty (10³/</a:t>
                      </a:r>
                      <a:r>
                        <a:rPr lang="el-GR" sz="1200" b="1" i="0" u="none" strike="noStrike" kern="100">
                          <a:effectLst/>
                          <a:latin typeface="Amasis MT Pro" panose="020405040500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μ</a:t>
                      </a:r>
                      <a:r>
                        <a:rPr lang="cs-CZ" sz="1200" b="1" i="0" u="none" strike="noStrike" kern="100">
                          <a:effectLst/>
                          <a:latin typeface="Amasis MT Pro" panose="020405040500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l)</a:t>
                      </a:r>
                      <a:endParaRPr lang="cs-CZ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753" marR="79753" marT="11077" marB="0">
                    <a:lnL>
                      <a:noFill/>
                    </a:lnL>
                    <a:lnR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1200" b="0" i="0" u="none" strike="noStrike" kern="100">
                          <a:effectLst/>
                          <a:latin typeface="Amasis MT Pro" panose="020405040500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737 - 2403</a:t>
                      </a:r>
                      <a:endParaRPr lang="cs-CZ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753" marR="79753" marT="11077" marB="0">
                    <a:lnL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1200" b="0" i="0" u="none" strike="noStrike" kern="100">
                          <a:effectLst/>
                          <a:latin typeface="Amasis MT Pro" panose="020405040500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1029 - 3343</a:t>
                      </a:r>
                      <a:endParaRPr lang="cs-CZ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753" marR="79753" marT="11077" marB="0">
                    <a:lnL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1200" b="0" i="0" u="none" strike="noStrike" kern="100">
                          <a:effectLst/>
                          <a:latin typeface="Amasis MT Pro" panose="020405040500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570 - 2724</a:t>
                      </a:r>
                      <a:endParaRPr lang="cs-CZ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753" marR="79753" marT="11077" marB="0">
                    <a:lnL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1200" b="0" i="0" u="none" strike="noStrike" kern="100">
                          <a:effectLst/>
                          <a:latin typeface="Amasis MT Pro" panose="020405040500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665 - 3849</a:t>
                      </a:r>
                      <a:endParaRPr lang="cs-CZ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753" marR="79753" marT="11077" marB="0">
                    <a:lnL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1200" b="0" i="0" u="none" strike="noStrike" kern="100">
                          <a:effectLst/>
                          <a:latin typeface="Amasis MT Pro" panose="020405040500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210 – 3990</a:t>
                      </a:r>
                      <a:endParaRPr lang="cs-CZ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753" marR="79753" marT="11077" marB="0">
                    <a:lnL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13098563"/>
                  </a:ext>
                </a:extLst>
              </a:tr>
              <a:tr h="316836">
                <a:tc>
                  <a:txBody>
                    <a:bodyPr/>
                    <a:lstStyle/>
                    <a:p>
                      <a:pPr algn="l" fontAlgn="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1200" b="1" i="0" u="none" strike="noStrike" kern="100">
                          <a:solidFill>
                            <a:srgbClr val="000000"/>
                          </a:solidFill>
                          <a:effectLst/>
                          <a:latin typeface="Amasis MT Pro" panose="020405040500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Eozinofily (10³/</a:t>
                      </a:r>
                      <a:r>
                        <a:rPr lang="el-GR" sz="1200" b="1" i="0" u="none" strike="noStrike" kern="100">
                          <a:solidFill>
                            <a:srgbClr val="000000"/>
                          </a:solidFill>
                          <a:effectLst/>
                          <a:latin typeface="Amasis MT Pro" panose="020405040500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μ</a:t>
                      </a:r>
                      <a:r>
                        <a:rPr lang="cs-CZ" sz="1200" b="1" i="0" u="none" strike="noStrike" kern="100">
                          <a:solidFill>
                            <a:srgbClr val="000000"/>
                          </a:solidFill>
                          <a:effectLst/>
                          <a:latin typeface="Amasis MT Pro" panose="020405040500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l)</a:t>
                      </a:r>
                      <a:endParaRPr lang="cs-CZ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753" marR="79753" marT="11077" marB="0">
                    <a:lnL>
                      <a:noFill/>
                    </a:lnL>
                    <a:lnR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1200" b="0" i="0" u="none" strike="noStrike" kern="100">
                          <a:solidFill>
                            <a:srgbClr val="000000"/>
                          </a:solidFill>
                          <a:effectLst/>
                          <a:latin typeface="Amasis MT Pro" panose="020405040500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0 - 661</a:t>
                      </a:r>
                      <a:endParaRPr lang="cs-CZ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753" marR="79753" marT="11077" marB="0">
                    <a:lnL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1200" b="0" i="0" u="none" strike="noStrike" kern="100">
                          <a:solidFill>
                            <a:srgbClr val="000000"/>
                          </a:solidFill>
                          <a:effectLst/>
                          <a:latin typeface="Amasis MT Pro" panose="020405040500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0 - 617</a:t>
                      </a:r>
                      <a:endParaRPr lang="cs-CZ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753" marR="79753" marT="11077" marB="0">
                    <a:lnL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1200" b="0" i="0" u="none" strike="noStrike" kern="100">
                          <a:solidFill>
                            <a:srgbClr val="000000"/>
                          </a:solidFill>
                          <a:effectLst/>
                          <a:latin typeface="Amasis MT Pro" panose="020405040500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0 - 658</a:t>
                      </a:r>
                      <a:endParaRPr lang="cs-CZ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753" marR="79753" marT="11077" marB="0">
                    <a:lnL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1200" b="0" i="0" u="none" strike="noStrike" kern="100">
                          <a:solidFill>
                            <a:srgbClr val="000000"/>
                          </a:solidFill>
                          <a:effectLst/>
                          <a:latin typeface="Amasis MT Pro" panose="020405040500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0 - 628</a:t>
                      </a:r>
                      <a:endParaRPr lang="cs-CZ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753" marR="79753" marT="11077" marB="0">
                    <a:lnL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1200" b="0" i="0" u="none" strike="noStrike" kern="100">
                          <a:solidFill>
                            <a:srgbClr val="000000"/>
                          </a:solidFill>
                          <a:effectLst/>
                          <a:latin typeface="Amasis MT Pro" panose="020405040500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270 – 3940</a:t>
                      </a:r>
                      <a:endParaRPr lang="cs-CZ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753" marR="79753" marT="11077" marB="0">
                    <a:lnL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1257675"/>
                  </a:ext>
                </a:extLst>
              </a:tr>
              <a:tr h="316836">
                <a:tc>
                  <a:txBody>
                    <a:bodyPr/>
                    <a:lstStyle/>
                    <a:p>
                      <a:pPr algn="l" fontAlgn="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1200" b="1" i="0" u="none" strike="noStrike" kern="100">
                          <a:effectLst/>
                          <a:latin typeface="Amasis MT Pro" panose="020405040500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Monocyty (10³/</a:t>
                      </a:r>
                      <a:r>
                        <a:rPr lang="el-GR" sz="1200" b="1" i="0" u="none" strike="noStrike" kern="100">
                          <a:effectLst/>
                          <a:latin typeface="Amasis MT Pro" panose="020405040500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μ</a:t>
                      </a:r>
                      <a:r>
                        <a:rPr lang="cs-CZ" sz="1200" b="1" i="0" u="none" strike="noStrike" kern="100">
                          <a:effectLst/>
                          <a:latin typeface="Amasis MT Pro" panose="020405040500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l)</a:t>
                      </a:r>
                      <a:endParaRPr lang="cs-CZ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753" marR="79753" marT="11077" marB="0">
                    <a:lnL>
                      <a:noFill/>
                    </a:lnL>
                    <a:lnR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1200" b="0" i="0" u="none" strike="noStrike" kern="100">
                          <a:effectLst/>
                          <a:latin typeface="Amasis MT Pro" panose="020405040500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0 - 468</a:t>
                      </a:r>
                      <a:endParaRPr lang="cs-CZ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753" marR="79753" marT="11077" marB="0">
                    <a:lnL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1200" b="0" i="0" u="none" strike="noStrike" kern="100">
                          <a:effectLst/>
                          <a:latin typeface="Amasis MT Pro" panose="020405040500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0 - 334</a:t>
                      </a:r>
                      <a:endParaRPr lang="cs-CZ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753" marR="79753" marT="11077" marB="0">
                    <a:lnL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1200" b="0" i="0" u="none" strike="noStrike" kern="100">
                          <a:effectLst/>
                          <a:latin typeface="Amasis MT Pro" panose="020405040500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0 - 462</a:t>
                      </a:r>
                      <a:endParaRPr lang="cs-CZ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753" marR="79753" marT="11077" marB="0">
                    <a:lnL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1200" b="0" i="0" u="none" strike="noStrike" kern="100">
                          <a:effectLst/>
                          <a:latin typeface="Amasis MT Pro" panose="020405040500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0 - 248</a:t>
                      </a:r>
                      <a:endParaRPr lang="cs-CZ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753" marR="79753" marT="11077" marB="0">
                    <a:lnL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1200" b="0" i="0" u="none" strike="noStrike" kern="100">
                          <a:effectLst/>
                          <a:latin typeface="Amasis MT Pro" panose="020405040500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40 – 2550</a:t>
                      </a:r>
                      <a:endParaRPr lang="cs-CZ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753" marR="79753" marT="11077" marB="0">
                    <a:lnL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87803417"/>
                  </a:ext>
                </a:extLst>
              </a:tr>
              <a:tr h="316836">
                <a:tc>
                  <a:txBody>
                    <a:bodyPr/>
                    <a:lstStyle/>
                    <a:p>
                      <a:pPr algn="l" fontAlgn="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1200" b="1" i="0" u="none" strike="noStrike" kern="100">
                          <a:solidFill>
                            <a:srgbClr val="000000"/>
                          </a:solidFill>
                          <a:effectLst/>
                          <a:latin typeface="Amasis MT Pro" panose="020405040500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Bazofily (10³/</a:t>
                      </a:r>
                      <a:r>
                        <a:rPr lang="el-GR" sz="1200" b="1" i="0" u="none" strike="noStrike" kern="100">
                          <a:solidFill>
                            <a:srgbClr val="000000"/>
                          </a:solidFill>
                          <a:effectLst/>
                          <a:latin typeface="Amasis MT Pro" panose="020405040500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μ</a:t>
                      </a:r>
                      <a:r>
                        <a:rPr lang="cs-CZ" sz="1200" b="1" i="0" u="none" strike="noStrike" kern="100">
                          <a:solidFill>
                            <a:srgbClr val="000000"/>
                          </a:solidFill>
                          <a:effectLst/>
                          <a:latin typeface="Amasis MT Pro" panose="020405040500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l)</a:t>
                      </a:r>
                      <a:endParaRPr lang="cs-CZ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753" marR="79753" marT="11077" marB="0">
                    <a:lnL>
                      <a:noFill/>
                    </a:lnL>
                    <a:lnR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1200" b="0" i="0" u="none" strike="noStrike" kern="100">
                          <a:solidFill>
                            <a:srgbClr val="000000"/>
                          </a:solidFill>
                          <a:effectLst/>
                          <a:latin typeface="Amasis MT Pro" panose="020405040500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0 - 55</a:t>
                      </a:r>
                      <a:endParaRPr lang="cs-CZ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753" marR="79753" marT="11077" marB="0">
                    <a:lnL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1200" b="0" i="0" u="none" strike="noStrike" kern="100">
                          <a:solidFill>
                            <a:srgbClr val="000000"/>
                          </a:solidFill>
                          <a:effectLst/>
                          <a:latin typeface="Amasis MT Pro" panose="020405040500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0 - 79</a:t>
                      </a:r>
                      <a:endParaRPr lang="cs-CZ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753" marR="79753" marT="11077" marB="0">
                    <a:lnL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1200" b="0" i="0" u="none" strike="noStrike" kern="100">
                          <a:solidFill>
                            <a:srgbClr val="000000"/>
                          </a:solidFill>
                          <a:effectLst/>
                          <a:latin typeface="Amasis MT Pro" panose="020405040500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0 - 99</a:t>
                      </a:r>
                      <a:endParaRPr lang="cs-CZ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753" marR="79753" marT="11077" marB="0">
                    <a:lnL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1200" b="0" i="0" u="none" strike="noStrike" kern="100">
                          <a:solidFill>
                            <a:srgbClr val="000000"/>
                          </a:solidFill>
                          <a:effectLst/>
                          <a:latin typeface="Amasis MT Pro" panose="020405040500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0 - 194</a:t>
                      </a:r>
                      <a:endParaRPr lang="cs-CZ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753" marR="79753" marT="11077" marB="0">
                    <a:lnL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1200" b="0" i="0" u="none" strike="noStrike" kern="100">
                          <a:solidFill>
                            <a:srgbClr val="000000"/>
                          </a:solidFill>
                          <a:effectLst/>
                          <a:latin typeface="Amasis MT Pro" panose="020405040500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 – 520</a:t>
                      </a:r>
                      <a:endParaRPr lang="cs-CZ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753" marR="79753" marT="11077" marB="0">
                    <a:lnL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57920"/>
                  </a:ext>
                </a:extLst>
              </a:tr>
              <a:tr h="316836">
                <a:tc>
                  <a:txBody>
                    <a:bodyPr/>
                    <a:lstStyle/>
                    <a:p>
                      <a:pPr algn="l" fontAlgn="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1200" b="1" i="0" u="none" strike="noStrike" kern="100">
                          <a:effectLst/>
                          <a:latin typeface="Amasis MT Pro" panose="020405040500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Trombocyty (x 10³/</a:t>
                      </a:r>
                      <a:r>
                        <a:rPr lang="el-GR" sz="1200" b="1" i="0" u="none" strike="noStrike" kern="100">
                          <a:effectLst/>
                          <a:latin typeface="Amasis MT Pro" panose="020405040500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μ</a:t>
                      </a:r>
                      <a:r>
                        <a:rPr lang="cs-CZ" sz="1200" b="1" i="0" u="none" strike="noStrike" kern="100">
                          <a:effectLst/>
                          <a:latin typeface="Amasis MT Pro" panose="020405040500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l)</a:t>
                      </a:r>
                      <a:endParaRPr lang="cs-CZ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753" marR="79753" marT="11077" marB="0">
                    <a:lnL>
                      <a:noFill/>
                    </a:lnL>
                    <a:lnR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1200" b="0" i="0" u="none" strike="noStrike" kern="100">
                          <a:effectLst/>
                          <a:latin typeface="Amasis MT Pro" panose="020405040500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166 - 336</a:t>
                      </a:r>
                      <a:endParaRPr lang="cs-CZ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753" marR="79753" marT="11077" marB="0">
                    <a:lnL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1200" b="0" i="0" u="none" strike="noStrike" kern="100">
                          <a:effectLst/>
                          <a:latin typeface="Amasis MT Pro" panose="020405040500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145 - 285</a:t>
                      </a:r>
                      <a:endParaRPr lang="cs-CZ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753" marR="79753" marT="11077" marB="0">
                    <a:lnL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1200" b="0" i="0" u="none" strike="noStrike" kern="100">
                          <a:effectLst/>
                          <a:latin typeface="Amasis MT Pro" panose="020405040500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254 - 626</a:t>
                      </a:r>
                      <a:endParaRPr lang="cs-CZ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753" marR="79753" marT="11077" marB="0">
                    <a:lnL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1200" b="0" i="0" u="none" strike="noStrike" kern="100">
                          <a:effectLst/>
                          <a:latin typeface="Amasis MT Pro" panose="020405040500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225 – 467</a:t>
                      </a:r>
                      <a:endParaRPr lang="cs-CZ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753" marR="79753" marT="11077" marB="0">
                    <a:lnL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47472" indent="-347472" algn="ctr" fontAlgn="t">
                        <a:lnSpc>
                          <a:spcPct val="115000"/>
                        </a:lnSpc>
                        <a:spcAft>
                          <a:spcPts val="800"/>
                        </a:spcAft>
                        <a:buClrTx/>
                        <a:buSzPts val="1000"/>
                        <a:buFont typeface="Constantia" panose="02030602050306030303" pitchFamily="18" charset="0"/>
                        <a:buChar char="-"/>
                      </a:pPr>
                      <a:r>
                        <a:rPr lang="cs-CZ" sz="1200" b="0" i="0" u="none" strike="noStrike" kern="100" dirty="0">
                          <a:effectLst/>
                          <a:latin typeface="Amasis MT Pro" panose="020405040500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753" marR="79753" marT="11077" marB="0">
                    <a:lnL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27946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376685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061D09-9E1E-881C-39E3-1759361767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9918ED8-BCBD-990E-E59F-B7B7CB7A98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anchor="ctr">
            <a:normAutofit fontScale="90000"/>
          </a:bodyPr>
          <a:lstStyle/>
          <a:p>
            <a:r>
              <a:rPr lang="cs-CZ" b="1" i="1" dirty="0" err="1">
                <a:latin typeface="Amasis MT Pro" panose="02040504050005020304" pitchFamily="18" charset="-18"/>
              </a:rPr>
              <a:t>Canidae</a:t>
            </a:r>
            <a:r>
              <a:rPr lang="cs-CZ" b="1" dirty="0">
                <a:latin typeface="Amasis MT Pro" panose="02040504050005020304" pitchFamily="18" charset="-18"/>
              </a:rPr>
              <a:t> - psovití - biochemie krve</a:t>
            </a:r>
            <a:endParaRPr lang="en-GB" b="1" dirty="0">
              <a:latin typeface="Amasis MT Pro" panose="02040504050005020304" pitchFamily="18" charset="-18"/>
            </a:endParaRPr>
          </a:p>
        </p:txBody>
      </p:sp>
      <p:graphicFrame>
        <p:nvGraphicFramePr>
          <p:cNvPr id="4" name="Tabulka 3">
            <a:extLst>
              <a:ext uri="{FF2B5EF4-FFF2-40B4-BE49-F238E27FC236}">
                <a16:creationId xmlns:a16="http://schemas.microsoft.com/office/drawing/2014/main" id="{E00E853C-87F7-B291-9BEC-5386F30935B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245642"/>
              </p:ext>
            </p:extLst>
          </p:nvPr>
        </p:nvGraphicFramePr>
        <p:xfrm>
          <a:off x="251520" y="1417638"/>
          <a:ext cx="8712968" cy="5165728"/>
        </p:xfrm>
        <a:graphic>
          <a:graphicData uri="http://schemas.openxmlformats.org/drawingml/2006/table">
            <a:tbl>
              <a:tblPr firstRow="1" firstCol="1" bandRow="1"/>
              <a:tblGrid>
                <a:gridCol w="2273406">
                  <a:extLst>
                    <a:ext uri="{9D8B030D-6E8A-4147-A177-3AD203B41FA5}">
                      <a16:colId xmlns:a16="http://schemas.microsoft.com/office/drawing/2014/main" val="2568527662"/>
                    </a:ext>
                  </a:extLst>
                </a:gridCol>
                <a:gridCol w="1271029">
                  <a:extLst>
                    <a:ext uri="{9D8B030D-6E8A-4147-A177-3AD203B41FA5}">
                      <a16:colId xmlns:a16="http://schemas.microsoft.com/office/drawing/2014/main" val="1324594308"/>
                    </a:ext>
                  </a:extLst>
                </a:gridCol>
                <a:gridCol w="1281811">
                  <a:extLst>
                    <a:ext uri="{9D8B030D-6E8A-4147-A177-3AD203B41FA5}">
                      <a16:colId xmlns:a16="http://schemas.microsoft.com/office/drawing/2014/main" val="2729378966"/>
                    </a:ext>
                  </a:extLst>
                </a:gridCol>
                <a:gridCol w="1433169">
                  <a:extLst>
                    <a:ext uri="{9D8B030D-6E8A-4147-A177-3AD203B41FA5}">
                      <a16:colId xmlns:a16="http://schemas.microsoft.com/office/drawing/2014/main" val="2463142632"/>
                    </a:ext>
                  </a:extLst>
                </a:gridCol>
                <a:gridCol w="1147485">
                  <a:extLst>
                    <a:ext uri="{9D8B030D-6E8A-4147-A177-3AD203B41FA5}">
                      <a16:colId xmlns:a16="http://schemas.microsoft.com/office/drawing/2014/main" val="2995853199"/>
                    </a:ext>
                  </a:extLst>
                </a:gridCol>
                <a:gridCol w="1306068">
                  <a:extLst>
                    <a:ext uri="{9D8B030D-6E8A-4147-A177-3AD203B41FA5}">
                      <a16:colId xmlns:a16="http://schemas.microsoft.com/office/drawing/2014/main" val="2244032701"/>
                    </a:ext>
                  </a:extLst>
                </a:gridCol>
              </a:tblGrid>
              <a:tr h="491802">
                <a:tc>
                  <a:txBody>
                    <a:bodyPr/>
                    <a:lstStyle/>
                    <a:p>
                      <a:pPr algn="l" fontAlgn="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1200" b="1" i="0" u="none" strike="noStrike" kern="100">
                          <a:solidFill>
                            <a:srgbClr val="000000"/>
                          </a:solidFill>
                          <a:effectLst/>
                          <a:latin typeface="Amasis MT Pro" panose="020405040500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Parametr</a:t>
                      </a:r>
                      <a:endParaRPr lang="cs-CZ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967" marR="53967" marT="749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1200" b="1" i="0" u="none" strike="noStrike" kern="100">
                          <a:solidFill>
                            <a:srgbClr val="000000"/>
                          </a:solidFill>
                          <a:effectLst/>
                          <a:latin typeface="Amasis MT Pro" panose="020405040500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Vlk obecný</a:t>
                      </a:r>
                      <a:endParaRPr lang="cs-CZ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967" marR="53967" marT="749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1200" b="1" i="0" u="none" strike="noStrike" kern="100">
                          <a:solidFill>
                            <a:srgbClr val="000000"/>
                          </a:solidFill>
                          <a:effectLst/>
                          <a:latin typeface="Amasis MT Pro" panose="020405040500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Pes hřivnatý</a:t>
                      </a:r>
                      <a:endParaRPr lang="cs-CZ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967" marR="53967" marT="749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1200" b="1" i="0" u="none" strike="noStrike" kern="100">
                          <a:solidFill>
                            <a:srgbClr val="000000"/>
                          </a:solidFill>
                          <a:effectLst/>
                          <a:latin typeface="Amasis MT Pro" panose="020405040500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Pes hyenovitý</a:t>
                      </a:r>
                      <a:endParaRPr lang="cs-CZ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967" marR="53967" marT="749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1200" b="1" i="0" u="none" strike="noStrike" kern="100">
                          <a:solidFill>
                            <a:srgbClr val="000000"/>
                          </a:solidFill>
                          <a:effectLst/>
                          <a:latin typeface="Amasis MT Pro" panose="020405040500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Liška polární</a:t>
                      </a:r>
                      <a:endParaRPr lang="cs-CZ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967" marR="53967" marT="749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1200" b="1" i="0" u="none" strike="noStrike" kern="100">
                          <a:solidFill>
                            <a:srgbClr val="000000"/>
                          </a:solidFill>
                          <a:effectLst/>
                          <a:latin typeface="Amasis MT Pro" panose="020405040500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Maikong</a:t>
                      </a:r>
                      <a:endParaRPr lang="cs-CZ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967" marR="53967" marT="749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81446875"/>
                  </a:ext>
                </a:extLst>
              </a:tr>
              <a:tr h="491802">
                <a:tc>
                  <a:txBody>
                    <a:bodyPr/>
                    <a:lstStyle/>
                    <a:p>
                      <a:pPr algn="l" fontAlgn="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1200" b="1" i="0" u="none" strike="noStrike" kern="100">
                          <a:solidFill>
                            <a:srgbClr val="000000"/>
                          </a:solidFill>
                          <a:effectLst/>
                          <a:latin typeface="Amasis MT Pro" panose="020405040500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Celkový protein (g/dl)</a:t>
                      </a:r>
                      <a:endParaRPr lang="cs-CZ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967" marR="53967" marT="7495" marB="0">
                    <a:lnL>
                      <a:noFill/>
                    </a:lnL>
                    <a:lnR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1200" b="0" i="0" u="none" strike="noStrike" kern="100">
                          <a:solidFill>
                            <a:srgbClr val="000000"/>
                          </a:solidFill>
                          <a:effectLst/>
                          <a:latin typeface="Amasis MT Pro" panose="020405040500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5,5 - 6,9</a:t>
                      </a:r>
                      <a:endParaRPr lang="cs-CZ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967" marR="53967" marT="7495" marB="0">
                    <a:lnL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1200" b="0" i="0" u="none" strike="noStrike" kern="100">
                          <a:solidFill>
                            <a:srgbClr val="000000"/>
                          </a:solidFill>
                          <a:effectLst/>
                          <a:latin typeface="Amasis MT Pro" panose="020405040500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5,4 - 7,0</a:t>
                      </a:r>
                      <a:endParaRPr lang="cs-CZ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967" marR="53967" marT="7495" marB="0">
                    <a:lnL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1200" b="0" i="0" u="none" strike="noStrike" kern="100">
                          <a:solidFill>
                            <a:srgbClr val="000000"/>
                          </a:solidFill>
                          <a:effectLst/>
                          <a:latin typeface="Amasis MT Pro" panose="020405040500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5,5 - 6,5</a:t>
                      </a:r>
                      <a:endParaRPr lang="cs-CZ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967" marR="53967" marT="7495" marB="0">
                    <a:lnL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1200" b="0" i="0" u="none" strike="noStrike" kern="100">
                          <a:solidFill>
                            <a:srgbClr val="000000"/>
                          </a:solidFill>
                          <a:effectLst/>
                          <a:latin typeface="Amasis MT Pro" panose="020405040500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5,7 - 7,1</a:t>
                      </a:r>
                      <a:endParaRPr lang="cs-CZ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967" marR="53967" marT="7495" marB="0">
                    <a:lnL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1200" b="0" i="0" u="none" strike="noStrike" kern="100">
                          <a:solidFill>
                            <a:srgbClr val="000000"/>
                          </a:solidFill>
                          <a:effectLst/>
                          <a:latin typeface="Amasis MT Pro" panose="020405040500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4,6 – 9,4</a:t>
                      </a:r>
                      <a:endParaRPr lang="cs-CZ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967" marR="53967" marT="7495" marB="0">
                    <a:lnL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2430783"/>
                  </a:ext>
                </a:extLst>
              </a:tr>
              <a:tr h="274485">
                <a:tc>
                  <a:txBody>
                    <a:bodyPr/>
                    <a:lstStyle/>
                    <a:p>
                      <a:pPr algn="l" fontAlgn="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1200" b="1" i="0" u="none" strike="noStrike" kern="100">
                          <a:effectLst/>
                          <a:latin typeface="Amasis MT Pro" panose="020405040500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Albumin (g/dl)</a:t>
                      </a:r>
                      <a:endParaRPr lang="cs-CZ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967" marR="53967" marT="7495" marB="0">
                    <a:lnL>
                      <a:noFill/>
                    </a:lnL>
                    <a:lnR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1200" b="0" i="0" u="none" strike="noStrike" kern="100">
                          <a:effectLst/>
                          <a:latin typeface="Amasis MT Pro" panose="020405040500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3,0 - 3,8</a:t>
                      </a:r>
                      <a:endParaRPr lang="cs-CZ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967" marR="53967" marT="7495" marB="0">
                    <a:lnL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1200" b="0" i="0" u="none" strike="noStrike" kern="100">
                          <a:effectLst/>
                          <a:latin typeface="Amasis MT Pro" panose="020405040500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2,7 - 3,5</a:t>
                      </a:r>
                      <a:endParaRPr lang="cs-CZ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967" marR="53967" marT="7495" marB="0">
                    <a:lnL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1200" b="0" i="0" u="none" strike="noStrike" kern="100">
                          <a:effectLst/>
                          <a:latin typeface="Amasis MT Pro" panose="020405040500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2,8 - 3,6</a:t>
                      </a:r>
                      <a:endParaRPr lang="cs-CZ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967" marR="53967" marT="7495" marB="0">
                    <a:lnL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1200" b="0" i="0" u="none" strike="noStrike" kern="100">
                          <a:effectLst/>
                          <a:latin typeface="Amasis MT Pro" panose="020405040500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3,0 - 3,8</a:t>
                      </a:r>
                      <a:endParaRPr lang="cs-CZ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967" marR="53967" marT="7495" marB="0">
                    <a:lnL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1200" b="0" i="0" u="none" strike="noStrike" kern="100">
                          <a:effectLst/>
                          <a:latin typeface="Amasis MT Pro" panose="020405040500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2 – 6,2</a:t>
                      </a:r>
                      <a:endParaRPr lang="cs-CZ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967" marR="53967" marT="7495" marB="0">
                    <a:lnL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6469587"/>
                  </a:ext>
                </a:extLst>
              </a:tr>
              <a:tr h="274485">
                <a:tc>
                  <a:txBody>
                    <a:bodyPr/>
                    <a:lstStyle/>
                    <a:p>
                      <a:pPr algn="l" fontAlgn="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1200" b="1" i="0" u="none" strike="noStrike" kern="100">
                          <a:solidFill>
                            <a:srgbClr val="000000"/>
                          </a:solidFill>
                          <a:effectLst/>
                          <a:latin typeface="Amasis MT Pro" panose="020405040500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Globulin (g/dl)</a:t>
                      </a:r>
                      <a:endParaRPr lang="cs-CZ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967" marR="53967" marT="7495" marB="0">
                    <a:lnL>
                      <a:noFill/>
                    </a:lnL>
                    <a:lnR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1200" b="0" i="0" u="none" strike="noStrike" kern="100">
                          <a:solidFill>
                            <a:srgbClr val="000000"/>
                          </a:solidFill>
                          <a:effectLst/>
                          <a:latin typeface="Amasis MT Pro" panose="020405040500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2,1 - 3,3</a:t>
                      </a:r>
                      <a:endParaRPr lang="cs-CZ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967" marR="53967" marT="7495" marB="0">
                    <a:lnL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1200" b="0" i="0" u="none" strike="noStrike" kern="100">
                          <a:solidFill>
                            <a:srgbClr val="000000"/>
                          </a:solidFill>
                          <a:effectLst/>
                          <a:latin typeface="Amasis MT Pro" panose="020405040500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2,4 - 3,8</a:t>
                      </a:r>
                      <a:endParaRPr lang="cs-CZ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967" marR="53967" marT="7495" marB="0">
                    <a:lnL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1200" b="0" i="0" u="none" strike="noStrike" kern="100">
                          <a:solidFill>
                            <a:srgbClr val="000000"/>
                          </a:solidFill>
                          <a:effectLst/>
                          <a:latin typeface="Amasis MT Pro" panose="020405040500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2,5 - 3,3</a:t>
                      </a:r>
                      <a:endParaRPr lang="cs-CZ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967" marR="53967" marT="7495" marB="0">
                    <a:lnL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1200" b="0" i="0" u="none" strike="noStrike" kern="100">
                          <a:solidFill>
                            <a:srgbClr val="000000"/>
                          </a:solidFill>
                          <a:effectLst/>
                          <a:latin typeface="Amasis MT Pro" panose="020405040500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2,3 - 3,9</a:t>
                      </a:r>
                      <a:endParaRPr lang="cs-CZ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967" marR="53967" marT="7495" marB="0">
                    <a:lnL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1200" b="0" i="0" u="none" strike="noStrike" kern="100">
                          <a:solidFill>
                            <a:srgbClr val="000000"/>
                          </a:solidFill>
                          <a:effectLst/>
                          <a:latin typeface="Amasis MT Pro" panose="020405040500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1,9 – 7,5</a:t>
                      </a:r>
                      <a:endParaRPr lang="cs-CZ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967" marR="53967" marT="7495" marB="0">
                    <a:lnL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6855668"/>
                  </a:ext>
                </a:extLst>
              </a:tr>
              <a:tr h="274485">
                <a:tc>
                  <a:txBody>
                    <a:bodyPr/>
                    <a:lstStyle/>
                    <a:p>
                      <a:pPr algn="l" fontAlgn="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1200" b="1" i="0" u="none" strike="noStrike" kern="100" dirty="0">
                          <a:effectLst/>
                          <a:latin typeface="Amasis MT Pro" panose="020405040500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Vápník (mg/dl)</a:t>
                      </a:r>
                      <a:endParaRPr lang="cs-CZ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967" marR="53967" marT="7495" marB="0">
                    <a:lnL>
                      <a:noFill/>
                    </a:lnL>
                    <a:lnR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1200" b="0" i="0" u="none" strike="noStrike" kern="100">
                          <a:effectLst/>
                          <a:latin typeface="Amasis MT Pro" panose="020405040500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9,2 - 10,8</a:t>
                      </a:r>
                      <a:endParaRPr lang="cs-CZ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967" marR="53967" marT="7495" marB="0">
                    <a:lnL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1200" b="0" i="0" u="none" strike="noStrike" kern="100">
                          <a:effectLst/>
                          <a:latin typeface="Amasis MT Pro" panose="020405040500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9,1 - 10,8</a:t>
                      </a:r>
                      <a:endParaRPr lang="cs-CZ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967" marR="53967" marT="7495" marB="0">
                    <a:lnL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1200" b="0" i="0" u="none" strike="noStrike" kern="100">
                          <a:effectLst/>
                          <a:latin typeface="Amasis MT Pro" panose="020405040500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9,3 - 10,9</a:t>
                      </a:r>
                      <a:endParaRPr lang="cs-CZ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967" marR="53967" marT="7495" marB="0">
                    <a:lnL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1200" b="0" i="0" u="none" strike="noStrike" kern="100">
                          <a:effectLst/>
                          <a:latin typeface="Amasis MT Pro" panose="020405040500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8,3 - 11,1</a:t>
                      </a:r>
                      <a:endParaRPr lang="cs-CZ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967" marR="53967" marT="7495" marB="0">
                    <a:lnL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47472" indent="-347472" algn="ctr" fontAlgn="t">
                        <a:lnSpc>
                          <a:spcPct val="115000"/>
                        </a:lnSpc>
                        <a:spcAft>
                          <a:spcPts val="800"/>
                        </a:spcAft>
                        <a:buClrTx/>
                        <a:buSzPts val="1000"/>
                        <a:buFont typeface="Constantia" panose="02030602050306030303" pitchFamily="18" charset="0"/>
                        <a:buChar char="-"/>
                      </a:pPr>
                      <a:r>
                        <a:rPr lang="cs-CZ" sz="1200" b="0" i="0" u="none" strike="noStrike" kern="100">
                          <a:effectLst/>
                          <a:latin typeface="Amasis MT Pro" panose="020405040500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967" marR="53967" marT="7495" marB="0">
                    <a:lnL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47146799"/>
                  </a:ext>
                </a:extLst>
              </a:tr>
              <a:tr h="274485">
                <a:tc>
                  <a:txBody>
                    <a:bodyPr/>
                    <a:lstStyle/>
                    <a:p>
                      <a:pPr algn="l" fontAlgn="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1200" b="1" i="0" u="none" strike="noStrike" kern="100">
                          <a:solidFill>
                            <a:srgbClr val="000000"/>
                          </a:solidFill>
                          <a:effectLst/>
                          <a:latin typeface="Amasis MT Pro" panose="020405040500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Fosfor (mg/dl)</a:t>
                      </a:r>
                      <a:endParaRPr lang="cs-CZ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967" marR="53967" marT="7495" marB="0">
                    <a:lnL>
                      <a:noFill/>
                    </a:lnL>
                    <a:lnR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1200" b="0" i="0" u="none" strike="noStrike" kern="100">
                          <a:solidFill>
                            <a:srgbClr val="000000"/>
                          </a:solidFill>
                          <a:effectLst/>
                          <a:latin typeface="Amasis MT Pro" panose="020405040500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2,2 - 5,4</a:t>
                      </a:r>
                      <a:endParaRPr lang="cs-CZ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967" marR="53967" marT="7495" marB="0">
                    <a:lnL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1200" b="0" i="0" u="none" strike="noStrike" kern="100">
                          <a:solidFill>
                            <a:srgbClr val="000000"/>
                          </a:solidFill>
                          <a:effectLst/>
                          <a:latin typeface="Amasis MT Pro" panose="020405040500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3,3 - 8,5</a:t>
                      </a:r>
                      <a:endParaRPr lang="cs-CZ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967" marR="53967" marT="7495" marB="0">
                    <a:lnL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1200" b="0" i="0" u="none" strike="noStrike" kern="100">
                          <a:solidFill>
                            <a:srgbClr val="000000"/>
                          </a:solidFill>
                          <a:effectLst/>
                          <a:latin typeface="Amasis MT Pro" panose="020405040500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2,6 - 6,4</a:t>
                      </a:r>
                      <a:endParaRPr lang="cs-CZ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967" marR="53967" marT="7495" marB="0">
                    <a:lnL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1200" b="0" i="0" u="none" strike="noStrike" kern="100">
                          <a:solidFill>
                            <a:srgbClr val="000000"/>
                          </a:solidFill>
                          <a:effectLst/>
                          <a:latin typeface="Amasis MT Pro" panose="020405040500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2,1 - 5,1</a:t>
                      </a:r>
                      <a:endParaRPr lang="cs-CZ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967" marR="53967" marT="7495" marB="0">
                    <a:lnL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347472" indent="-347472" algn="ctr" fontAlgn="t">
                        <a:lnSpc>
                          <a:spcPct val="115000"/>
                        </a:lnSpc>
                        <a:spcAft>
                          <a:spcPts val="800"/>
                        </a:spcAft>
                        <a:buClrTx/>
                        <a:buSzPts val="1000"/>
                        <a:buFont typeface="Constantia" panose="02030602050306030303" pitchFamily="18" charset="0"/>
                        <a:buChar char="-"/>
                      </a:pPr>
                      <a:r>
                        <a:rPr lang="cs-CZ" sz="1200" b="0" i="0" u="none" strike="noStrike" kern="100">
                          <a:effectLst/>
                          <a:latin typeface="Amasis MT Pro" panose="020405040500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967" marR="53967" marT="7495" marB="0">
                    <a:lnL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474245"/>
                  </a:ext>
                </a:extLst>
              </a:tr>
              <a:tr h="274485">
                <a:tc>
                  <a:txBody>
                    <a:bodyPr/>
                    <a:lstStyle/>
                    <a:p>
                      <a:pPr algn="l" fontAlgn="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1200" b="1" i="0" u="none" strike="noStrike" kern="100">
                          <a:effectLst/>
                          <a:latin typeface="Amasis MT Pro" panose="020405040500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Sodík (mEq/L)</a:t>
                      </a:r>
                      <a:endParaRPr lang="cs-CZ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967" marR="53967" marT="7495" marB="0">
                    <a:lnL>
                      <a:noFill/>
                    </a:lnL>
                    <a:lnR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1200" b="0" i="0" u="none" strike="noStrike" kern="100">
                          <a:effectLst/>
                          <a:latin typeface="Amasis MT Pro" panose="020405040500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144 - 154</a:t>
                      </a:r>
                      <a:endParaRPr lang="cs-CZ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967" marR="53967" marT="7495" marB="0">
                    <a:lnL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1200" b="0" i="0" u="none" strike="noStrike" kern="100">
                          <a:effectLst/>
                          <a:latin typeface="Amasis MT Pro" panose="020405040500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141 - 149</a:t>
                      </a:r>
                      <a:endParaRPr lang="cs-CZ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967" marR="53967" marT="7495" marB="0">
                    <a:lnL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1200" b="0" i="0" u="none" strike="noStrike" kern="100">
                          <a:effectLst/>
                          <a:latin typeface="Amasis MT Pro" panose="020405040500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144 - 152</a:t>
                      </a:r>
                      <a:endParaRPr lang="cs-CZ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967" marR="53967" marT="7495" marB="0">
                    <a:lnL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1200" b="0" i="0" u="none" strike="noStrike" kern="100">
                          <a:effectLst/>
                          <a:latin typeface="Amasis MT Pro" panose="020405040500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144 – 154</a:t>
                      </a:r>
                      <a:endParaRPr lang="cs-CZ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967" marR="53967" marT="7495" marB="0">
                    <a:lnL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47472" indent="-347472" algn="ctr" fontAlgn="t">
                        <a:lnSpc>
                          <a:spcPct val="115000"/>
                        </a:lnSpc>
                        <a:spcAft>
                          <a:spcPts val="800"/>
                        </a:spcAft>
                        <a:buClrTx/>
                        <a:buSzPts val="1000"/>
                        <a:buFont typeface="Constantia" panose="02030602050306030303" pitchFamily="18" charset="0"/>
                        <a:buChar char="-"/>
                      </a:pPr>
                      <a:r>
                        <a:rPr lang="cs-CZ" sz="1200" b="0" i="0" u="none" strike="noStrike" kern="100">
                          <a:effectLst/>
                          <a:latin typeface="Amasis MT Pro" panose="020405040500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967" marR="53967" marT="7495" marB="0">
                    <a:lnL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82740448"/>
                  </a:ext>
                </a:extLst>
              </a:tr>
              <a:tr h="274485">
                <a:tc>
                  <a:txBody>
                    <a:bodyPr/>
                    <a:lstStyle/>
                    <a:p>
                      <a:pPr algn="l" fontAlgn="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1200" b="1" i="0" u="none" strike="noStrike" kern="100">
                          <a:solidFill>
                            <a:srgbClr val="000000"/>
                          </a:solidFill>
                          <a:effectLst/>
                          <a:latin typeface="Amasis MT Pro" panose="020405040500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Draslík (mEq/L)</a:t>
                      </a:r>
                      <a:endParaRPr lang="cs-CZ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967" marR="53967" marT="7495" marB="0">
                    <a:lnL>
                      <a:noFill/>
                    </a:lnL>
                    <a:lnR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1200" b="0" i="0" u="none" strike="noStrike" kern="100">
                          <a:solidFill>
                            <a:srgbClr val="000000"/>
                          </a:solidFill>
                          <a:effectLst/>
                          <a:latin typeface="Amasis MT Pro" panose="020405040500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4,1 - 5,1</a:t>
                      </a:r>
                      <a:endParaRPr lang="cs-CZ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967" marR="53967" marT="7495" marB="0">
                    <a:lnL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1200" b="0" i="0" u="none" strike="noStrike" kern="100">
                          <a:solidFill>
                            <a:srgbClr val="000000"/>
                          </a:solidFill>
                          <a:effectLst/>
                          <a:latin typeface="Amasis MT Pro" panose="020405040500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4,3 - 5,3</a:t>
                      </a:r>
                      <a:endParaRPr lang="cs-CZ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967" marR="53967" marT="7495" marB="0">
                    <a:lnL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1200" b="0" i="0" u="none" strike="noStrike" kern="100">
                          <a:solidFill>
                            <a:srgbClr val="000000"/>
                          </a:solidFill>
                          <a:effectLst/>
                          <a:latin typeface="Amasis MT Pro" panose="020405040500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3,9 - 4,7</a:t>
                      </a:r>
                      <a:endParaRPr lang="cs-CZ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967" marR="53967" marT="7495" marB="0">
                    <a:lnL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1200" b="0" i="0" u="none" strike="noStrike" kern="100">
                          <a:solidFill>
                            <a:srgbClr val="000000"/>
                          </a:solidFill>
                          <a:effectLst/>
                          <a:latin typeface="Amasis MT Pro" panose="020405040500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4,1 - 5,3</a:t>
                      </a:r>
                      <a:endParaRPr lang="cs-CZ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967" marR="53967" marT="7495" marB="0">
                    <a:lnL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347472" indent="-347472" algn="ctr" fontAlgn="t">
                        <a:lnSpc>
                          <a:spcPct val="115000"/>
                        </a:lnSpc>
                        <a:spcAft>
                          <a:spcPts val="800"/>
                        </a:spcAft>
                        <a:buClrTx/>
                        <a:buSzPts val="1000"/>
                        <a:buFont typeface="Constantia" panose="02030602050306030303" pitchFamily="18" charset="0"/>
                        <a:buChar char="-"/>
                      </a:pPr>
                      <a:r>
                        <a:rPr lang="cs-CZ" sz="1200" b="0" i="0" u="none" strike="noStrike" kern="100">
                          <a:effectLst/>
                          <a:latin typeface="Amasis MT Pro" panose="020405040500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967" marR="53967" marT="7495" marB="0">
                    <a:lnL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4672363"/>
                  </a:ext>
                </a:extLst>
              </a:tr>
              <a:tr h="274485">
                <a:tc>
                  <a:txBody>
                    <a:bodyPr/>
                    <a:lstStyle/>
                    <a:p>
                      <a:pPr algn="l" fontAlgn="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1200" b="1" i="0" u="none" strike="noStrike" kern="100">
                          <a:effectLst/>
                          <a:latin typeface="Amasis MT Pro" panose="020405040500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Chlor (mEq/L)</a:t>
                      </a:r>
                      <a:endParaRPr lang="cs-CZ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967" marR="53967" marT="7495" marB="0">
                    <a:lnL>
                      <a:noFill/>
                    </a:lnL>
                    <a:lnR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1200" b="0" i="0" u="none" strike="noStrike" kern="100">
                          <a:effectLst/>
                          <a:latin typeface="Amasis MT Pro" panose="020405040500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112 - 120</a:t>
                      </a:r>
                      <a:endParaRPr lang="cs-CZ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967" marR="53967" marT="7495" marB="0">
                    <a:lnL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1200" b="0" i="0" u="none" strike="noStrike" kern="100">
                          <a:effectLst/>
                          <a:latin typeface="Amasis MT Pro" panose="020405040500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110 - 118</a:t>
                      </a:r>
                      <a:endParaRPr lang="cs-CZ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967" marR="53967" marT="7495" marB="0">
                    <a:lnL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1200" b="0" i="0" u="none" strike="noStrike" kern="100">
                          <a:effectLst/>
                          <a:latin typeface="Amasis MT Pro" panose="020405040500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112 - 120</a:t>
                      </a:r>
                      <a:endParaRPr lang="cs-CZ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967" marR="53967" marT="7495" marB="0">
                    <a:lnL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1200" b="0" i="0" u="none" strike="noStrike" kern="100">
                          <a:effectLst/>
                          <a:latin typeface="Amasis MT Pro" panose="020405040500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108 -118</a:t>
                      </a:r>
                      <a:endParaRPr lang="cs-CZ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967" marR="53967" marT="7495" marB="0">
                    <a:lnL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47472" indent="-347472" algn="ctr" fontAlgn="t">
                        <a:lnSpc>
                          <a:spcPct val="115000"/>
                        </a:lnSpc>
                        <a:spcAft>
                          <a:spcPts val="800"/>
                        </a:spcAft>
                        <a:buClrTx/>
                        <a:buSzPts val="1000"/>
                        <a:buFont typeface="Constantia" panose="02030602050306030303" pitchFamily="18" charset="0"/>
                        <a:buChar char="-"/>
                      </a:pPr>
                      <a:r>
                        <a:rPr lang="cs-CZ" sz="1200" b="0" i="0" u="none" strike="noStrike" kern="100">
                          <a:effectLst/>
                          <a:latin typeface="Amasis MT Pro" panose="020405040500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967" marR="53967" marT="7495" marB="0">
                    <a:lnL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64938675"/>
                  </a:ext>
                </a:extLst>
              </a:tr>
              <a:tr h="274485">
                <a:tc>
                  <a:txBody>
                    <a:bodyPr/>
                    <a:lstStyle/>
                    <a:p>
                      <a:pPr algn="l" fontAlgn="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1200" b="1" i="0" u="none" strike="noStrike" kern="100">
                          <a:solidFill>
                            <a:srgbClr val="000000"/>
                          </a:solidFill>
                          <a:effectLst/>
                          <a:latin typeface="Amasis MT Pro" panose="020405040500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Kreatinin (mg/dl)</a:t>
                      </a:r>
                      <a:endParaRPr lang="cs-CZ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967" marR="53967" marT="7495" marB="0">
                    <a:lnL>
                      <a:noFill/>
                    </a:lnL>
                    <a:lnR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1200" b="0" i="0" u="none" strike="noStrike" kern="100">
                          <a:solidFill>
                            <a:srgbClr val="000000"/>
                          </a:solidFill>
                          <a:effectLst/>
                          <a:latin typeface="Amasis MT Pro" panose="020405040500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0,7 - 1,7</a:t>
                      </a:r>
                      <a:endParaRPr lang="cs-CZ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967" marR="53967" marT="7495" marB="0">
                    <a:lnL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1200" b="0" i="0" u="none" strike="noStrike" kern="100">
                          <a:solidFill>
                            <a:srgbClr val="000000"/>
                          </a:solidFill>
                          <a:effectLst/>
                          <a:latin typeface="Amasis MT Pro" panose="020405040500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0,9 - 1,7</a:t>
                      </a:r>
                      <a:endParaRPr lang="cs-CZ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967" marR="53967" marT="7495" marB="0">
                    <a:lnL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1200" b="0" i="0" u="none" strike="noStrike" kern="100">
                          <a:solidFill>
                            <a:srgbClr val="000000"/>
                          </a:solidFill>
                          <a:effectLst/>
                          <a:latin typeface="Amasis MT Pro" panose="020405040500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0,9 - 1,5</a:t>
                      </a:r>
                      <a:endParaRPr lang="cs-CZ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967" marR="53967" marT="7495" marB="0">
                    <a:lnL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1200" b="0" i="0" u="none" strike="noStrike" kern="100">
                          <a:solidFill>
                            <a:srgbClr val="000000"/>
                          </a:solidFill>
                          <a:effectLst/>
                          <a:latin typeface="Amasis MT Pro" panose="020405040500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0,7 - 1,1</a:t>
                      </a:r>
                      <a:endParaRPr lang="cs-CZ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967" marR="53967" marT="7495" marB="0">
                    <a:lnL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1200" b="0" i="0" u="none" strike="noStrike" kern="100">
                          <a:solidFill>
                            <a:srgbClr val="000000"/>
                          </a:solidFill>
                          <a:effectLst/>
                          <a:latin typeface="Amasis MT Pro" panose="020405040500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0,5 – 1,5</a:t>
                      </a:r>
                      <a:endParaRPr lang="cs-CZ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967" marR="53967" marT="7495" marB="0">
                    <a:lnL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0190070"/>
                  </a:ext>
                </a:extLst>
              </a:tr>
              <a:tr h="491802">
                <a:tc>
                  <a:txBody>
                    <a:bodyPr/>
                    <a:lstStyle/>
                    <a:p>
                      <a:pPr algn="l" fontAlgn="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1200" b="1" i="0" u="none" strike="noStrike" kern="100">
                          <a:effectLst/>
                          <a:latin typeface="Amasis MT Pro" panose="020405040500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BUN – dusík močoviny (mg/dl)</a:t>
                      </a:r>
                      <a:endParaRPr lang="cs-CZ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967" marR="53967" marT="7495" marB="0">
                    <a:lnL>
                      <a:noFill/>
                    </a:lnL>
                    <a:lnR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1200" b="0" i="0" u="none" strike="noStrike" kern="100">
                          <a:effectLst/>
                          <a:latin typeface="Amasis MT Pro" panose="020405040500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14 - 32</a:t>
                      </a:r>
                      <a:endParaRPr lang="cs-CZ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967" marR="53967" marT="7495" marB="0">
                    <a:lnL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1200" b="0" i="0" u="none" strike="noStrike" kern="100">
                          <a:effectLst/>
                          <a:latin typeface="Amasis MT Pro" panose="020405040500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14 - 32</a:t>
                      </a:r>
                      <a:endParaRPr lang="cs-CZ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967" marR="53967" marT="7495" marB="0">
                    <a:lnL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1200" b="0" i="0" u="none" strike="noStrike" kern="100">
                          <a:effectLst/>
                          <a:latin typeface="Amasis MT Pro" panose="020405040500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15 – 33</a:t>
                      </a:r>
                      <a:endParaRPr lang="cs-CZ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967" marR="53967" marT="7495" marB="0">
                    <a:lnL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1200" b="0" i="0" u="none" strike="noStrike" kern="100">
                          <a:effectLst/>
                          <a:latin typeface="Amasis MT Pro" panose="020405040500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7 – 39</a:t>
                      </a:r>
                      <a:endParaRPr lang="cs-CZ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967" marR="53967" marT="7495" marB="0">
                    <a:lnL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1200" b="0" i="0" u="none" strike="noStrike" kern="100">
                          <a:effectLst/>
                          <a:latin typeface="Amasis MT Pro" panose="020405040500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22 – 87</a:t>
                      </a:r>
                      <a:endParaRPr lang="cs-CZ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967" marR="53967" marT="7495" marB="0">
                    <a:lnL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64255856"/>
                  </a:ext>
                </a:extLst>
              </a:tr>
              <a:tr h="453670">
                <a:tc>
                  <a:txBody>
                    <a:bodyPr/>
                    <a:lstStyle/>
                    <a:p>
                      <a:pPr algn="l" fontAlgn="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1200" b="1" i="0" u="none" strike="noStrike" kern="100">
                          <a:solidFill>
                            <a:srgbClr val="000000"/>
                          </a:solidFill>
                          <a:effectLst/>
                          <a:latin typeface="Amasis MT Pro" panose="020405040500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Cholesterol (mg/dl)</a:t>
                      </a:r>
                      <a:endParaRPr lang="cs-CZ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967" marR="53967" marT="7495" marB="0">
                    <a:lnL>
                      <a:noFill/>
                    </a:lnL>
                    <a:lnR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1200" b="0" i="0" u="none" strike="noStrike" kern="100">
                          <a:solidFill>
                            <a:srgbClr val="000000"/>
                          </a:solidFill>
                          <a:effectLst/>
                          <a:latin typeface="Amasis MT Pro" panose="020405040500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118 - 248</a:t>
                      </a:r>
                      <a:endParaRPr lang="cs-CZ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967" marR="53967" marT="7495" marB="0">
                    <a:lnL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1200" b="0" i="0" u="none" strike="noStrike" kern="100">
                          <a:solidFill>
                            <a:srgbClr val="000000"/>
                          </a:solidFill>
                          <a:effectLst/>
                          <a:latin typeface="Amasis MT Pro" panose="020405040500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203 - 571</a:t>
                      </a:r>
                      <a:endParaRPr lang="cs-CZ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967" marR="53967" marT="7495" marB="0">
                    <a:lnL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1200" b="0" i="0" u="none" strike="noStrike" kern="100">
                          <a:solidFill>
                            <a:srgbClr val="000000"/>
                          </a:solidFill>
                          <a:effectLst/>
                          <a:latin typeface="Amasis MT Pro" panose="020405040500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199 - 311</a:t>
                      </a:r>
                      <a:endParaRPr lang="cs-CZ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967" marR="53967" marT="7495" marB="0">
                    <a:lnL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1200" b="0" i="0" u="none" strike="noStrike" kern="100">
                          <a:solidFill>
                            <a:srgbClr val="000000"/>
                          </a:solidFill>
                          <a:effectLst/>
                          <a:latin typeface="Amasis MT Pro" panose="020405040500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151 – 223</a:t>
                      </a:r>
                      <a:endParaRPr lang="cs-CZ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967" marR="53967" marT="7495" marB="0">
                    <a:lnL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347472" indent="-347472" algn="ctr" fontAlgn="t">
                        <a:lnSpc>
                          <a:spcPct val="115000"/>
                        </a:lnSpc>
                        <a:spcAft>
                          <a:spcPts val="800"/>
                        </a:spcAft>
                        <a:buClrTx/>
                        <a:buSzPts val="1000"/>
                        <a:buFont typeface="Constantia" panose="02030602050306030303" pitchFamily="18" charset="0"/>
                        <a:buChar char="-"/>
                      </a:pPr>
                      <a:r>
                        <a:rPr lang="cs-CZ" sz="1200" b="0" i="0" u="none" strike="noStrike" kern="100">
                          <a:effectLst/>
                          <a:latin typeface="Amasis MT Pro" panose="020405040500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967" marR="53967" marT="7495" marB="0">
                    <a:lnL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4604837"/>
                  </a:ext>
                </a:extLst>
              </a:tr>
              <a:tr h="274485">
                <a:tc>
                  <a:txBody>
                    <a:bodyPr/>
                    <a:lstStyle/>
                    <a:p>
                      <a:pPr algn="l" fontAlgn="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1200" b="1" i="0" u="none" strike="noStrike" kern="100">
                          <a:effectLst/>
                          <a:latin typeface="Amasis MT Pro" panose="020405040500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Glukóza (mg/dl)</a:t>
                      </a:r>
                      <a:endParaRPr lang="cs-CZ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967" marR="53967" marT="7495" marB="0">
                    <a:lnL>
                      <a:noFill/>
                    </a:lnL>
                    <a:lnR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1200" b="0" i="0" u="none" strike="noStrike" kern="100">
                          <a:effectLst/>
                          <a:latin typeface="Amasis MT Pro" panose="020405040500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91 - 157</a:t>
                      </a:r>
                      <a:endParaRPr lang="cs-CZ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967" marR="53967" marT="7495" marB="0">
                    <a:lnL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1200" b="0" i="0" u="none" strike="noStrike" kern="100">
                          <a:effectLst/>
                          <a:latin typeface="Amasis MT Pro" panose="020405040500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90 - 140</a:t>
                      </a:r>
                      <a:endParaRPr lang="cs-CZ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967" marR="53967" marT="7495" marB="0">
                    <a:lnL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1200" b="0" i="0" u="none" strike="noStrike" kern="100">
                          <a:effectLst/>
                          <a:latin typeface="Amasis MT Pro" panose="020405040500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113 - 181</a:t>
                      </a:r>
                      <a:endParaRPr lang="cs-CZ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967" marR="53967" marT="7495" marB="0">
                    <a:lnL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1200" b="0" i="0" u="none" strike="noStrike" kern="100">
                          <a:effectLst/>
                          <a:latin typeface="Amasis MT Pro" panose="020405040500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109 – 189</a:t>
                      </a:r>
                      <a:endParaRPr lang="cs-CZ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967" marR="53967" marT="7495" marB="0">
                    <a:lnL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47472" indent="-347472" algn="ctr" fontAlgn="t">
                        <a:lnSpc>
                          <a:spcPct val="115000"/>
                        </a:lnSpc>
                        <a:spcAft>
                          <a:spcPts val="800"/>
                        </a:spcAft>
                        <a:buClrTx/>
                        <a:buSzPts val="1000"/>
                        <a:buFont typeface="Constantia" panose="02030602050306030303" pitchFamily="18" charset="0"/>
                        <a:buChar char="-"/>
                      </a:pPr>
                      <a:r>
                        <a:rPr lang="cs-CZ" sz="1200" b="0" i="0" u="none" strike="noStrike" kern="100">
                          <a:effectLst/>
                          <a:latin typeface="Amasis MT Pro" panose="020405040500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967" marR="53967" marT="7495" marB="0">
                    <a:lnL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73360060"/>
                  </a:ext>
                </a:extLst>
              </a:tr>
              <a:tr h="491802">
                <a:tc>
                  <a:txBody>
                    <a:bodyPr/>
                    <a:lstStyle/>
                    <a:p>
                      <a:pPr algn="l" fontAlgn="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1200" b="1" i="0" u="none" strike="noStrike" kern="100">
                          <a:solidFill>
                            <a:srgbClr val="000000"/>
                          </a:solidFill>
                          <a:effectLst/>
                          <a:latin typeface="Amasis MT Pro" panose="020405040500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Celkový CO2 (mm/L)</a:t>
                      </a:r>
                      <a:endParaRPr lang="cs-CZ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967" marR="53967" marT="7495" marB="0">
                    <a:lnL>
                      <a:noFill/>
                    </a:lnL>
                    <a:lnR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1200" b="0" i="0" u="none" strike="noStrike" kern="100">
                          <a:solidFill>
                            <a:srgbClr val="000000"/>
                          </a:solidFill>
                          <a:effectLst/>
                          <a:latin typeface="Amasis MT Pro" panose="020405040500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14,2 - 22,6</a:t>
                      </a:r>
                      <a:endParaRPr lang="cs-CZ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967" marR="53967" marT="7495" marB="0">
                    <a:lnL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1200" b="0" i="0" u="none" strike="noStrike" kern="100">
                          <a:solidFill>
                            <a:srgbClr val="000000"/>
                          </a:solidFill>
                          <a:effectLst/>
                          <a:latin typeface="Amasis MT Pro" panose="020405040500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16,8 - 22</a:t>
                      </a:r>
                      <a:endParaRPr lang="cs-CZ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967" marR="53967" marT="7495" marB="0">
                    <a:lnL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1200" b="0" i="0" u="none" strike="noStrike" kern="100">
                          <a:solidFill>
                            <a:srgbClr val="000000"/>
                          </a:solidFill>
                          <a:effectLst/>
                          <a:latin typeface="Amasis MT Pro" panose="020405040500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17,2 - 22,4</a:t>
                      </a:r>
                      <a:endParaRPr lang="cs-CZ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967" marR="53967" marT="7495" marB="0">
                    <a:lnL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1200" b="0" i="0" u="none" strike="noStrike" kern="100">
                          <a:solidFill>
                            <a:srgbClr val="000000"/>
                          </a:solidFill>
                          <a:effectLst/>
                          <a:latin typeface="Amasis MT Pro" panose="020405040500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16,5 - 23,1</a:t>
                      </a:r>
                      <a:endParaRPr lang="cs-CZ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967" marR="53967" marT="7495" marB="0">
                    <a:lnL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347472" indent="-347472" algn="ctr" fontAlgn="t">
                        <a:lnSpc>
                          <a:spcPct val="115000"/>
                        </a:lnSpc>
                        <a:spcAft>
                          <a:spcPts val="800"/>
                        </a:spcAft>
                        <a:buClrTx/>
                        <a:buSzPts val="1000"/>
                        <a:buFont typeface="Constantia" panose="02030602050306030303" pitchFamily="18" charset="0"/>
                        <a:buChar char="-"/>
                      </a:pPr>
                      <a:r>
                        <a:rPr lang="cs-CZ" sz="1200" b="0" i="0" u="none" strike="noStrike" kern="100">
                          <a:effectLst/>
                          <a:latin typeface="Amasis MT Pro" panose="020405040500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967" marR="53967" marT="7495" marB="0">
                    <a:lnL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1654410"/>
                  </a:ext>
                </a:extLst>
              </a:tr>
              <a:tr h="274485">
                <a:tc>
                  <a:txBody>
                    <a:bodyPr/>
                    <a:lstStyle/>
                    <a:p>
                      <a:pPr algn="l" fontAlgn="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1200" b="1" i="0" u="none" strike="noStrike" kern="100">
                          <a:effectLst/>
                          <a:latin typeface="Amasis MT Pro" panose="020405040500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Železo (</a:t>
                      </a:r>
                      <a:r>
                        <a:rPr lang="el-GR" sz="1200" b="1" i="0" u="none" strike="noStrike" kern="100">
                          <a:effectLst/>
                          <a:latin typeface="Amasis MT Pro" panose="020405040500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μ</a:t>
                      </a:r>
                      <a:r>
                        <a:rPr lang="cs-CZ" sz="1200" b="1" i="0" u="none" strike="noStrike" kern="100">
                          <a:effectLst/>
                          <a:latin typeface="Amasis MT Pro" panose="020405040500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g/dl)</a:t>
                      </a:r>
                      <a:endParaRPr lang="cs-CZ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967" marR="53967" marT="7495" marB="0">
                    <a:lnL>
                      <a:noFill/>
                    </a:lnL>
                    <a:lnR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1200" b="0" i="0" u="none" strike="noStrike" kern="100">
                          <a:effectLst/>
                          <a:latin typeface="Amasis MT Pro" panose="020405040500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106 - 192</a:t>
                      </a:r>
                      <a:endParaRPr lang="cs-CZ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967" marR="53967" marT="7495" marB="0">
                    <a:lnL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1200" b="0" i="0" u="none" strike="noStrike" kern="100">
                          <a:effectLst/>
                          <a:latin typeface="Amasis MT Pro" panose="020405040500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70 - 158</a:t>
                      </a:r>
                      <a:endParaRPr lang="cs-CZ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967" marR="53967" marT="7495" marB="0">
                    <a:lnL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1200" b="0" i="0" u="none" strike="noStrike" kern="100">
                          <a:effectLst/>
                          <a:latin typeface="Amasis MT Pro" panose="020405040500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64 - 98</a:t>
                      </a:r>
                      <a:endParaRPr lang="cs-CZ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967" marR="53967" marT="7495" marB="0">
                    <a:lnL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1200" b="0" i="0" u="none" strike="noStrike" kern="100" dirty="0">
                          <a:effectLst/>
                          <a:latin typeface="Amasis MT Pro" panose="020405040500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140 – 210</a:t>
                      </a:r>
                      <a:endParaRPr lang="cs-CZ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967" marR="53967" marT="7495" marB="0">
                    <a:lnL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47472" indent="-347472" algn="ctr" fontAlgn="t">
                        <a:lnSpc>
                          <a:spcPct val="115000"/>
                        </a:lnSpc>
                        <a:spcAft>
                          <a:spcPts val="800"/>
                        </a:spcAft>
                        <a:buClrTx/>
                        <a:buSzPts val="1000"/>
                        <a:buFont typeface="Constantia" panose="02030602050306030303" pitchFamily="18" charset="0"/>
                        <a:buChar char="-"/>
                      </a:pPr>
                      <a:r>
                        <a:rPr lang="cs-CZ" sz="1200" b="0" i="0" u="none" strike="noStrike" kern="100" dirty="0">
                          <a:effectLst/>
                          <a:latin typeface="Amasis MT Pro" panose="020405040500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967" marR="53967" marT="7495" marB="0">
                    <a:lnL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959931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708987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CF8A234-4E9A-DE71-E53B-58E9AD53DA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b="1" i="1" dirty="0" err="1">
                <a:latin typeface="Amasis MT Pro" panose="02040504050005020304" pitchFamily="18" charset="-18"/>
              </a:rPr>
              <a:t>Canidae</a:t>
            </a:r>
            <a:r>
              <a:rPr lang="cs-CZ" sz="3200" b="1" dirty="0">
                <a:latin typeface="Amasis MT Pro" panose="02040504050005020304" pitchFamily="18" charset="-18"/>
              </a:rPr>
              <a:t> – psovití – nejvýznamnější původci bakteriálních onemocnění</a:t>
            </a:r>
            <a:endParaRPr lang="cs-CZ" sz="3200" dirty="0">
              <a:latin typeface="Amasis MT Pro" panose="02040504050005020304" pitchFamily="18" charset="-18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35F1E17-1CC0-7C27-DE26-824CA5F56E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556792"/>
            <a:ext cx="8229600" cy="4525963"/>
          </a:xfrm>
        </p:spPr>
        <p:txBody>
          <a:bodyPr/>
          <a:lstStyle/>
          <a:p>
            <a:r>
              <a:rPr lang="cs-CZ" sz="1800" b="1" i="1" dirty="0" err="1">
                <a:latin typeface="Amasis MT Pro" panose="02040504050005020304" pitchFamily="18" charset="-18"/>
              </a:rPr>
              <a:t>Anaplasma</a:t>
            </a:r>
            <a:r>
              <a:rPr lang="cs-CZ" sz="1800" b="1" i="1" dirty="0">
                <a:latin typeface="Amasis MT Pro" panose="02040504050005020304" pitchFamily="18" charset="-18"/>
              </a:rPr>
              <a:t> </a:t>
            </a:r>
            <a:r>
              <a:rPr lang="cs-CZ" sz="1800" b="1" i="1" dirty="0" err="1">
                <a:latin typeface="Amasis MT Pro" panose="02040504050005020304" pitchFamily="18" charset="-18"/>
              </a:rPr>
              <a:t>phagocytophilum</a:t>
            </a:r>
            <a:r>
              <a:rPr lang="cs-CZ" sz="1800" b="1" i="1" dirty="0">
                <a:latin typeface="Amasis MT Pro" panose="02040504050005020304" pitchFamily="18" charset="-18"/>
              </a:rPr>
              <a:t> </a:t>
            </a:r>
          </a:p>
          <a:p>
            <a:pPr lvl="1"/>
            <a:r>
              <a:rPr lang="cs-CZ" sz="1800" dirty="0">
                <a:latin typeface="Amasis MT Pro" panose="02040504050005020304" pitchFamily="18" charset="-18"/>
              </a:rPr>
              <a:t>KP – probíhá asymptomaticky nebo jako akutní respirační onemocnění, letargie, neurologické příznaky</a:t>
            </a:r>
          </a:p>
          <a:p>
            <a:pPr lvl="1"/>
            <a:r>
              <a:rPr lang="cs-CZ" sz="1800" dirty="0">
                <a:latin typeface="Amasis MT Pro" panose="02040504050005020304" pitchFamily="18" charset="-18"/>
              </a:rPr>
              <a:t>zaznamenáno u psa hřivnatého v zajetí</a:t>
            </a:r>
          </a:p>
          <a:p>
            <a:pPr lvl="1"/>
            <a:r>
              <a:rPr lang="cs-CZ" sz="1800" dirty="0" err="1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séroprevalence</a:t>
            </a:r>
            <a:r>
              <a:rPr lang="cs-CZ" sz="18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 ukazuje, že infekce je možná i bez klinických příznaků</a:t>
            </a:r>
            <a:endParaRPr lang="cs-CZ" sz="1800" dirty="0">
              <a:latin typeface="Amasis MT Pro" panose="02040504050005020304" pitchFamily="18" charset="-18"/>
            </a:endParaRPr>
          </a:p>
        </p:txBody>
      </p:sp>
      <p:pic>
        <p:nvPicPr>
          <p:cNvPr id="5" name="Obrázek 4" descr="Obsah obrázku savec, venku, území, vlk&#10;&#10;Popis byl vytvořen automaticky">
            <a:extLst>
              <a:ext uri="{FF2B5EF4-FFF2-40B4-BE49-F238E27FC236}">
                <a16:creationId xmlns:a16="http://schemas.microsoft.com/office/drawing/2014/main" id="{FD4FD838-BD4B-BB52-9923-584DB0A7CD1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4844" y="3356992"/>
            <a:ext cx="5094312" cy="3410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6944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D172A20-E258-C609-9393-11BE7D6191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616"/>
            <a:ext cx="8229600" cy="1143000"/>
          </a:xfrm>
        </p:spPr>
        <p:txBody>
          <a:bodyPr>
            <a:normAutofit/>
          </a:bodyPr>
          <a:lstStyle/>
          <a:p>
            <a:r>
              <a:rPr lang="cs-CZ" sz="3200" b="1" i="1" dirty="0" err="1">
                <a:latin typeface="Amasis MT Pro" panose="02040504050005020304" pitchFamily="18" charset="-18"/>
              </a:rPr>
              <a:t>Canidae</a:t>
            </a:r>
            <a:r>
              <a:rPr lang="cs-CZ" sz="3200" b="1" dirty="0">
                <a:latin typeface="Amasis MT Pro" panose="02040504050005020304" pitchFamily="18" charset="-18"/>
              </a:rPr>
              <a:t> – psovití – nejvýznamnější původci bakteriálních onemocnění</a:t>
            </a:r>
            <a:endParaRPr lang="cs-CZ" sz="3200" dirty="0">
              <a:latin typeface="Amasis MT Pro" panose="02040504050005020304" pitchFamily="18" charset="-18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6D31231-34AC-885D-D7A6-57EB502B753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7504" y="1147616"/>
            <a:ext cx="8928992" cy="5593752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cs-CZ" sz="2200" b="1" kern="100" dirty="0" err="1">
                <a:effectLst/>
                <a:latin typeface="Amasis MT Pro" panose="02040504050005020304" pitchFamily="18" charset="-18"/>
              </a:rPr>
              <a:t>Ehrlichióza</a:t>
            </a:r>
            <a:endParaRPr lang="cs-CZ" sz="2200" b="1" kern="100" dirty="0">
              <a:effectLst/>
              <a:latin typeface="Amasis MT Pro" panose="02040504050005020304" pitchFamily="18" charset="-18"/>
            </a:endParaRPr>
          </a:p>
          <a:p>
            <a:pPr marL="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sz="1900" i="1" kern="100" dirty="0" err="1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Ehrlichia</a:t>
            </a:r>
            <a:r>
              <a:rPr lang="cs-CZ" sz="1900" i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cs-CZ" sz="1900" i="1" kern="100" dirty="0" err="1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canis</a:t>
            </a:r>
            <a:r>
              <a:rPr lang="cs-CZ" sz="1900" i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			</a:t>
            </a:r>
            <a:endParaRPr lang="cs-CZ" sz="1900" kern="100" dirty="0">
              <a:effectLst/>
              <a:latin typeface="Amasis MT Pro" panose="02040504050005020304" pitchFamily="18" charset="-18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5000"/>
              </a:lnSpc>
              <a:spcAft>
                <a:spcPts val="800"/>
              </a:spcAft>
              <a:buNone/>
              <a:tabLst>
                <a:tab pos="449580" algn="l"/>
                <a:tab pos="899160" algn="l"/>
                <a:tab pos="1348740" algn="l"/>
                <a:tab pos="1798320" algn="l"/>
                <a:tab pos="2247900" algn="l"/>
              </a:tabLst>
            </a:pPr>
            <a:r>
              <a:rPr lang="cs-CZ" sz="1900" b="1" kern="100" dirty="0" err="1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Epizootologie</a:t>
            </a:r>
            <a:r>
              <a:rPr lang="cs-CZ" sz="1900" b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			</a:t>
            </a:r>
            <a:r>
              <a:rPr lang="cs-CZ" sz="19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přenašeč: piják hnědý (</a:t>
            </a:r>
            <a:r>
              <a:rPr lang="cs-CZ" sz="1900" i="1" kern="100" dirty="0" err="1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Rhipicephalus</a:t>
            </a:r>
            <a:r>
              <a:rPr lang="cs-CZ" sz="1900" i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cs-CZ" sz="1900" i="1" kern="100" dirty="0" err="1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sanguineus</a:t>
            </a:r>
            <a:r>
              <a:rPr lang="cs-CZ" sz="19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)</a:t>
            </a:r>
          </a:p>
          <a:p>
            <a:pPr marL="0" indent="0">
              <a:lnSpc>
                <a:spcPct val="115000"/>
              </a:lnSpc>
              <a:spcAft>
                <a:spcPts val="800"/>
              </a:spcAft>
              <a:buNone/>
              <a:tabLst>
                <a:tab pos="449580" algn="l"/>
                <a:tab pos="899160" algn="l"/>
                <a:tab pos="1348740" algn="l"/>
                <a:tab pos="1798320" algn="l"/>
                <a:tab pos="2247900" algn="l"/>
              </a:tabLst>
            </a:pPr>
            <a:r>
              <a:rPr lang="cs-CZ" sz="19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						hlavní rezervoár: pes domácí</a:t>
            </a:r>
          </a:p>
          <a:p>
            <a:pPr marL="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sz="1900" b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Klinické příznaky	</a:t>
            </a:r>
            <a:r>
              <a:rPr lang="cs-CZ" sz="19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epistaxe, anorexie, trombocytopenie, leukopenie, anemie, 			horečka, letargie, </a:t>
            </a:r>
            <a:r>
              <a:rPr lang="cs-CZ" sz="1900" kern="100" dirty="0" err="1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lymfadenomegalie</a:t>
            </a:r>
            <a:r>
              <a:rPr lang="cs-CZ" sz="19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, splenomegalie, krvácivé 			stavy</a:t>
            </a:r>
          </a:p>
          <a:p>
            <a:pPr marL="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sz="1900" b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			</a:t>
            </a:r>
            <a:r>
              <a:rPr lang="cs-CZ" sz="19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lišky – mírná anémie, trombocytopenie, leukopenie, 				zrychlená sedimentace erytrocytů</a:t>
            </a:r>
          </a:p>
          <a:p>
            <a:pPr marL="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sz="1900" b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Diagnostika		</a:t>
            </a:r>
            <a:r>
              <a:rPr lang="cs-CZ" sz="19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PCR, imunofluorescence</a:t>
            </a:r>
          </a:p>
          <a:p>
            <a:pPr marL="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sz="1900" b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Léčba			</a:t>
            </a:r>
            <a:r>
              <a:rPr lang="cs-CZ" sz="19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doxycyklin</a:t>
            </a:r>
          </a:p>
          <a:p>
            <a:pPr marL="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sz="1900" b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Prevence</a:t>
            </a:r>
            <a:r>
              <a:rPr lang="cs-CZ" sz="19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		ochrana proti klíšťatům (</a:t>
            </a:r>
            <a:r>
              <a:rPr lang="cs-CZ" sz="1900" kern="100" dirty="0" err="1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imidakloprid</a:t>
            </a:r>
            <a:r>
              <a:rPr lang="cs-CZ" sz="19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cs-CZ" sz="1900" kern="100" dirty="0" err="1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permethrin</a:t>
            </a:r>
            <a:r>
              <a:rPr lang="cs-CZ" sz="19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)</a:t>
            </a:r>
          </a:p>
          <a:p>
            <a:pPr marL="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sz="1900" b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Postihované druhy </a:t>
            </a:r>
            <a:r>
              <a:rPr lang="cs-CZ" sz="19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	pes domácí, pes hyenovitý, kojot, liška plavá, liška šedá, vlk 			obecný, liška obecná, pes hřivnatý, </a:t>
            </a:r>
            <a:r>
              <a:rPr lang="cs-CZ" sz="1900" kern="100" dirty="0" err="1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maikong</a:t>
            </a:r>
            <a:r>
              <a:rPr lang="cs-CZ" sz="19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, šakal </a:t>
            </a:r>
            <a:r>
              <a:rPr lang="cs-CZ" sz="1900" kern="100" dirty="0" err="1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čabrakový</a:t>
            </a:r>
            <a:r>
              <a:rPr lang="cs-CZ" sz="19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, 			šakal obecný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325756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5EC1E2F-1594-88D1-0FB9-82E552AE84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b="1" i="1" dirty="0" err="1">
                <a:latin typeface="Amasis MT Pro" panose="02040504050005020304" pitchFamily="18" charset="-18"/>
              </a:rPr>
              <a:t>Canidae</a:t>
            </a:r>
            <a:r>
              <a:rPr lang="cs-CZ" sz="3200" b="1" dirty="0">
                <a:latin typeface="Amasis MT Pro" panose="02040504050005020304" pitchFamily="18" charset="-18"/>
              </a:rPr>
              <a:t> – psovití – nejvýznamnější původci onemocnění</a:t>
            </a:r>
            <a:endParaRPr lang="cs-CZ" sz="3200" dirty="0">
              <a:latin typeface="Amasis MT Pro" panose="02040504050005020304" pitchFamily="18" charset="-18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35FA4FE-AF69-6DCB-C84F-941AB41C95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000" b="1" dirty="0">
                <a:latin typeface="Amasis MT Pro" panose="02040504050005020304" pitchFamily="18" charset="-18"/>
              </a:rPr>
              <a:t>dermatomykózy</a:t>
            </a:r>
          </a:p>
          <a:p>
            <a:pPr lvl="1"/>
            <a:r>
              <a:rPr lang="cs-CZ" sz="1600" dirty="0">
                <a:latin typeface="Amasis MT Pro" panose="02040504050005020304" pitchFamily="18" charset="-18"/>
              </a:rPr>
              <a:t>citlivé ke stejným původcům, jako pes domácí</a:t>
            </a:r>
          </a:p>
          <a:p>
            <a:pPr lvl="1"/>
            <a:r>
              <a:rPr lang="cs-CZ" sz="1600" dirty="0">
                <a:latin typeface="Amasis MT Pro" panose="02040504050005020304" pitchFamily="18" charset="-18"/>
              </a:rPr>
              <a:t>systémové - </a:t>
            </a:r>
            <a:r>
              <a:rPr lang="fr-FR" sz="1600" i="1" dirty="0" err="1">
                <a:latin typeface="Amasis MT Pro" panose="02040504050005020304" pitchFamily="18" charset="-18"/>
              </a:rPr>
              <a:t>Coccidioides</a:t>
            </a:r>
            <a:r>
              <a:rPr lang="fr-FR" sz="1600" i="1" dirty="0">
                <a:latin typeface="Amasis MT Pro" panose="02040504050005020304" pitchFamily="18" charset="-18"/>
              </a:rPr>
              <a:t> </a:t>
            </a:r>
            <a:r>
              <a:rPr lang="fr-FR" sz="1600" i="1" dirty="0" err="1">
                <a:latin typeface="Amasis MT Pro" panose="02040504050005020304" pitchFamily="18" charset="-18"/>
              </a:rPr>
              <a:t>immitis</a:t>
            </a:r>
            <a:r>
              <a:rPr lang="fr-FR" sz="1600" i="1" dirty="0">
                <a:latin typeface="Amasis MT Pro" panose="02040504050005020304" pitchFamily="18" charset="-18"/>
              </a:rPr>
              <a:t> </a:t>
            </a:r>
            <a:r>
              <a:rPr lang="fr-FR" sz="1600" dirty="0">
                <a:latin typeface="Amasis MT Pro" panose="02040504050005020304" pitchFamily="18" charset="-18"/>
              </a:rPr>
              <a:t>a </a:t>
            </a:r>
            <a:r>
              <a:rPr lang="fr-FR" sz="1600" i="1" dirty="0" err="1">
                <a:latin typeface="Amasis MT Pro" panose="02040504050005020304" pitchFamily="18" charset="-18"/>
              </a:rPr>
              <a:t>Blastomyces</a:t>
            </a:r>
            <a:r>
              <a:rPr lang="fr-FR" sz="1600" i="1" dirty="0">
                <a:latin typeface="Amasis MT Pro" panose="02040504050005020304" pitchFamily="18" charset="-18"/>
              </a:rPr>
              <a:t> </a:t>
            </a:r>
            <a:r>
              <a:rPr lang="fr-FR" sz="1600" i="1" dirty="0" err="1">
                <a:latin typeface="Amasis MT Pro" panose="02040504050005020304" pitchFamily="18" charset="-18"/>
              </a:rPr>
              <a:t>dermatitidis</a:t>
            </a:r>
            <a:endParaRPr lang="cs-CZ" sz="1600" i="1" dirty="0">
              <a:latin typeface="Amasis MT Pro" panose="02040504050005020304" pitchFamily="18" charset="-18"/>
            </a:endParaRPr>
          </a:p>
          <a:p>
            <a:pPr lvl="2"/>
            <a:r>
              <a:rPr lang="cs-CZ" sz="1600" dirty="0">
                <a:latin typeface="Amasis MT Pro" panose="02040504050005020304" pitchFamily="18" charset="-18"/>
              </a:rPr>
              <a:t>respirační onemocnění a mokvající kožní léze neodpovídající na ATB léčbu</a:t>
            </a:r>
          </a:p>
          <a:p>
            <a:pPr lvl="1"/>
            <a:r>
              <a:rPr lang="cs-CZ" sz="1600" b="1" dirty="0">
                <a:latin typeface="Amasis MT Pro" panose="02040504050005020304" pitchFamily="18" charset="-18"/>
              </a:rPr>
              <a:t>výskyt</a:t>
            </a:r>
          </a:p>
          <a:p>
            <a:pPr lvl="2"/>
            <a:r>
              <a:rPr lang="cs-CZ" sz="1600" i="1" dirty="0">
                <a:latin typeface="Amasis MT Pro" panose="02040504050005020304" pitchFamily="18" charset="-18"/>
              </a:rPr>
              <a:t>C. </a:t>
            </a:r>
            <a:r>
              <a:rPr lang="cs-CZ" sz="1600" i="1" dirty="0" err="1">
                <a:latin typeface="Amasis MT Pro" panose="02040504050005020304" pitchFamily="18" charset="-18"/>
              </a:rPr>
              <a:t>immitis</a:t>
            </a:r>
            <a:r>
              <a:rPr lang="cs-CZ" sz="1600" i="1" dirty="0">
                <a:latin typeface="Amasis MT Pro" panose="02040504050005020304" pitchFamily="18" charset="-18"/>
              </a:rPr>
              <a:t> </a:t>
            </a:r>
            <a:r>
              <a:rPr lang="cs-CZ" sz="1600" dirty="0">
                <a:latin typeface="Amasis MT Pro" panose="02040504050005020304" pitchFamily="18" charset="-18"/>
              </a:rPr>
              <a:t>- suché regiony JZ USA, Mexika, Jižní Ameriky</a:t>
            </a:r>
          </a:p>
          <a:p>
            <a:pPr lvl="2"/>
            <a:r>
              <a:rPr lang="cs-CZ" sz="1600" i="1" dirty="0">
                <a:latin typeface="Amasis MT Pro" panose="02040504050005020304" pitchFamily="18" charset="-18"/>
              </a:rPr>
              <a:t>B. </a:t>
            </a:r>
            <a:r>
              <a:rPr lang="cs-CZ" sz="1600" i="1" dirty="0" err="1">
                <a:latin typeface="Amasis MT Pro" panose="02040504050005020304" pitchFamily="18" charset="-18"/>
              </a:rPr>
              <a:t>dermatitidis</a:t>
            </a:r>
            <a:r>
              <a:rPr lang="cs-CZ" sz="1600" i="1" dirty="0">
                <a:latin typeface="Amasis MT Pro" panose="02040504050005020304" pitchFamily="18" charset="-18"/>
              </a:rPr>
              <a:t> </a:t>
            </a:r>
            <a:r>
              <a:rPr lang="cs-CZ" sz="1600" dirty="0">
                <a:latin typeface="Amasis MT Pro" panose="02040504050005020304" pitchFamily="18" charset="-18"/>
              </a:rPr>
              <a:t>- Mississippi, povodí řeky Ohio</a:t>
            </a:r>
          </a:p>
          <a:p>
            <a:pPr lvl="2"/>
            <a:endParaRPr lang="cs-CZ" sz="1600" dirty="0">
              <a:latin typeface="Amasis MT Pro" panose="02040504050005020304" pitchFamily="18" charset="-18"/>
            </a:endParaRPr>
          </a:p>
          <a:p>
            <a:pPr lvl="2"/>
            <a:endParaRPr lang="cs-CZ" dirty="0">
              <a:latin typeface="Amasis MT Pro" panose="02040504050005020304" pitchFamily="18" charset="-18"/>
            </a:endParaRPr>
          </a:p>
        </p:txBody>
      </p:sp>
      <p:pic>
        <p:nvPicPr>
          <p:cNvPr id="5" name="Obrázek 4" descr="Obsah obrázku savec, venku, vlk, zoo&#10;&#10;Popis byl vytvořen automaticky">
            <a:extLst>
              <a:ext uri="{FF2B5EF4-FFF2-40B4-BE49-F238E27FC236}">
                <a16:creationId xmlns:a16="http://schemas.microsoft.com/office/drawing/2014/main" id="{42069C8D-1295-02C7-DBCD-097577E1F70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16" t="18842" r="18909" b="6306"/>
          <a:stretch/>
        </p:blipFill>
        <p:spPr>
          <a:xfrm>
            <a:off x="2639977" y="3805874"/>
            <a:ext cx="3864045" cy="2903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94377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EDA2AAD-7577-62AB-DA00-33ACB87967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4" y="274638"/>
            <a:ext cx="8928992" cy="1143000"/>
          </a:xfrm>
        </p:spPr>
        <p:txBody>
          <a:bodyPr>
            <a:normAutofit/>
          </a:bodyPr>
          <a:lstStyle/>
          <a:p>
            <a:r>
              <a:rPr lang="cs-CZ" sz="3200" b="1" i="1" dirty="0" err="1">
                <a:latin typeface="Amasis MT Pro" panose="02040504050005020304" pitchFamily="18" charset="-18"/>
              </a:rPr>
              <a:t>Canidae</a:t>
            </a:r>
            <a:r>
              <a:rPr lang="cs-CZ" sz="3200" b="1" dirty="0">
                <a:latin typeface="Amasis MT Pro" panose="02040504050005020304" pitchFamily="18" charset="-18"/>
              </a:rPr>
              <a:t> – psovití – nejvýznamnější původci virových onemocnění</a:t>
            </a:r>
            <a:endParaRPr lang="cs-CZ" sz="3200" dirty="0">
              <a:latin typeface="Amasis MT Pro" panose="02040504050005020304" pitchFamily="18" charset="-18"/>
            </a:endParaRPr>
          </a:p>
        </p:txBody>
      </p:sp>
      <p:sp>
        <p:nvSpPr>
          <p:cNvPr id="10" name="Zástupný obsah 9">
            <a:extLst>
              <a:ext uri="{FF2B5EF4-FFF2-40B4-BE49-F238E27FC236}">
                <a16:creationId xmlns:a16="http://schemas.microsoft.com/office/drawing/2014/main" id="{CF7199B4-EA5F-9B16-6827-D5B3681E0C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141168"/>
          </a:xfrm>
        </p:spPr>
        <p:txBody>
          <a:bodyPr>
            <a:norm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cs-CZ" sz="1800" b="1" kern="100" dirty="0">
                <a:effectLst/>
                <a:latin typeface="Amasis MT Pro" panose="02040504050005020304" pitchFamily="18" charset="-18"/>
              </a:rPr>
              <a:t>Psinka</a:t>
            </a:r>
          </a:p>
          <a:p>
            <a:pPr marL="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sz="1500" i="1" kern="100" dirty="0" err="1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Paramyxoviridae</a:t>
            </a:r>
            <a:r>
              <a:rPr lang="cs-CZ" sz="1500" i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cs-CZ" sz="1500" i="1" kern="100" dirty="0" err="1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Morbilivirus</a:t>
            </a:r>
            <a:r>
              <a:rPr lang="cs-CZ" sz="1500" i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	</a:t>
            </a:r>
            <a:endParaRPr lang="cs-CZ" sz="1500" kern="100" dirty="0">
              <a:effectLst/>
              <a:latin typeface="Amasis MT Pro" panose="02040504050005020304" pitchFamily="18" charset="-18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sz="1500" b="1" kern="100" dirty="0" err="1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Epizootologie</a:t>
            </a:r>
            <a:r>
              <a:rPr lang="cs-CZ" sz="1500" b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	</a:t>
            </a:r>
            <a:r>
              <a:rPr lang="cs-CZ" sz="15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vysoce nakažlivý</a:t>
            </a:r>
          </a:p>
          <a:p>
            <a:pPr marL="0" indent="0">
              <a:lnSpc>
                <a:spcPct val="115000"/>
              </a:lnSpc>
              <a:spcAft>
                <a:spcPts val="800"/>
              </a:spcAft>
              <a:buNone/>
              <a:tabLst>
                <a:tab pos="449580" algn="l"/>
                <a:tab pos="899160" algn="l"/>
                <a:tab pos="1348740" algn="l"/>
                <a:tab pos="1798320" algn="l"/>
                <a:tab pos="2247900" algn="l"/>
              </a:tabLst>
            </a:pPr>
            <a:r>
              <a:rPr lang="cs-CZ" sz="15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				přenos – aerosolem, přímým kontaktem</a:t>
            </a:r>
            <a:r>
              <a:rPr lang="cs-CZ" sz="1500" b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		</a:t>
            </a:r>
            <a:endParaRPr lang="cs-CZ" sz="1500" kern="100" dirty="0">
              <a:effectLst/>
              <a:latin typeface="Amasis MT Pro" panose="02040504050005020304" pitchFamily="18" charset="-18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sz="1500" b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Klinické příznaky	</a:t>
            </a:r>
            <a:r>
              <a:rPr lang="cs-CZ" sz="15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variabilní – </a:t>
            </a:r>
            <a:r>
              <a:rPr lang="cs-CZ" sz="1500" kern="100" dirty="0" err="1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multisystémové</a:t>
            </a:r>
            <a:r>
              <a:rPr lang="cs-CZ" sz="15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 onemocnění</a:t>
            </a:r>
          </a:p>
          <a:p>
            <a:pPr marL="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sz="15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		respirační, gastrointestinální, nervové příznaky, leukopenie</a:t>
            </a:r>
          </a:p>
          <a:p>
            <a:pPr marL="145542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sz="15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	</a:t>
            </a:r>
            <a:r>
              <a:rPr lang="cs-CZ" sz="1500" b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lišky</a:t>
            </a:r>
            <a:r>
              <a:rPr lang="cs-CZ" sz="15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 – konjunktivitida, </a:t>
            </a:r>
            <a:r>
              <a:rPr lang="cs-CZ" sz="1500" kern="100" dirty="0" err="1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pustulární</a:t>
            </a:r>
            <a:r>
              <a:rPr lang="cs-CZ" sz="15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 dermatitida, </a:t>
            </a:r>
            <a:r>
              <a:rPr lang="cs-CZ" sz="1500" kern="100" dirty="0" err="1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lymfohistiocytární</a:t>
            </a:r>
            <a:r>
              <a:rPr lang="cs-CZ" sz="15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 	</a:t>
            </a:r>
            <a:r>
              <a:rPr lang="cs-CZ" sz="1500" kern="100" dirty="0" err="1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polioencefalitida</a:t>
            </a:r>
            <a:r>
              <a:rPr lang="cs-CZ" sz="15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cs-CZ" sz="1500" kern="100" dirty="0" err="1">
                <a:solidFill>
                  <a:srgbClr val="000000"/>
                </a:solidFill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broncho</a:t>
            </a:r>
            <a:r>
              <a:rPr lang="cs-CZ" sz="1500" kern="100" dirty="0">
                <a:solidFill>
                  <a:srgbClr val="000000"/>
                </a:solidFill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 – intersticiální pneumonie</a:t>
            </a:r>
            <a:r>
              <a:rPr lang="cs-CZ" sz="15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, abnormální chování, 	ztráta strachu z lidí, dezorientace, respirační problémy</a:t>
            </a:r>
          </a:p>
          <a:p>
            <a:pPr marL="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sz="1500" b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Diagnostika	</a:t>
            </a:r>
            <a:r>
              <a:rPr lang="cs-CZ" sz="15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ante </a:t>
            </a:r>
            <a:r>
              <a:rPr lang="cs-CZ" sz="1500" kern="100" dirty="0" err="1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mortem</a:t>
            </a:r>
            <a:r>
              <a:rPr lang="cs-CZ" sz="15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 – klinické příznaky a anamnéza</a:t>
            </a:r>
          </a:p>
          <a:p>
            <a:pPr marL="145542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sz="15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	post </a:t>
            </a:r>
            <a:r>
              <a:rPr lang="cs-CZ" sz="1500" kern="100" dirty="0" err="1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mortem</a:t>
            </a:r>
            <a:r>
              <a:rPr lang="cs-CZ" sz="15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 – </a:t>
            </a:r>
            <a:r>
              <a:rPr lang="cs-CZ" sz="1500" kern="100" dirty="0" err="1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imunohistochemické</a:t>
            </a:r>
            <a:r>
              <a:rPr lang="cs-CZ" sz="15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, histopatologické vyšetření</a:t>
            </a:r>
          </a:p>
          <a:p>
            <a:pPr marL="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sz="1500" b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Léčba		</a:t>
            </a:r>
            <a:r>
              <a:rPr lang="cs-CZ" sz="15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podpůrná terapie</a:t>
            </a:r>
          </a:p>
          <a:p>
            <a:pPr marL="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sz="1500" b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Prevence</a:t>
            </a:r>
            <a:r>
              <a:rPr lang="cs-CZ" sz="15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		vakcinace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9931794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396AC90-FBDC-8265-0B80-9C9AD0F511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b="1" i="1" dirty="0" err="1">
                <a:latin typeface="Amasis MT Pro" panose="02040504050005020304" pitchFamily="18" charset="-18"/>
              </a:rPr>
              <a:t>Canidae</a:t>
            </a:r>
            <a:r>
              <a:rPr lang="cs-CZ" sz="3200" b="1" dirty="0">
                <a:latin typeface="Amasis MT Pro" panose="02040504050005020304" pitchFamily="18" charset="-18"/>
              </a:rPr>
              <a:t> – psovití – nejvýznamnější původci virových onemocnění</a:t>
            </a:r>
            <a:endParaRPr lang="cs-CZ" sz="32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DDF66C0-8575-B4D3-0E2D-297522BCAE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cs-CZ" sz="1800" b="1" kern="100" dirty="0" err="1">
                <a:effectLst/>
                <a:latin typeface="Amasis MT Pro" panose="02040504050005020304" pitchFamily="18" charset="-18"/>
              </a:rPr>
              <a:t>Parvoviróza</a:t>
            </a:r>
            <a:endParaRPr lang="cs-CZ" sz="1800" b="1" kern="100" dirty="0">
              <a:effectLst/>
              <a:latin typeface="Amasis MT Pro" panose="02040504050005020304" pitchFamily="18" charset="-18"/>
            </a:endParaRPr>
          </a:p>
          <a:p>
            <a:pPr marL="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sz="1500" i="1" kern="100" dirty="0" err="1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Parvovirus</a:t>
            </a:r>
            <a:r>
              <a:rPr lang="cs-CZ" sz="1500" i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 (CPV)			</a:t>
            </a:r>
            <a:endParaRPr lang="cs-CZ" sz="1500" kern="100" dirty="0">
              <a:effectLst/>
              <a:latin typeface="Amasis MT Pro" panose="02040504050005020304" pitchFamily="18" charset="-18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5000"/>
              </a:lnSpc>
              <a:spcAft>
                <a:spcPts val="800"/>
              </a:spcAft>
              <a:buNone/>
              <a:tabLst>
                <a:tab pos="449580" algn="l"/>
                <a:tab pos="899160" algn="l"/>
                <a:tab pos="1348740" algn="l"/>
                <a:tab pos="1798320" algn="l"/>
                <a:tab pos="2247900" algn="l"/>
              </a:tabLst>
            </a:pPr>
            <a:r>
              <a:rPr lang="cs-CZ" sz="1500" b="1" kern="100" dirty="0" err="1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Epizootologie</a:t>
            </a:r>
            <a:r>
              <a:rPr lang="cs-CZ" sz="1500" b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		</a:t>
            </a:r>
            <a:r>
              <a:rPr lang="cs-CZ" sz="15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fekálně – orální přenos</a:t>
            </a:r>
            <a:r>
              <a:rPr lang="cs-CZ" sz="1500" b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		</a:t>
            </a:r>
            <a:endParaRPr lang="cs-CZ" sz="1500" kern="100" dirty="0">
              <a:effectLst/>
              <a:latin typeface="Amasis MT Pro" panose="02040504050005020304" pitchFamily="18" charset="-18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sz="1500" b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Klinické příznaky</a:t>
            </a:r>
            <a:r>
              <a:rPr lang="cs-CZ" sz="1500" b="1" kern="100" dirty="0"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	</a:t>
            </a:r>
            <a:r>
              <a:rPr lang="cs-CZ" sz="15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novorozená mláďata – myokarditis</a:t>
            </a:r>
          </a:p>
          <a:p>
            <a:pPr marL="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sz="15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		starší 6 týdnů – gastroenteritis, leukopenie</a:t>
            </a:r>
          </a:p>
          <a:p>
            <a:pPr marL="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sz="1500" b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Diagnostika	</a:t>
            </a:r>
            <a:r>
              <a:rPr lang="cs-CZ" sz="15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detekce pomocí ELISA z trusu, test hemaglutinace (prvních 5 – 6 dní 		klinických příznaků)</a:t>
            </a:r>
          </a:p>
          <a:p>
            <a:pPr marL="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sz="1500" b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Léčba		</a:t>
            </a:r>
            <a:r>
              <a:rPr lang="cs-CZ" sz="15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podpůrná léčba</a:t>
            </a:r>
          </a:p>
          <a:p>
            <a:pPr marL="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sz="1500" b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Prevence</a:t>
            </a:r>
            <a:r>
              <a:rPr lang="cs-CZ" sz="15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		vakcinace</a:t>
            </a:r>
          </a:p>
          <a:p>
            <a:pPr marL="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sz="1500" b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Postihované druhy 	</a:t>
            </a:r>
            <a:r>
              <a:rPr lang="cs-CZ" sz="15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šakal obecný, šakal pruhovaný, šakal </a:t>
            </a:r>
            <a:r>
              <a:rPr lang="cs-CZ" sz="1500" kern="100" dirty="0" err="1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čabrakový</a:t>
            </a:r>
            <a:r>
              <a:rPr lang="cs-CZ" sz="15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, liška ostrovní, liška 			velkouchá, psík mývalovitý, pes pralesní, </a:t>
            </a:r>
            <a:r>
              <a:rPr lang="cs-CZ" sz="1500" kern="100" dirty="0" err="1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maikong</a:t>
            </a:r>
            <a:r>
              <a:rPr lang="cs-CZ" sz="15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, pes hyenovitý, pes 		hřivnatý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110666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8B38621-1783-7C66-C98A-BF803E7B05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b="1" i="1" dirty="0" err="1">
                <a:latin typeface="Amasis MT Pro" panose="02040504050005020304" pitchFamily="18" charset="-18"/>
              </a:rPr>
              <a:t>Canidae</a:t>
            </a:r>
            <a:r>
              <a:rPr lang="cs-CZ" sz="3200" b="1" dirty="0">
                <a:latin typeface="Amasis MT Pro" panose="02040504050005020304" pitchFamily="18" charset="-18"/>
              </a:rPr>
              <a:t> - psovití - charakteristika</a:t>
            </a:r>
            <a:endParaRPr lang="cs-CZ" sz="3200" dirty="0">
              <a:latin typeface="Amasis MT Pro" panose="02040504050005020304" pitchFamily="18" charset="-18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7F5299A-43B3-2FF0-442B-C989072905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1500" b="1" dirty="0">
                <a:latin typeface="Amasis MT Pro" panose="02040504050005020304" pitchFamily="18" charset="-18"/>
              </a:rPr>
              <a:t>způsob života </a:t>
            </a:r>
            <a:r>
              <a:rPr lang="cs-CZ" sz="1500" dirty="0">
                <a:latin typeface="Amasis MT Pro" panose="02040504050005020304" pitchFamily="18" charset="-18"/>
              </a:rPr>
              <a:t>se liší druh od druhu (solitérní, monogamie, či život ve smečkách)</a:t>
            </a:r>
          </a:p>
          <a:p>
            <a:pPr lvl="1"/>
            <a:r>
              <a:rPr lang="cs-CZ" sz="1500" dirty="0">
                <a:latin typeface="Amasis MT Pro" panose="02040504050005020304" pitchFamily="18" charset="-18"/>
              </a:rPr>
              <a:t>smečky – poskytují výhodu lovu větší kořisti a možnost ubránit se predátorům</a:t>
            </a:r>
          </a:p>
          <a:p>
            <a:pPr lvl="1"/>
            <a:r>
              <a:rPr lang="cs-CZ" sz="1500" dirty="0">
                <a:latin typeface="Amasis MT Pro" panose="02040504050005020304" pitchFamily="18" charset="-18"/>
              </a:rPr>
              <a:t>menší druhy – samotáři či malé skupinky </a:t>
            </a:r>
          </a:p>
          <a:p>
            <a:pPr lvl="1"/>
            <a:r>
              <a:rPr lang="cs-CZ" sz="1500" dirty="0">
                <a:latin typeface="Amasis MT Pro" panose="02040504050005020304" pitchFamily="18" charset="-18"/>
              </a:rPr>
              <a:t>kojot prérijní – schopný solitérního života i ve smečce</a:t>
            </a:r>
          </a:p>
          <a:p>
            <a:pPr lvl="1"/>
            <a:endParaRPr lang="cs-CZ" sz="1500" dirty="0">
              <a:latin typeface="Amasis MT Pro" panose="02040504050005020304" pitchFamily="18" charset="-18"/>
            </a:endParaRPr>
          </a:p>
          <a:p>
            <a:r>
              <a:rPr lang="cs-CZ" sz="1500" dirty="0">
                <a:latin typeface="Amasis MT Pro" panose="02040504050005020304" pitchFamily="18" charset="-18"/>
              </a:rPr>
              <a:t>mnoho druhů je ohrožených</a:t>
            </a:r>
          </a:p>
          <a:p>
            <a:pPr lvl="1"/>
            <a:r>
              <a:rPr lang="cs-CZ" sz="1500" dirty="0">
                <a:latin typeface="Amasis MT Pro" panose="02040504050005020304" pitchFamily="18" charset="-18"/>
              </a:rPr>
              <a:t>nejvýznamnější činitelé:</a:t>
            </a:r>
          </a:p>
          <a:p>
            <a:pPr lvl="2"/>
            <a:r>
              <a:rPr lang="cs-CZ" sz="1500" dirty="0">
                <a:latin typeface="Amasis MT Pro" panose="02040504050005020304" pitchFamily="18" charset="-18"/>
              </a:rPr>
              <a:t>přenos nemocí psa domácího na divoké druhy</a:t>
            </a:r>
          </a:p>
          <a:p>
            <a:pPr lvl="2"/>
            <a:r>
              <a:rPr lang="cs-CZ" sz="1500" dirty="0">
                <a:latin typeface="Amasis MT Pro" panose="02040504050005020304" pitchFamily="18" charset="-18"/>
              </a:rPr>
              <a:t>zmenšování přirozeného území</a:t>
            </a:r>
          </a:p>
          <a:p>
            <a:pPr lvl="2"/>
            <a:r>
              <a:rPr lang="cs-CZ" sz="1500" dirty="0">
                <a:latin typeface="Amasis MT Pro" panose="02040504050005020304" pitchFamily="18" charset="-18"/>
              </a:rPr>
              <a:t>křížení psa domácího s divokými druhy</a:t>
            </a:r>
          </a:p>
          <a:p>
            <a:pPr lvl="2"/>
            <a:r>
              <a:rPr lang="cs-CZ" sz="1500" dirty="0">
                <a:latin typeface="Amasis MT Pro" panose="02040504050005020304" pitchFamily="18" charset="-18"/>
              </a:rPr>
              <a:t>perzekuce lidmi a narušení místa výskytu</a:t>
            </a:r>
          </a:p>
          <a:p>
            <a:pPr lvl="1"/>
            <a:endParaRPr lang="cs-CZ" sz="1500" dirty="0">
              <a:latin typeface="Amasis MT Pro" panose="02040504050005020304" pitchFamily="18" charset="-18"/>
            </a:endParaRPr>
          </a:p>
          <a:p>
            <a:r>
              <a:rPr lang="cs-CZ" sz="1500" dirty="0">
                <a:latin typeface="Amasis MT Pro" panose="02040504050005020304" pitchFamily="18" charset="-18"/>
              </a:rPr>
              <a:t>nejméně jeden druh byl za posledních 150 let vyhuben v přímém důsledku lidské aktivity</a:t>
            </a:r>
          </a:p>
          <a:p>
            <a:pPr lvl="1"/>
            <a:r>
              <a:rPr lang="cs-CZ" sz="1500" dirty="0">
                <a:latin typeface="Amasis MT Pro" panose="02040504050005020304" pitchFamily="18" charset="-18"/>
              </a:rPr>
              <a:t>pes bojovný (</a:t>
            </a:r>
            <a:r>
              <a:rPr lang="cs-CZ" sz="1500" i="1" dirty="0" err="1">
                <a:latin typeface="Amasis MT Pro" panose="02040504050005020304" pitchFamily="18" charset="-18"/>
              </a:rPr>
              <a:t>Dusicyon</a:t>
            </a:r>
            <a:r>
              <a:rPr lang="cs-CZ" sz="1500" i="1" dirty="0">
                <a:latin typeface="Amasis MT Pro" panose="02040504050005020304" pitchFamily="18" charset="-18"/>
              </a:rPr>
              <a:t> </a:t>
            </a:r>
            <a:r>
              <a:rPr lang="cs-CZ" sz="1500" i="1" dirty="0" err="1">
                <a:latin typeface="Amasis MT Pro" panose="02040504050005020304" pitchFamily="18" charset="-18"/>
              </a:rPr>
              <a:t>australis</a:t>
            </a:r>
            <a:r>
              <a:rPr lang="cs-CZ" sz="1500" dirty="0">
                <a:latin typeface="Amasis MT Pro" panose="02040504050005020304" pitchFamily="18" charset="-18"/>
              </a:rPr>
              <a:t>)</a:t>
            </a:r>
          </a:p>
          <a:p>
            <a:endParaRPr lang="cs-CZ" dirty="0">
              <a:latin typeface="Amasis MT Pro" panose="02040504050005020304" pitchFamily="18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104236235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EC338B4-C4CC-60E0-2D48-25BF6A0D21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b="1" i="1" dirty="0" err="1">
                <a:latin typeface="Amasis MT Pro" panose="02040504050005020304" pitchFamily="18" charset="-18"/>
              </a:rPr>
              <a:t>Canidae</a:t>
            </a:r>
            <a:r>
              <a:rPr lang="cs-CZ" sz="3200" b="1" dirty="0">
                <a:latin typeface="Amasis MT Pro" panose="02040504050005020304" pitchFamily="18" charset="-18"/>
              </a:rPr>
              <a:t> – psovití – nejvýznamnější původci virových onemocnění</a:t>
            </a:r>
            <a:endParaRPr lang="cs-CZ" sz="32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DAD70DC-0646-F623-D53F-348ED6417A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cs-CZ" sz="2100" b="1" kern="100" dirty="0">
                <a:effectLst/>
                <a:latin typeface="Amasis MT Pro" panose="02040504050005020304" pitchFamily="18" charset="-18"/>
              </a:rPr>
              <a:t>Infekční hepatitida psů</a:t>
            </a:r>
          </a:p>
          <a:p>
            <a:pPr marL="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sz="1800" i="1" kern="100" dirty="0" err="1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Canine</a:t>
            </a:r>
            <a:r>
              <a:rPr lang="cs-CZ" sz="1800" i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 adenovirus - 1	</a:t>
            </a:r>
            <a:endParaRPr lang="cs-CZ" sz="1800" kern="100" dirty="0">
              <a:effectLst/>
              <a:latin typeface="Amasis MT Pro" panose="02040504050005020304" pitchFamily="18" charset="-18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sz="1800" b="1" kern="100" dirty="0" err="1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Epizootologie</a:t>
            </a:r>
            <a:r>
              <a:rPr lang="cs-CZ" sz="1800" b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	</a:t>
            </a:r>
            <a:r>
              <a:rPr lang="cs-CZ" sz="18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pozření výkalů, moči či slin postiženého jedince, kontakt s kontaminovanými 		předměty</a:t>
            </a:r>
            <a:r>
              <a:rPr lang="cs-CZ" sz="1800" b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		</a:t>
            </a:r>
            <a:endParaRPr lang="cs-CZ" sz="1800" kern="100" dirty="0">
              <a:effectLst/>
              <a:latin typeface="Amasis MT Pro" panose="02040504050005020304" pitchFamily="18" charset="-18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sz="1800" b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Klinické příznaky	</a:t>
            </a:r>
            <a:r>
              <a:rPr lang="cs-CZ" sz="18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anorexie, rhinitis, krvavé průjmy, orální petechie, křeče, paralýza, DIC, 		</a:t>
            </a:r>
            <a:r>
              <a:rPr lang="cs-CZ" sz="1800" kern="100" dirty="0" err="1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perakutní</a:t>
            </a:r>
            <a:r>
              <a:rPr lang="cs-CZ" sz="18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 úhyn</a:t>
            </a:r>
          </a:p>
          <a:p>
            <a:pPr marL="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sz="18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		klinické příznaky jsou markantnější u lišek – rozvíjí se neurologické 			příznaky a encefalitida (může klinicky připomínat psinku)</a:t>
            </a:r>
          </a:p>
          <a:p>
            <a:pPr marL="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sz="18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		dle případové studie u štěňat psa hřivnatého – letargie, zvracení, 			dehydratace, bledost, hypotermie, leukocytóza, </a:t>
            </a:r>
            <a:r>
              <a:rPr lang="cs-CZ" sz="1800" kern="100" dirty="0" err="1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neutrofilie</a:t>
            </a:r>
            <a:r>
              <a:rPr lang="cs-CZ" sz="18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, lymfopenie, 		trombocytopenie </a:t>
            </a:r>
          </a:p>
          <a:p>
            <a:pPr marL="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sz="1800" b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Diagnostika	</a:t>
            </a:r>
            <a:r>
              <a:rPr lang="cs-CZ" sz="1800" kern="100" dirty="0" err="1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postmortem</a:t>
            </a:r>
            <a:r>
              <a:rPr lang="cs-CZ" sz="18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 – </a:t>
            </a:r>
            <a:r>
              <a:rPr lang="cs-CZ" sz="1800" kern="100" dirty="0" err="1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imunohistochemie</a:t>
            </a:r>
            <a:r>
              <a:rPr lang="cs-CZ" sz="18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, histopatologické vyšetření</a:t>
            </a:r>
          </a:p>
          <a:p>
            <a:pPr marL="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sz="1800" b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Léčba		</a:t>
            </a:r>
            <a:r>
              <a:rPr lang="cs-CZ" sz="18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podpůrná léčba</a:t>
            </a:r>
          </a:p>
          <a:p>
            <a:pPr marL="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sz="1800" b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Prevence</a:t>
            </a:r>
            <a:r>
              <a:rPr lang="cs-CZ" sz="18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		vakcinace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210998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852628F-CC17-C0AD-07A7-AAC5C95C9C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b="1" i="1" dirty="0" err="1">
                <a:latin typeface="Amasis MT Pro" panose="02040504050005020304" pitchFamily="18" charset="-18"/>
              </a:rPr>
              <a:t>Canidae</a:t>
            </a:r>
            <a:r>
              <a:rPr lang="cs-CZ" sz="3200" b="1" dirty="0">
                <a:latin typeface="Amasis MT Pro" panose="02040504050005020304" pitchFamily="18" charset="-18"/>
              </a:rPr>
              <a:t> – psovití – nejvýznamnější původci virových onemocnění</a:t>
            </a:r>
            <a:endParaRPr lang="cs-CZ" sz="32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DC2879D-28E2-4FEF-66A7-759EFCEEEA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1600200"/>
            <a:ext cx="8640960" cy="5141168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cs-CZ" sz="2100" b="1" kern="100" dirty="0">
                <a:effectLst/>
                <a:latin typeface="Amasis MT Pro" panose="02040504050005020304" pitchFamily="18" charset="-18"/>
              </a:rPr>
              <a:t>Vzteklina</a:t>
            </a:r>
          </a:p>
          <a:p>
            <a:pPr marL="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sz="1800" i="1" kern="100" dirty="0" err="1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Rhabdoviridae</a:t>
            </a:r>
            <a:r>
              <a:rPr lang="cs-CZ" sz="1800" i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cs-CZ" sz="1800" i="1" kern="100" dirty="0" err="1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Lyssavirus</a:t>
            </a:r>
            <a:r>
              <a:rPr lang="cs-CZ" sz="1800" i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cs-CZ" sz="18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(sérotyp 1)</a:t>
            </a:r>
            <a:r>
              <a:rPr lang="cs-CZ" sz="1800" i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			</a:t>
            </a:r>
            <a:endParaRPr lang="cs-CZ" sz="1800" kern="100" dirty="0">
              <a:effectLst/>
              <a:latin typeface="Amasis MT Pro" panose="02040504050005020304" pitchFamily="18" charset="-18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5000"/>
              </a:lnSpc>
              <a:spcAft>
                <a:spcPts val="800"/>
              </a:spcAft>
              <a:buNone/>
              <a:tabLst>
                <a:tab pos="449580" algn="l"/>
                <a:tab pos="899160" algn="l"/>
                <a:tab pos="1348740" algn="l"/>
                <a:tab pos="1798320" algn="l"/>
                <a:tab pos="2247900" algn="l"/>
              </a:tabLst>
            </a:pPr>
            <a:r>
              <a:rPr lang="cs-CZ" sz="1800" b="1" kern="100" dirty="0" err="1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Epizootologie</a:t>
            </a:r>
            <a:r>
              <a:rPr lang="cs-CZ" sz="1800" b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		</a:t>
            </a:r>
            <a:r>
              <a:rPr lang="cs-CZ" sz="18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volně žijící psovité šelmy jsou významným </a:t>
            </a:r>
            <a:r>
              <a:rPr lang="cs-CZ" sz="1800" b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rezervoárem</a:t>
            </a:r>
            <a:endParaRPr lang="cs-CZ" sz="1800" kern="100" dirty="0">
              <a:effectLst/>
              <a:latin typeface="Amasis MT Pro" panose="02040504050005020304" pitchFamily="18" charset="-18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5000"/>
              </a:lnSpc>
              <a:spcAft>
                <a:spcPts val="800"/>
              </a:spcAft>
              <a:buNone/>
              <a:tabLst>
                <a:tab pos="449580" algn="l"/>
                <a:tab pos="899160" algn="l"/>
                <a:tab pos="1348740" algn="l"/>
                <a:tab pos="1798320" algn="l"/>
                <a:tab pos="2247900" algn="l"/>
              </a:tabLst>
            </a:pPr>
            <a:r>
              <a:rPr lang="cs-CZ" sz="18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				virus ve slinách – přenos skrze pokousání</a:t>
            </a:r>
          </a:p>
          <a:p>
            <a:pPr marL="0" indent="0">
              <a:lnSpc>
                <a:spcPct val="115000"/>
              </a:lnSpc>
              <a:spcAft>
                <a:spcPts val="800"/>
              </a:spcAft>
              <a:buNone/>
              <a:tabLst>
                <a:tab pos="449580" algn="l"/>
                <a:tab pos="899160" algn="l"/>
                <a:tab pos="1348740" algn="l"/>
                <a:tab pos="1798320" algn="l"/>
                <a:tab pos="2247900" algn="l"/>
              </a:tabLst>
            </a:pPr>
            <a:r>
              <a:rPr lang="cs-CZ" sz="18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				experimentálně bylo prokázáno, že je možný i orální přenos</a:t>
            </a:r>
          </a:p>
          <a:p>
            <a:pPr marL="0" indent="0">
              <a:lnSpc>
                <a:spcPct val="115000"/>
              </a:lnSpc>
              <a:spcAft>
                <a:spcPts val="800"/>
              </a:spcAft>
              <a:buNone/>
              <a:tabLst>
                <a:tab pos="449580" algn="l"/>
                <a:tab pos="899160" algn="l"/>
                <a:tab pos="1348740" algn="l"/>
                <a:tab pos="1798320" algn="l"/>
                <a:tab pos="2247900" algn="l"/>
              </a:tabLst>
            </a:pPr>
            <a:r>
              <a:rPr lang="cs-CZ" sz="18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				</a:t>
            </a:r>
            <a:r>
              <a:rPr lang="cs-CZ" sz="1800" kern="100" dirty="0" err="1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neurotropní</a:t>
            </a:r>
            <a:r>
              <a:rPr lang="cs-CZ" sz="18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cs-CZ" sz="1800" kern="100" dirty="0" err="1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zoonotické</a:t>
            </a:r>
            <a:r>
              <a:rPr lang="cs-CZ" sz="18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 onemocnění</a:t>
            </a:r>
            <a:r>
              <a:rPr lang="cs-CZ" sz="1800" b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	</a:t>
            </a:r>
            <a:endParaRPr lang="cs-CZ" sz="1800" kern="100" dirty="0">
              <a:effectLst/>
              <a:latin typeface="Amasis MT Pro" panose="02040504050005020304" pitchFamily="18" charset="-18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1455420" indent="0">
              <a:lnSpc>
                <a:spcPct val="115000"/>
              </a:lnSpc>
              <a:spcAft>
                <a:spcPts val="800"/>
              </a:spcAft>
              <a:buNone/>
              <a:tabLst>
                <a:tab pos="449580" algn="l"/>
                <a:tab pos="899160" algn="l"/>
                <a:tab pos="1348740" algn="l"/>
                <a:tab pos="1798320" algn="l"/>
                <a:tab pos="2247900" algn="l"/>
              </a:tabLst>
            </a:pPr>
            <a:r>
              <a:rPr lang="cs-CZ" sz="18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	inkubační doba je velmi variabilní – v řádu dní až měsíců (až 2 – 3 měsíce)	</a:t>
            </a:r>
          </a:p>
          <a:p>
            <a:pPr marL="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sz="1800" b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Klinické příznaky	</a:t>
            </a:r>
            <a:r>
              <a:rPr lang="cs-CZ" sz="18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letargie, horečka, ztráta zájmu o jídlo, zvracení, poruchy chování, paralýza, 			deprese či </a:t>
            </a:r>
            <a:r>
              <a:rPr lang="cs-CZ" sz="1800" kern="100" dirty="0" err="1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hyperexcitabilita</a:t>
            </a:r>
            <a:endParaRPr lang="cs-CZ" sz="1800" kern="100" dirty="0">
              <a:effectLst/>
              <a:latin typeface="Amasis MT Pro" panose="02040504050005020304" pitchFamily="18" charset="-18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sz="1800" b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Diagnostika	</a:t>
            </a:r>
            <a:r>
              <a:rPr lang="cs-CZ" sz="18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IFA čerstvé mozkové tkáně (mozeček, prodloužená mícha, hipokampus) – vzorky 		udržet v chladu</a:t>
            </a:r>
          </a:p>
          <a:p>
            <a:pPr marL="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sz="1800" b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Léčba		</a:t>
            </a:r>
            <a:r>
              <a:rPr lang="cs-CZ" sz="1800" kern="100" dirty="0">
                <a:solidFill>
                  <a:srgbClr val="000000"/>
                </a:solidFill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není</a:t>
            </a:r>
            <a:endParaRPr lang="cs-CZ" sz="1800" kern="100" dirty="0">
              <a:effectLst/>
              <a:latin typeface="Amasis MT Pro" panose="02040504050005020304" pitchFamily="18" charset="-18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sz="1800" b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Prevence</a:t>
            </a:r>
            <a:r>
              <a:rPr lang="cs-CZ" sz="18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		orální vakcinace divokých šelem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8061503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C4F0400-5BE9-AAC8-620E-77FEB8CC34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b="1" i="1" dirty="0" err="1">
                <a:latin typeface="Amasis MT Pro" panose="02040504050005020304" pitchFamily="18" charset="-18"/>
              </a:rPr>
              <a:t>Canidae</a:t>
            </a:r>
            <a:r>
              <a:rPr lang="cs-CZ" sz="3200" b="1" dirty="0">
                <a:latin typeface="Amasis MT Pro" panose="02040504050005020304" pitchFamily="18" charset="-18"/>
              </a:rPr>
              <a:t> – psovití – nejvýznamnější parazitární onemocnění</a:t>
            </a:r>
            <a:endParaRPr lang="cs-CZ" sz="3200" dirty="0">
              <a:latin typeface="Amasis MT Pro" panose="02040504050005020304" pitchFamily="18" charset="-18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9FD26BF-40CD-A6B0-3E2D-7B66002AA1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1417638"/>
            <a:ext cx="8712968" cy="5323730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cs-CZ" sz="2900" b="1" kern="100" dirty="0" err="1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Sarkoptový</a:t>
            </a:r>
            <a:r>
              <a:rPr lang="cs-CZ" sz="2900" b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 svrab</a:t>
            </a:r>
            <a:endParaRPr lang="cs-CZ" sz="2900" kern="100" dirty="0">
              <a:effectLst/>
              <a:latin typeface="Amasis MT Pro" panose="02040504050005020304" pitchFamily="18" charset="-18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sz="2100" i="1" kern="100" dirty="0" err="1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Sarcoptes</a:t>
            </a:r>
            <a:r>
              <a:rPr lang="cs-CZ" sz="2100" i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cs-CZ" sz="2100" i="1" kern="100" dirty="0" err="1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scabei</a:t>
            </a:r>
            <a:r>
              <a:rPr lang="cs-CZ" sz="2100" i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			</a:t>
            </a:r>
            <a:r>
              <a:rPr lang="cs-CZ" sz="2100" b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		</a:t>
            </a:r>
            <a:endParaRPr lang="cs-CZ" sz="2100" kern="100" dirty="0">
              <a:effectLst/>
              <a:latin typeface="Amasis MT Pro" panose="02040504050005020304" pitchFamily="18" charset="-18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sz="2100" b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Výskyt		</a:t>
            </a:r>
            <a:r>
              <a:rPr lang="cs-CZ" sz="21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celosvětový</a:t>
            </a:r>
          </a:p>
          <a:p>
            <a:pPr marL="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sz="2100" b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Lokace v hostiteli	</a:t>
            </a:r>
            <a:r>
              <a:rPr lang="cs-CZ" sz="21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kůže – predilekční místa jsou méně osrstěné části těla</a:t>
            </a:r>
          </a:p>
          <a:p>
            <a:pPr marL="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sz="2100" b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Klinické příznaky	</a:t>
            </a:r>
            <a:r>
              <a:rPr lang="cs-CZ" sz="21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intenzivní pruritus, erytém, seborea, alopecie</a:t>
            </a:r>
          </a:p>
          <a:p>
            <a:pPr marL="145542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sz="21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	příznaky začínající na loktech, hleznech, bázi ocasu a pokračují na záď a dále podél 	ocasu</a:t>
            </a:r>
          </a:p>
          <a:p>
            <a:pPr marL="145542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sz="21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	na rozvoji příznaků se podílí hypersenzitivita I. typu</a:t>
            </a:r>
          </a:p>
          <a:p>
            <a:pPr marL="145542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sz="21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	při chronicitě – krusty na kůži, hyperkeratóza, ztluštění kůže</a:t>
            </a:r>
          </a:p>
          <a:p>
            <a:pPr marL="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sz="2100" b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Diagnostika	</a:t>
            </a:r>
            <a:r>
              <a:rPr lang="cs-CZ" sz="21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kožní seškrab, fekální flotace, anamnéza</a:t>
            </a:r>
          </a:p>
          <a:p>
            <a:pPr marL="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sz="2100" b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Léčba		</a:t>
            </a:r>
            <a:r>
              <a:rPr lang="cs-CZ" sz="21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topická či systémová</a:t>
            </a:r>
          </a:p>
          <a:p>
            <a:pPr marL="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sz="2100" kern="100" dirty="0"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		</a:t>
            </a:r>
            <a:r>
              <a:rPr lang="cs-CZ" sz="2100" kern="100" dirty="0" err="1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ivermektin</a:t>
            </a:r>
            <a:r>
              <a:rPr lang="cs-CZ" sz="21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 (</a:t>
            </a:r>
            <a:r>
              <a:rPr lang="cs-CZ" sz="2100" kern="100" dirty="0" err="1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off</a:t>
            </a:r>
            <a:r>
              <a:rPr lang="cs-CZ" sz="21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 label) – 200 mg/kg PO či SC, 1x za 2 týdny</a:t>
            </a:r>
          </a:p>
          <a:p>
            <a:pPr marL="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sz="2100" b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		</a:t>
            </a:r>
            <a:r>
              <a:rPr lang="cs-CZ" sz="21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akaricidy – </a:t>
            </a:r>
            <a:r>
              <a:rPr lang="cs-CZ" sz="2100" kern="100" dirty="0" err="1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organochloridy</a:t>
            </a:r>
            <a:r>
              <a:rPr lang="cs-CZ" sz="21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, organofosfáty</a:t>
            </a:r>
          </a:p>
          <a:p>
            <a:pPr marL="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sz="21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		polysulfid vápenatý – obzvláště u mladých zvířat</a:t>
            </a:r>
          </a:p>
          <a:p>
            <a:pPr marL="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sz="2100" b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Prevence</a:t>
            </a:r>
            <a:r>
              <a:rPr lang="cs-CZ" sz="21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		izolovat postižené jedince od zdravých</a:t>
            </a:r>
          </a:p>
          <a:p>
            <a:endParaRPr lang="cs-CZ" dirty="0"/>
          </a:p>
          <a:p>
            <a:pPr lvl="2"/>
            <a:endParaRPr lang="cs-CZ" dirty="0"/>
          </a:p>
        </p:txBody>
      </p:sp>
      <p:pic>
        <p:nvPicPr>
          <p:cNvPr id="5" name="Obrázek 4" descr="Obsah obrázku rukopis&#10;&#10;Popis byl vytvořen automaticky">
            <a:extLst>
              <a:ext uri="{FF2B5EF4-FFF2-40B4-BE49-F238E27FC236}">
                <a16:creationId xmlns:a16="http://schemas.microsoft.com/office/drawing/2014/main" id="{31789E46-E078-A068-C40C-9C28C1E6084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56" t="1227" r="35688" b="39839"/>
          <a:stretch/>
        </p:blipFill>
        <p:spPr>
          <a:xfrm>
            <a:off x="6628545" y="4362673"/>
            <a:ext cx="2229702" cy="2155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47787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26680FC-B14F-96D4-EF13-1EDD824E85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b="1" i="1" dirty="0" err="1">
                <a:latin typeface="Amasis MT Pro" panose="02040504050005020304" pitchFamily="18" charset="-18"/>
              </a:rPr>
              <a:t>Canidae</a:t>
            </a:r>
            <a:r>
              <a:rPr lang="cs-CZ" sz="3200" b="1" dirty="0">
                <a:latin typeface="Amasis MT Pro" panose="02040504050005020304" pitchFamily="18" charset="-18"/>
              </a:rPr>
              <a:t> – psovití – nejvýznamnější parazitární onemocnění</a:t>
            </a:r>
            <a:endParaRPr lang="cs-CZ" sz="32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7B832D2-7F89-7D4E-E97D-5A2120A0FC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5589240"/>
          </a:xfrm>
        </p:spPr>
        <p:txBody>
          <a:bodyPr>
            <a:norm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cs-CZ" sz="1800" b="1" kern="100" dirty="0">
                <a:effectLst/>
                <a:latin typeface="Amasis MT Pro" panose="02040504050005020304" pitchFamily="18" charset="-18"/>
              </a:rPr>
              <a:t>Klíšťata</a:t>
            </a:r>
          </a:p>
          <a:p>
            <a:pPr marL="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sz="1500" i="1" kern="100" dirty="0" err="1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Ixodidae</a:t>
            </a:r>
            <a:r>
              <a:rPr lang="cs-CZ" sz="1500" i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 (</a:t>
            </a:r>
            <a:r>
              <a:rPr lang="cs-CZ" sz="15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př. </a:t>
            </a:r>
            <a:r>
              <a:rPr lang="cs-CZ" sz="1500" i="1" kern="100" dirty="0" err="1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Ixodes</a:t>
            </a:r>
            <a:r>
              <a:rPr lang="cs-CZ" sz="1500" i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cs-CZ" sz="1500" i="1" kern="100" dirty="0" err="1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Amblyomma</a:t>
            </a:r>
            <a:r>
              <a:rPr lang="cs-CZ" sz="1500" i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cs-CZ" sz="1500" i="1" kern="100" dirty="0" err="1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Dermacentor</a:t>
            </a:r>
            <a:r>
              <a:rPr lang="cs-CZ" sz="1500" i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cs-CZ" sz="1500" i="1" kern="100" dirty="0" err="1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Rhipicephalus</a:t>
            </a:r>
            <a:r>
              <a:rPr lang="cs-CZ" sz="1500" i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)		</a:t>
            </a:r>
            <a:endParaRPr lang="cs-CZ" sz="1500" kern="100" dirty="0">
              <a:effectLst/>
              <a:latin typeface="Amasis MT Pro" panose="02040504050005020304" pitchFamily="18" charset="-18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sz="1500" b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Výskyt		</a:t>
            </a:r>
            <a:r>
              <a:rPr lang="cs-CZ" sz="15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celosvětový – závisí na konkrétním druhu klíštěte</a:t>
            </a:r>
          </a:p>
          <a:p>
            <a:pPr marL="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sz="1500" b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Lokace v hostiteli	</a:t>
            </a:r>
            <a:r>
              <a:rPr lang="cs-CZ" sz="15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kůže</a:t>
            </a:r>
            <a:r>
              <a:rPr lang="cs-CZ" sz="1500" b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	</a:t>
            </a:r>
            <a:endParaRPr lang="cs-CZ" sz="1500" kern="100" dirty="0">
              <a:effectLst/>
              <a:latin typeface="Amasis MT Pro" panose="02040504050005020304" pitchFamily="18" charset="-18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sz="1500" b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Klinické příznaky	</a:t>
            </a:r>
            <a:r>
              <a:rPr lang="cs-CZ" sz="15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většina nevyvolává vážné problémy – lokální podráždění</a:t>
            </a:r>
          </a:p>
          <a:p>
            <a:pPr marL="145542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sz="15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	výjimka klíště americké (</a:t>
            </a:r>
            <a:r>
              <a:rPr lang="cs-CZ" sz="1500" i="1" kern="100" dirty="0" err="1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Amblyomma</a:t>
            </a:r>
            <a:r>
              <a:rPr lang="cs-CZ" sz="1500" i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cs-CZ" sz="1500" i="1" kern="100" dirty="0" err="1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americanum</a:t>
            </a:r>
            <a:r>
              <a:rPr lang="cs-CZ" sz="15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) - má dlouhé čelisti – může 	způsobit otevřené vředy a predisponovat k myiázám</a:t>
            </a:r>
          </a:p>
          <a:p>
            <a:pPr marL="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sz="1500" b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Diagnostika	</a:t>
            </a:r>
            <a:r>
              <a:rPr lang="cs-CZ" sz="15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nález klíšťat</a:t>
            </a:r>
          </a:p>
          <a:p>
            <a:pPr marL="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sz="1500" b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Léčba		</a:t>
            </a:r>
            <a:r>
              <a:rPr lang="cs-CZ" sz="15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odstranění klíšťat – co nejdříve a v celku</a:t>
            </a:r>
          </a:p>
          <a:p>
            <a:pPr marL="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sz="1500" b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Prevence</a:t>
            </a:r>
            <a:r>
              <a:rPr lang="cs-CZ" sz="15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		nemá valný význam u volně žijících zvířat</a:t>
            </a:r>
          </a:p>
          <a:p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266334216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EB6E4F6-6903-C9A7-DB8C-62274DE21B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anchor="ctr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cs-CZ" sz="4000" b="1" i="1" dirty="0" err="1">
                <a:latin typeface="Amasis MT Pro" panose="02040504050005020304" pitchFamily="18" charset="-18"/>
              </a:rPr>
              <a:t>Canidae</a:t>
            </a:r>
            <a:r>
              <a:rPr lang="cs-CZ" sz="4000" b="1" dirty="0">
                <a:latin typeface="Amasis MT Pro" panose="02040504050005020304" pitchFamily="18" charset="-18"/>
              </a:rPr>
              <a:t> – psovití – nejvýznamnější parazitární onemocnění</a:t>
            </a:r>
            <a:endParaRPr lang="cs-CZ" sz="37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C68D4F0-2922-07ED-0D32-199107062A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>
            <a:normAutofit/>
          </a:bodyPr>
          <a:lstStyle/>
          <a:p>
            <a:pPr marL="342900" lvl="0" indent="-342900">
              <a:lnSpc>
                <a:spcPct val="115000"/>
              </a:lnSpc>
              <a:buFont typeface="Constantia" panose="02030602050306030303" pitchFamily="18" charset="0"/>
              <a:buChar char="-"/>
            </a:pPr>
            <a:r>
              <a:rPr lang="cs-CZ" sz="1500" b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onemocnění lidí přenášená klíšťaty</a:t>
            </a:r>
            <a:endParaRPr lang="cs-CZ" sz="1500" kern="100" dirty="0">
              <a:effectLst/>
              <a:latin typeface="Amasis MT Pro" panose="02040504050005020304" pitchFamily="18" charset="-18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15000"/>
              </a:lnSpc>
              <a:buFont typeface="Courier New" panose="02070309020205020404" pitchFamily="49" charset="0"/>
              <a:buChar char="o"/>
            </a:pPr>
            <a:r>
              <a:rPr lang="cs-CZ" sz="1500" i="1" kern="100" dirty="0" err="1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Rickettsia</a:t>
            </a:r>
            <a:r>
              <a:rPr lang="cs-CZ" sz="1500" i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 rickettsii</a:t>
            </a:r>
            <a:r>
              <a:rPr lang="cs-CZ" sz="15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 – horečka skalistých hor („rocky </a:t>
            </a:r>
            <a:r>
              <a:rPr lang="cs-CZ" sz="1500" kern="100" dirty="0" err="1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mountain</a:t>
            </a:r>
            <a:r>
              <a:rPr lang="cs-CZ" sz="15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cs-CZ" sz="1500" kern="100" dirty="0" err="1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spotted</a:t>
            </a:r>
            <a:r>
              <a:rPr lang="cs-CZ" sz="15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cs-CZ" sz="1500" kern="100" dirty="0" err="1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fever</a:t>
            </a:r>
            <a:r>
              <a:rPr lang="cs-CZ" sz="15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“)</a:t>
            </a:r>
          </a:p>
          <a:p>
            <a:pPr marL="742950" lvl="1" indent="-285750">
              <a:lnSpc>
                <a:spcPct val="115000"/>
              </a:lnSpc>
              <a:buFont typeface="Courier New" panose="02070309020205020404" pitchFamily="49" charset="0"/>
              <a:buChar char="o"/>
            </a:pPr>
            <a:r>
              <a:rPr lang="cs-CZ" sz="1500" i="1" kern="100" dirty="0" err="1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Borrelia</a:t>
            </a:r>
            <a:r>
              <a:rPr lang="cs-CZ" sz="1500" i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cs-CZ" sz="1500" i="1" kern="100" dirty="0" err="1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burgdorferi</a:t>
            </a:r>
            <a:r>
              <a:rPr lang="cs-CZ" sz="15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 – </a:t>
            </a:r>
            <a:r>
              <a:rPr lang="cs-CZ" sz="1500" kern="100" dirty="0" err="1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Lymeská</a:t>
            </a:r>
            <a:r>
              <a:rPr lang="cs-CZ" sz="15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cs-CZ" sz="1500" kern="100" dirty="0" err="1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borrelióza</a:t>
            </a:r>
            <a:endParaRPr lang="cs-CZ" sz="1500" kern="100" dirty="0">
              <a:effectLst/>
              <a:latin typeface="Amasis MT Pro" panose="02040504050005020304" pitchFamily="18" charset="-18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15000"/>
              </a:lnSpc>
              <a:buFont typeface="Courier New" panose="02070309020205020404" pitchFamily="49" charset="0"/>
              <a:buChar char="o"/>
            </a:pPr>
            <a:r>
              <a:rPr lang="cs-CZ" sz="1500" i="1" kern="100" dirty="0" err="1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Babesia</a:t>
            </a:r>
            <a:r>
              <a:rPr lang="cs-CZ" sz="1500" i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cs-CZ" sz="1500" i="1" kern="100" dirty="0" err="1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microti</a:t>
            </a:r>
            <a:r>
              <a:rPr lang="cs-CZ" sz="15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 – </a:t>
            </a:r>
            <a:r>
              <a:rPr lang="cs-CZ" sz="1500" kern="100" dirty="0" err="1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babesióza</a:t>
            </a:r>
            <a:endParaRPr lang="cs-CZ" sz="1500" kern="100" dirty="0">
              <a:effectLst/>
              <a:latin typeface="Amasis MT Pro" panose="02040504050005020304" pitchFamily="18" charset="-18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15000"/>
              </a:lnSpc>
              <a:buFont typeface="Courier New" panose="02070309020205020404" pitchFamily="49" charset="0"/>
              <a:buChar char="o"/>
            </a:pPr>
            <a:r>
              <a:rPr lang="cs-CZ" sz="1500" i="1" kern="100" dirty="0" err="1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Coxiella</a:t>
            </a:r>
            <a:r>
              <a:rPr lang="cs-CZ" sz="1500" i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cs-CZ" sz="1500" i="1" kern="100" dirty="0" err="1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burnetii</a:t>
            </a:r>
            <a:r>
              <a:rPr lang="cs-CZ" sz="15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 – Q horečka</a:t>
            </a:r>
          </a:p>
          <a:p>
            <a:pPr marL="742950" lvl="1" indent="-285750">
              <a:lnSpc>
                <a:spcPct val="115000"/>
              </a:lnSpc>
              <a:buFont typeface="Courier New" panose="02070309020205020404" pitchFamily="49" charset="0"/>
              <a:buChar char="o"/>
            </a:pPr>
            <a:r>
              <a:rPr lang="cs-CZ" sz="1500" i="1" kern="100" dirty="0" err="1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Francisella</a:t>
            </a:r>
            <a:r>
              <a:rPr lang="cs-CZ" sz="1500" i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cs-CZ" sz="1500" i="1" kern="100" dirty="0" err="1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tularensis</a:t>
            </a:r>
            <a:r>
              <a:rPr lang="cs-CZ" sz="15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 – tularémie</a:t>
            </a:r>
          </a:p>
          <a:p>
            <a:pPr marL="742950" lvl="1" indent="-285750">
              <a:lnSpc>
                <a:spcPct val="115000"/>
              </a:lnSpc>
              <a:buFont typeface="Courier New" panose="02070309020205020404" pitchFamily="49" charset="0"/>
              <a:buChar char="o"/>
            </a:pPr>
            <a:r>
              <a:rPr lang="cs-CZ" sz="1500" i="1" kern="100" dirty="0" err="1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Ehrlichia</a:t>
            </a:r>
            <a:r>
              <a:rPr lang="cs-CZ" sz="1500" i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cs-CZ" sz="1500" i="1" kern="100" dirty="0" err="1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chaffeensis</a:t>
            </a:r>
            <a:r>
              <a:rPr lang="cs-CZ" sz="15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 – monocytová </a:t>
            </a:r>
            <a:r>
              <a:rPr lang="cs-CZ" sz="1500" kern="100" dirty="0" err="1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ehrlichióza</a:t>
            </a:r>
            <a:endParaRPr lang="cs-CZ" sz="1500" kern="100" dirty="0">
              <a:effectLst/>
              <a:latin typeface="Amasis MT Pro" panose="02040504050005020304" pitchFamily="18" charset="-18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15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cs-CZ" sz="1500" kern="100" dirty="0" err="1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Powassan</a:t>
            </a:r>
            <a:r>
              <a:rPr lang="cs-CZ" sz="15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 virus </a:t>
            </a:r>
            <a:r>
              <a:rPr lang="cs-CZ" sz="1500" kern="100" dirty="0" err="1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encephalitis</a:t>
            </a:r>
            <a:endParaRPr lang="cs-CZ" sz="1500" kern="100" dirty="0">
              <a:effectLst/>
              <a:latin typeface="Amasis MT Pro" panose="02040504050005020304" pitchFamily="18" charset="-18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914400" lvl="2" indent="0">
              <a:lnSpc>
                <a:spcPct val="90000"/>
              </a:lnSpc>
              <a:buNone/>
            </a:pPr>
            <a:endParaRPr lang="cs-CZ" sz="1500" dirty="0"/>
          </a:p>
        </p:txBody>
      </p:sp>
      <p:pic>
        <p:nvPicPr>
          <p:cNvPr id="5" name="Obrázek 4" descr="Obsah obrázku bezobratlý, pavouk, roztoči">
            <a:extLst>
              <a:ext uri="{FF2B5EF4-FFF2-40B4-BE49-F238E27FC236}">
                <a16:creationId xmlns:a16="http://schemas.microsoft.com/office/drawing/2014/main" id="{F93696FD-4B04-5D84-0AE1-4A83FE4465A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859026"/>
            <a:ext cx="4038600" cy="400831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771613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1CB0557-0E19-7B28-532F-E032B57A54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3600" b="1" i="1" dirty="0" err="1">
                <a:latin typeface="Amasis MT Pro" panose="02040504050005020304" pitchFamily="18" charset="-18"/>
              </a:rPr>
              <a:t>Canidae</a:t>
            </a:r>
            <a:r>
              <a:rPr lang="cs-CZ" sz="3600" b="1" dirty="0">
                <a:latin typeface="Amasis MT Pro" panose="02040504050005020304" pitchFamily="18" charset="-18"/>
              </a:rPr>
              <a:t> – psovití – nejvýznamnější parazitární onemocnění</a:t>
            </a:r>
            <a:endParaRPr lang="cs-CZ" sz="36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24F3310-26E2-8230-6205-4EC4729A3C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marL="342900" lvl="0" indent="-342900">
              <a:lnSpc>
                <a:spcPct val="115000"/>
              </a:lnSpc>
              <a:buFont typeface="Constantia" panose="02030602050306030303" pitchFamily="18" charset="0"/>
              <a:buChar char="-"/>
            </a:pPr>
            <a:r>
              <a:rPr lang="cs-CZ" sz="1800" b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Klíšťová paralýza</a:t>
            </a:r>
            <a:endParaRPr lang="cs-CZ" sz="1800" kern="100" dirty="0">
              <a:effectLst/>
              <a:latin typeface="Amasis MT Pro" panose="02040504050005020304" pitchFamily="18" charset="-18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15000"/>
              </a:lnSpc>
              <a:buFont typeface="Courier New" panose="02070309020205020404" pitchFamily="49" charset="0"/>
              <a:buChar char="o"/>
            </a:pPr>
            <a:r>
              <a:rPr lang="cs-CZ" sz="15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může se vyskytovat dočasně u samic při zvýšené sexuální aktivitě</a:t>
            </a:r>
          </a:p>
          <a:p>
            <a:pPr marL="742950" lvl="1" indent="-285750">
              <a:lnSpc>
                <a:spcPct val="115000"/>
              </a:lnSpc>
              <a:buFont typeface="Courier New" panose="02070309020205020404" pitchFamily="49" charset="0"/>
              <a:buChar char="o"/>
            </a:pPr>
            <a:r>
              <a:rPr lang="cs-CZ" sz="1500" b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KP</a:t>
            </a:r>
            <a:r>
              <a:rPr lang="cs-CZ" sz="15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: </a:t>
            </a:r>
            <a:r>
              <a:rPr lang="cs-CZ" sz="1500" kern="100" dirty="0" err="1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afebrilie</a:t>
            </a:r>
            <a:r>
              <a:rPr lang="cs-CZ" sz="15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, ochablá paralýza, smrt nastává po ochrnutí dýchacího svalstva, pokud klíště není odstraněno včas</a:t>
            </a:r>
          </a:p>
          <a:p>
            <a:pPr marL="742950" lvl="1" indent="-285750">
              <a:lnSpc>
                <a:spcPct val="115000"/>
              </a:lnSpc>
              <a:buFont typeface="Courier New" panose="02070309020205020404" pitchFamily="49" charset="0"/>
              <a:buChar char="o"/>
            </a:pPr>
            <a:r>
              <a:rPr lang="cs-CZ" sz="15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způsobena neurotoxinem, který interferuje s vyplavováním acetylcholinu na neuromuskulárních ploténkách</a:t>
            </a:r>
          </a:p>
          <a:p>
            <a:pPr marL="742950" lvl="1" indent="-285750">
              <a:lnSpc>
                <a:spcPct val="115000"/>
              </a:lnSpc>
              <a:buFont typeface="Courier New" panose="02070309020205020404" pitchFamily="49" charset="0"/>
              <a:buChar char="o"/>
            </a:pPr>
            <a:r>
              <a:rPr lang="cs-CZ" sz="15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piják hnědý (</a:t>
            </a:r>
            <a:r>
              <a:rPr lang="cs-CZ" sz="1500" i="1" kern="100" dirty="0" err="1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Rhipicephalus</a:t>
            </a:r>
            <a:r>
              <a:rPr lang="cs-CZ" sz="1500" i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cs-CZ" sz="1500" i="1" kern="100" dirty="0" err="1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sanguineus</a:t>
            </a:r>
            <a:r>
              <a:rPr lang="cs-CZ" sz="15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) - původně v Africe </a:t>
            </a:r>
            <a:r>
              <a:rPr lang="cs-CZ" sz="15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→</a:t>
            </a:r>
            <a:r>
              <a:rPr lang="cs-CZ" sz="15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 roz</a:t>
            </a:r>
            <a:r>
              <a:rPr lang="cs-CZ" sz="15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Amasis MT Pro" panose="02040504050005020304" pitchFamily="18" charset="-18"/>
              </a:rPr>
              <a:t>šíř</a:t>
            </a:r>
            <a:r>
              <a:rPr lang="cs-CZ" sz="15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en</a:t>
            </a:r>
            <a:r>
              <a:rPr lang="cs-CZ" sz="15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Amasis MT Pro" panose="02040504050005020304" pitchFamily="18" charset="-18"/>
              </a:rPr>
              <a:t>í</a:t>
            </a:r>
            <a:r>
              <a:rPr lang="cs-CZ" sz="15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 do celého světa</a:t>
            </a:r>
          </a:p>
          <a:p>
            <a:pPr marL="1143000" lvl="2" indent="-228600">
              <a:lnSpc>
                <a:spcPct val="115000"/>
              </a:lnSpc>
              <a:buFont typeface="Wingdings" panose="05000000000000000000" pitchFamily="2" charset="2"/>
              <a:buChar char=""/>
            </a:pPr>
            <a:r>
              <a:rPr lang="cs-CZ" sz="15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nedospělá stádia se přichytávají na oblast krku</a:t>
            </a:r>
          </a:p>
          <a:p>
            <a:pPr marL="1143000" lvl="2" indent="-228600">
              <a:lnSpc>
                <a:spcPct val="115000"/>
              </a:lnSpc>
              <a:spcAft>
                <a:spcPts val="800"/>
              </a:spcAft>
              <a:buFont typeface="Wingdings" panose="05000000000000000000" pitchFamily="2" charset="2"/>
              <a:buChar char=""/>
            </a:pPr>
            <a:r>
              <a:rPr lang="cs-CZ" sz="15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dospělci po celém těle, často mezi prsty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2200043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F25737F-1425-0A4C-3F1C-CC53578C6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cs-CZ" sz="3200" b="1" i="1" dirty="0" err="1">
                <a:latin typeface="Amasis MT Pro" panose="02040504050005020304" pitchFamily="18" charset="-18"/>
              </a:rPr>
              <a:t>Canidae</a:t>
            </a:r>
            <a:r>
              <a:rPr lang="cs-CZ" sz="3200" b="1" dirty="0">
                <a:latin typeface="Amasis MT Pro" panose="02040504050005020304" pitchFamily="18" charset="-18"/>
              </a:rPr>
              <a:t> – psovití – nejvýznamnější parazitární onemocnění</a:t>
            </a:r>
            <a:endParaRPr lang="cs-CZ" sz="32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11D41C3-73D2-AFB4-0507-A6A651B919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79512" y="1600200"/>
            <a:ext cx="4316288" cy="452596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cs-CZ" sz="1500" b="1" dirty="0">
                <a:latin typeface="Amasis MT Pro" panose="02040504050005020304" pitchFamily="18" charset="-18"/>
              </a:rPr>
              <a:t>Endoparazité</a:t>
            </a:r>
          </a:p>
          <a:p>
            <a:pPr lvl="1">
              <a:lnSpc>
                <a:spcPct val="90000"/>
              </a:lnSpc>
            </a:pPr>
            <a:r>
              <a:rPr lang="cs-CZ" sz="1500" b="1" dirty="0">
                <a:latin typeface="Amasis MT Pro" panose="02040504050005020304" pitchFamily="18" charset="-18"/>
              </a:rPr>
              <a:t>Protozoa (prvoci)</a:t>
            </a:r>
          </a:p>
          <a:p>
            <a:pPr lvl="2">
              <a:lnSpc>
                <a:spcPct val="90000"/>
              </a:lnSpc>
            </a:pPr>
            <a:r>
              <a:rPr lang="cs-CZ" sz="1500" dirty="0">
                <a:latin typeface="Amasis MT Pro" panose="02040504050005020304" pitchFamily="18" charset="-18"/>
              </a:rPr>
              <a:t>většina infekcí asymptomatických</a:t>
            </a:r>
          </a:p>
          <a:p>
            <a:pPr lvl="2">
              <a:lnSpc>
                <a:spcPct val="90000"/>
              </a:lnSpc>
            </a:pPr>
            <a:r>
              <a:rPr lang="cs-CZ" sz="1500" dirty="0">
                <a:latin typeface="Amasis MT Pro" panose="02040504050005020304" pitchFamily="18" charset="-18"/>
              </a:rPr>
              <a:t>klinické příznaky se projevují u:</a:t>
            </a:r>
          </a:p>
          <a:p>
            <a:pPr lvl="3">
              <a:lnSpc>
                <a:spcPct val="90000"/>
              </a:lnSpc>
            </a:pPr>
            <a:r>
              <a:rPr lang="cs-CZ" sz="1500" dirty="0">
                <a:latin typeface="Amasis MT Pro" panose="02040504050005020304" pitchFamily="18" charset="-18"/>
              </a:rPr>
              <a:t>souběžných infekcí</a:t>
            </a:r>
          </a:p>
          <a:p>
            <a:pPr lvl="3">
              <a:lnSpc>
                <a:spcPct val="90000"/>
              </a:lnSpc>
            </a:pPr>
            <a:r>
              <a:rPr lang="cs-CZ" sz="1500" dirty="0">
                <a:latin typeface="Amasis MT Pro" panose="02040504050005020304" pitchFamily="18" charset="-18"/>
              </a:rPr>
              <a:t>velké hustoty jedinců na malou plochu</a:t>
            </a:r>
          </a:p>
          <a:p>
            <a:pPr lvl="3">
              <a:lnSpc>
                <a:spcPct val="90000"/>
              </a:lnSpc>
            </a:pPr>
            <a:r>
              <a:rPr lang="cs-CZ" sz="1500" dirty="0">
                <a:latin typeface="Amasis MT Pro" panose="02040504050005020304" pitchFamily="18" charset="-18"/>
              </a:rPr>
              <a:t>špatného výživného stavu</a:t>
            </a:r>
          </a:p>
          <a:p>
            <a:pPr lvl="3">
              <a:lnSpc>
                <a:spcPct val="90000"/>
              </a:lnSpc>
            </a:pPr>
            <a:r>
              <a:rPr lang="cs-CZ" sz="1500" dirty="0">
                <a:latin typeface="Amasis MT Pro" panose="02040504050005020304" pitchFamily="18" charset="-18"/>
              </a:rPr>
              <a:t>novorozených mláďat či starších jedinců</a:t>
            </a:r>
          </a:p>
          <a:p>
            <a:pPr marL="1371600" lvl="3" indent="0">
              <a:lnSpc>
                <a:spcPct val="90000"/>
              </a:lnSpc>
              <a:buNone/>
            </a:pPr>
            <a:endParaRPr lang="cs-CZ" sz="1500" dirty="0">
              <a:latin typeface="Amasis MT Pro" panose="02040504050005020304" pitchFamily="18" charset="-18"/>
            </a:endParaRPr>
          </a:p>
          <a:p>
            <a:pPr marL="514350" lvl="1" indent="0">
              <a:lnSpc>
                <a:spcPct val="90000"/>
              </a:lnSpc>
              <a:buNone/>
            </a:pPr>
            <a:r>
              <a:rPr lang="cs-CZ" sz="1500" b="1" dirty="0">
                <a:latin typeface="Amasis MT Pro" panose="02040504050005020304" pitchFamily="18" charset="-18"/>
              </a:rPr>
              <a:t>I. Střevní protozoa</a:t>
            </a:r>
          </a:p>
          <a:p>
            <a:pPr lvl="2">
              <a:lnSpc>
                <a:spcPct val="90000"/>
              </a:lnSpc>
              <a:buFontTx/>
              <a:buChar char="-"/>
            </a:pPr>
            <a:r>
              <a:rPr lang="cs-CZ" sz="1500" i="1" dirty="0" err="1">
                <a:latin typeface="Amasis MT Pro" panose="02040504050005020304" pitchFamily="18" charset="-18"/>
              </a:rPr>
              <a:t>Giardia</a:t>
            </a:r>
            <a:r>
              <a:rPr lang="cs-CZ" sz="1500" i="1" dirty="0">
                <a:latin typeface="Amasis MT Pro" panose="02040504050005020304" pitchFamily="18" charset="-18"/>
              </a:rPr>
              <a:t>, </a:t>
            </a:r>
            <a:r>
              <a:rPr lang="cs-CZ" sz="1500" i="1" dirty="0" err="1">
                <a:latin typeface="Amasis MT Pro" panose="02040504050005020304" pitchFamily="18" charset="-18"/>
              </a:rPr>
              <a:t>Isospora</a:t>
            </a:r>
            <a:r>
              <a:rPr lang="cs-CZ" sz="1500" i="1" dirty="0">
                <a:latin typeface="Amasis MT Pro" panose="02040504050005020304" pitchFamily="18" charset="-18"/>
              </a:rPr>
              <a:t>, </a:t>
            </a:r>
            <a:r>
              <a:rPr lang="cs-CZ" sz="1500" i="1" dirty="0" err="1">
                <a:latin typeface="Amasis MT Pro" panose="02040504050005020304" pitchFamily="18" charset="-18"/>
              </a:rPr>
              <a:t>Cryptosporidium</a:t>
            </a:r>
            <a:endParaRPr lang="cs-CZ" sz="1500" i="1" dirty="0">
              <a:latin typeface="Amasis MT Pro" panose="02040504050005020304" pitchFamily="18" charset="-18"/>
            </a:endParaRPr>
          </a:p>
          <a:p>
            <a:pPr lvl="2">
              <a:lnSpc>
                <a:spcPct val="90000"/>
              </a:lnSpc>
              <a:buFontTx/>
              <a:buChar char="-"/>
            </a:pPr>
            <a:r>
              <a:rPr lang="cs-CZ" sz="1500" i="1" dirty="0" err="1">
                <a:latin typeface="Amasis MT Pro" panose="02040504050005020304" pitchFamily="18" charset="-18"/>
              </a:rPr>
              <a:t>Isospora</a:t>
            </a:r>
            <a:r>
              <a:rPr lang="cs-CZ" sz="1500" i="1" dirty="0">
                <a:latin typeface="Amasis MT Pro" panose="02040504050005020304" pitchFamily="18" charset="-18"/>
              </a:rPr>
              <a:t> </a:t>
            </a:r>
            <a:r>
              <a:rPr lang="cs-CZ" sz="1500" i="1" dirty="0" err="1">
                <a:latin typeface="Amasis MT Pro" panose="02040504050005020304" pitchFamily="18" charset="-18"/>
              </a:rPr>
              <a:t>bigemina</a:t>
            </a:r>
            <a:r>
              <a:rPr lang="cs-CZ" sz="1500" i="1" dirty="0">
                <a:latin typeface="Amasis MT Pro" panose="02040504050005020304" pitchFamily="18" charset="-18"/>
              </a:rPr>
              <a:t> </a:t>
            </a:r>
            <a:r>
              <a:rPr lang="cs-CZ" sz="1500" dirty="0">
                <a:latin typeface="Amasis MT Pro" panose="02040504050005020304" pitchFamily="18" charset="-18"/>
              </a:rPr>
              <a:t>– průjem, v těžších případech s příměsí krve</a:t>
            </a:r>
          </a:p>
          <a:p>
            <a:pPr marL="914400" lvl="2" indent="0">
              <a:lnSpc>
                <a:spcPct val="90000"/>
              </a:lnSpc>
              <a:buNone/>
            </a:pPr>
            <a:endParaRPr lang="cs-CZ" sz="1500" dirty="0"/>
          </a:p>
        </p:txBody>
      </p:sp>
      <p:pic>
        <p:nvPicPr>
          <p:cNvPr id="5" name="Obrázek 4" descr="Obsah obrázku území&#10;&#10;Popis byl vytvořen automaticky">
            <a:extLst>
              <a:ext uri="{FF2B5EF4-FFF2-40B4-BE49-F238E27FC236}">
                <a16:creationId xmlns:a16="http://schemas.microsoft.com/office/drawing/2014/main" id="{4897EB21-815E-5240-5106-B7790F48213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9" r="1" b="1"/>
          <a:stretch/>
        </p:blipFill>
        <p:spPr>
          <a:xfrm>
            <a:off x="4648200" y="1600200"/>
            <a:ext cx="4038600" cy="4525963"/>
          </a:xfrm>
          <a:prstGeom prst="rect">
            <a:avLst/>
          </a:prstGeom>
          <a:noFill/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8A8A5EEA-2759-4002-D3E7-0154773B8DED}"/>
              </a:ext>
            </a:extLst>
          </p:cNvPr>
          <p:cNvSpPr txBox="1"/>
          <p:nvPr/>
        </p:nvSpPr>
        <p:spPr>
          <a:xfrm>
            <a:off x="4648200" y="6126163"/>
            <a:ext cx="4038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600" i="1" dirty="0" err="1">
                <a:latin typeface="Amasis MT Pro" panose="02040504050005020304" pitchFamily="18" charset="-18"/>
              </a:rPr>
              <a:t>Giardia</a:t>
            </a:r>
            <a:r>
              <a:rPr lang="cs-CZ" sz="1600" i="1" dirty="0">
                <a:latin typeface="Amasis MT Pro" panose="02040504050005020304" pitchFamily="18" charset="-18"/>
              </a:rPr>
              <a:t> </a:t>
            </a:r>
            <a:r>
              <a:rPr lang="cs-CZ" sz="1600" i="1" dirty="0" err="1">
                <a:latin typeface="Amasis MT Pro" panose="02040504050005020304" pitchFamily="18" charset="-18"/>
              </a:rPr>
              <a:t>spp</a:t>
            </a:r>
            <a:r>
              <a:rPr lang="cs-CZ" sz="1600" i="1" dirty="0">
                <a:latin typeface="Amasis MT Pro" panose="02040504050005020304" pitchFamily="18" charset="-18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4369765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321F6CA-B5E8-EEA9-044F-14322F6111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b="1" i="1" dirty="0" err="1">
                <a:latin typeface="Amasis MT Pro" panose="02040504050005020304" pitchFamily="18" charset="-18"/>
              </a:rPr>
              <a:t>Canidae</a:t>
            </a:r>
            <a:r>
              <a:rPr lang="cs-CZ" sz="3200" b="1" dirty="0">
                <a:latin typeface="Amasis MT Pro" panose="02040504050005020304" pitchFamily="18" charset="-18"/>
              </a:rPr>
              <a:t> – psovití – nejvýznamnější parazitární onemocnění</a:t>
            </a:r>
            <a:endParaRPr lang="cs-CZ" sz="32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E689624-FC8A-AD6F-DC3B-4B4806F96B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5589240"/>
          </a:xfrm>
        </p:spPr>
        <p:txBody>
          <a:bodyPr>
            <a:normAutofit/>
          </a:bodyPr>
          <a:lstStyle/>
          <a:p>
            <a:r>
              <a:rPr lang="cs-CZ" sz="2000" b="1" dirty="0">
                <a:latin typeface="Amasis MT Pro" panose="02040504050005020304" pitchFamily="18" charset="-18"/>
              </a:rPr>
              <a:t>Endoparazité</a:t>
            </a:r>
          </a:p>
          <a:p>
            <a:pPr marL="457200" lvl="1" indent="0">
              <a:buNone/>
            </a:pPr>
            <a:r>
              <a:rPr lang="cs-CZ" sz="1600" b="1" dirty="0">
                <a:latin typeface="Amasis MT Pro" panose="02040504050005020304" pitchFamily="18" charset="-18"/>
              </a:rPr>
              <a:t>II. Tkáňová protozoa</a:t>
            </a:r>
          </a:p>
          <a:p>
            <a:pPr marL="457200" lvl="1" indent="0">
              <a:buNone/>
            </a:pPr>
            <a:r>
              <a:rPr lang="cs-CZ" sz="1600" dirty="0">
                <a:latin typeface="Amasis MT Pro" panose="02040504050005020304" pitchFamily="18" charset="-18"/>
              </a:rPr>
              <a:t>	- </a:t>
            </a:r>
            <a:r>
              <a:rPr lang="cs-CZ" sz="1600" i="1" dirty="0" err="1">
                <a:latin typeface="Amasis MT Pro" panose="02040504050005020304" pitchFamily="18" charset="-18"/>
              </a:rPr>
              <a:t>Hepatozoon</a:t>
            </a:r>
            <a:r>
              <a:rPr lang="cs-CZ" sz="1600" i="1" dirty="0">
                <a:latin typeface="Amasis MT Pro" panose="02040504050005020304" pitchFamily="18" charset="-18"/>
              </a:rPr>
              <a:t>, </a:t>
            </a:r>
            <a:r>
              <a:rPr lang="cs-CZ" sz="1600" i="1" dirty="0" err="1">
                <a:latin typeface="Amasis MT Pro" panose="02040504050005020304" pitchFamily="18" charset="-18"/>
              </a:rPr>
              <a:t>Toxoplasma</a:t>
            </a:r>
            <a:r>
              <a:rPr lang="cs-CZ" sz="1600" i="1" dirty="0">
                <a:latin typeface="Amasis MT Pro" panose="02040504050005020304" pitchFamily="18" charset="-18"/>
              </a:rPr>
              <a:t> </a:t>
            </a:r>
            <a:r>
              <a:rPr lang="cs-CZ" sz="1600" i="1" dirty="0" err="1">
                <a:latin typeface="Amasis MT Pro" panose="02040504050005020304" pitchFamily="18" charset="-18"/>
              </a:rPr>
              <a:t>gondii</a:t>
            </a:r>
            <a:endParaRPr lang="cs-CZ" sz="1600" i="1" dirty="0">
              <a:latin typeface="Amasis MT Pro" panose="02040504050005020304" pitchFamily="18" charset="-18"/>
            </a:endParaRPr>
          </a:p>
          <a:p>
            <a:pPr marL="457200" lvl="1" indent="0">
              <a:buNone/>
            </a:pPr>
            <a:r>
              <a:rPr lang="cs-CZ" sz="1600" dirty="0">
                <a:latin typeface="Amasis MT Pro" panose="02040504050005020304" pitchFamily="18" charset="-18"/>
              </a:rPr>
              <a:t>		- sporadicky mohou vyvolat systémové onemocněné</a:t>
            </a:r>
          </a:p>
          <a:p>
            <a:pPr marL="457200" lvl="1" indent="0">
              <a:buNone/>
            </a:pPr>
            <a:r>
              <a:rPr lang="cs-CZ" sz="1600" dirty="0">
                <a:latin typeface="Amasis MT Pro" panose="02040504050005020304" pitchFamily="18" charset="-18"/>
              </a:rPr>
              <a:t>	- </a:t>
            </a:r>
            <a:r>
              <a:rPr lang="cs-CZ" sz="1600" i="1" dirty="0" err="1">
                <a:latin typeface="Amasis MT Pro" panose="02040504050005020304" pitchFamily="18" charset="-18"/>
              </a:rPr>
              <a:t>Sarcocystis</a:t>
            </a:r>
            <a:r>
              <a:rPr lang="cs-CZ" sz="1600" i="1" dirty="0">
                <a:latin typeface="Amasis MT Pro" panose="02040504050005020304" pitchFamily="18" charset="-18"/>
              </a:rPr>
              <a:t> </a:t>
            </a:r>
            <a:r>
              <a:rPr lang="cs-CZ" sz="1600" i="1" dirty="0" err="1">
                <a:latin typeface="Amasis MT Pro" panose="02040504050005020304" pitchFamily="18" charset="-18"/>
              </a:rPr>
              <a:t>cruzi</a:t>
            </a:r>
            <a:endParaRPr lang="cs-CZ" sz="1600" i="1" dirty="0">
              <a:latin typeface="Amasis MT Pro" panose="02040504050005020304" pitchFamily="18" charset="-18"/>
            </a:endParaRPr>
          </a:p>
          <a:p>
            <a:pPr marL="457200" lvl="1" indent="0">
              <a:buNone/>
            </a:pPr>
            <a:r>
              <a:rPr lang="cs-CZ" sz="1600" dirty="0">
                <a:latin typeface="Amasis MT Pro" panose="02040504050005020304" pitchFamily="18" charset="-18"/>
              </a:rPr>
              <a:t>		- definitivní hostitel – psovité šelmy</a:t>
            </a:r>
          </a:p>
          <a:p>
            <a:pPr marL="457200" lvl="1" indent="0">
              <a:buNone/>
            </a:pPr>
            <a:r>
              <a:rPr lang="cs-CZ" sz="1600" dirty="0">
                <a:latin typeface="Amasis MT Pro" panose="02040504050005020304" pitchFamily="18" charset="-18"/>
              </a:rPr>
              <a:t>		- mezihostitel – dobytek, bizoni</a:t>
            </a:r>
          </a:p>
          <a:p>
            <a:pPr marL="457200" lvl="1" indent="0">
              <a:buNone/>
            </a:pPr>
            <a:r>
              <a:rPr lang="cs-CZ" sz="1600" dirty="0">
                <a:latin typeface="Amasis MT Pro" panose="02040504050005020304" pitchFamily="18" charset="-18"/>
              </a:rPr>
              <a:t>			- vytváří cysty ve svalových a nervových buňkách</a:t>
            </a:r>
          </a:p>
          <a:p>
            <a:pPr marL="457200" lvl="1" indent="0">
              <a:buNone/>
            </a:pPr>
            <a:r>
              <a:rPr lang="cs-CZ" sz="1600" dirty="0">
                <a:latin typeface="Amasis MT Pro" panose="02040504050005020304" pitchFamily="18" charset="-18"/>
              </a:rPr>
              <a:t>	- </a:t>
            </a:r>
            <a:r>
              <a:rPr lang="cs-CZ" sz="1600" i="1" dirty="0" err="1">
                <a:latin typeface="Amasis MT Pro" panose="02040504050005020304" pitchFamily="18" charset="-18"/>
              </a:rPr>
              <a:t>Neospora</a:t>
            </a:r>
            <a:r>
              <a:rPr lang="cs-CZ" sz="1600" i="1" dirty="0">
                <a:latin typeface="Amasis MT Pro" panose="02040504050005020304" pitchFamily="18" charset="-18"/>
              </a:rPr>
              <a:t> </a:t>
            </a:r>
            <a:r>
              <a:rPr lang="cs-CZ" sz="1600" i="1" dirty="0" err="1">
                <a:latin typeface="Amasis MT Pro" panose="02040504050005020304" pitchFamily="18" charset="-18"/>
              </a:rPr>
              <a:t>caninum</a:t>
            </a:r>
            <a:endParaRPr lang="cs-CZ" sz="1600" i="1" dirty="0">
              <a:latin typeface="Amasis MT Pro" panose="02040504050005020304" pitchFamily="18" charset="-18"/>
            </a:endParaRPr>
          </a:p>
          <a:p>
            <a:pPr marL="457200" lvl="1" indent="0">
              <a:buNone/>
            </a:pPr>
            <a:r>
              <a:rPr lang="cs-CZ" sz="1600" dirty="0">
                <a:latin typeface="Amasis MT Pro" panose="02040504050005020304" pitchFamily="18" charset="-18"/>
              </a:rPr>
              <a:t>		- rezervoár – volně žijící psovité šelmy</a:t>
            </a:r>
          </a:p>
          <a:p>
            <a:pPr marL="457200" lvl="1" indent="0">
              <a:buNone/>
            </a:pPr>
            <a:endParaRPr lang="cs-CZ" sz="1600" dirty="0">
              <a:latin typeface="Amasis MT Pro" panose="02040504050005020304" pitchFamily="18" charset="-18"/>
            </a:endParaRPr>
          </a:p>
          <a:p>
            <a:pPr marL="457200" lvl="1" indent="0">
              <a:buNone/>
            </a:pPr>
            <a:r>
              <a:rPr lang="cs-CZ" sz="1600" b="1" dirty="0">
                <a:latin typeface="Amasis MT Pro" panose="02040504050005020304" pitchFamily="18" charset="-18"/>
              </a:rPr>
              <a:t>III. Intra-</a:t>
            </a:r>
            <a:r>
              <a:rPr lang="cs-CZ" sz="1600" b="1" dirty="0" err="1">
                <a:latin typeface="Amasis MT Pro" panose="02040504050005020304" pitchFamily="18" charset="-18"/>
              </a:rPr>
              <a:t>erytrocytární</a:t>
            </a:r>
            <a:r>
              <a:rPr lang="cs-CZ" sz="1600" b="1" dirty="0">
                <a:latin typeface="Amasis MT Pro" panose="02040504050005020304" pitchFamily="18" charset="-18"/>
              </a:rPr>
              <a:t> protozoa</a:t>
            </a:r>
          </a:p>
          <a:p>
            <a:pPr marL="457200" lvl="1" indent="0">
              <a:buNone/>
            </a:pPr>
            <a:r>
              <a:rPr lang="cs-CZ" sz="1600" dirty="0">
                <a:latin typeface="Amasis MT Pro" panose="02040504050005020304" pitchFamily="18" charset="-18"/>
              </a:rPr>
              <a:t>	- </a:t>
            </a:r>
            <a:r>
              <a:rPr lang="cs-CZ" sz="1600" i="1" dirty="0" err="1">
                <a:latin typeface="Amasis MT Pro" panose="02040504050005020304" pitchFamily="18" charset="-18"/>
              </a:rPr>
              <a:t>Babesia</a:t>
            </a:r>
            <a:r>
              <a:rPr lang="cs-CZ" sz="1600" i="1" dirty="0">
                <a:latin typeface="Amasis MT Pro" panose="02040504050005020304" pitchFamily="18" charset="-18"/>
              </a:rPr>
              <a:t> </a:t>
            </a:r>
            <a:r>
              <a:rPr lang="cs-CZ" sz="1600" i="1" dirty="0" err="1">
                <a:latin typeface="Amasis MT Pro" panose="02040504050005020304" pitchFamily="18" charset="-18"/>
              </a:rPr>
              <a:t>canis</a:t>
            </a:r>
            <a:endParaRPr lang="cs-CZ" sz="1600" i="1" dirty="0">
              <a:latin typeface="Amasis MT Pro" panose="02040504050005020304" pitchFamily="18" charset="-18"/>
            </a:endParaRPr>
          </a:p>
          <a:p>
            <a:pPr marL="457200" lvl="1" indent="0">
              <a:buNone/>
            </a:pPr>
            <a:endParaRPr lang="cs-CZ" sz="1600" dirty="0">
              <a:latin typeface="Amasis MT Pro" panose="02040504050005020304" pitchFamily="18" charset="-18"/>
            </a:endParaRPr>
          </a:p>
          <a:p>
            <a:pPr marL="457200" lvl="1" indent="0">
              <a:buNone/>
            </a:pPr>
            <a:r>
              <a:rPr lang="cs-CZ" sz="1600" b="1" dirty="0">
                <a:latin typeface="Amasis MT Pro" panose="02040504050005020304" pitchFamily="18" charset="-18"/>
              </a:rPr>
              <a:t>IV. </a:t>
            </a:r>
            <a:r>
              <a:rPr lang="cs-CZ" sz="1600" b="1" i="1" dirty="0" err="1">
                <a:latin typeface="Amasis MT Pro" panose="02040504050005020304" pitchFamily="18" charset="-18"/>
              </a:rPr>
              <a:t>Encefalitozoon</a:t>
            </a:r>
            <a:endParaRPr lang="cs-CZ" sz="1600" b="1" i="1" dirty="0">
              <a:latin typeface="Amasis MT Pro" panose="02040504050005020304" pitchFamily="18" charset="-18"/>
            </a:endParaRPr>
          </a:p>
          <a:p>
            <a:pPr marL="457200" lvl="1" indent="0">
              <a:buNone/>
            </a:pPr>
            <a:r>
              <a:rPr lang="cs-CZ" sz="1600" dirty="0">
                <a:latin typeface="Amasis MT Pro" panose="02040504050005020304" pitchFamily="18" charset="-18"/>
              </a:rPr>
              <a:t>	- postihuje obzvláště lišky – divoké i v zajetí</a:t>
            </a:r>
          </a:p>
          <a:p>
            <a:pPr marL="457200" lvl="1" indent="0">
              <a:buNone/>
            </a:pPr>
            <a:r>
              <a:rPr lang="cs-CZ" sz="1600" dirty="0">
                <a:latin typeface="Amasis MT Pro" panose="02040504050005020304" pitchFamily="18" charset="-18"/>
              </a:rPr>
              <a:t>	- zaznamenána u mláďat psa hyenovitého</a:t>
            </a:r>
          </a:p>
          <a:p>
            <a:pPr marL="457200" lvl="1" indent="0">
              <a:buNone/>
            </a:pPr>
            <a:r>
              <a:rPr lang="cs-CZ" sz="1600" dirty="0">
                <a:latin typeface="Amasis MT Pro" panose="02040504050005020304" pitchFamily="18" charset="-18"/>
              </a:rPr>
              <a:t>	</a:t>
            </a:r>
          </a:p>
          <a:p>
            <a:pPr marL="457200" lvl="1" indent="0">
              <a:buNone/>
            </a:pPr>
            <a:endParaRPr lang="cs-CZ" dirty="0">
              <a:latin typeface="Amasis MT Pro" panose="02040504050005020304" pitchFamily="18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421177250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C01632E-9B20-FF93-F93F-DCF4BD0C16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b="1" i="1" dirty="0" err="1">
                <a:latin typeface="Amasis MT Pro" panose="02040504050005020304" pitchFamily="18" charset="-18"/>
              </a:rPr>
              <a:t>Canidae</a:t>
            </a:r>
            <a:r>
              <a:rPr lang="cs-CZ" sz="3200" b="1" dirty="0">
                <a:latin typeface="Amasis MT Pro" panose="02040504050005020304" pitchFamily="18" charset="-18"/>
              </a:rPr>
              <a:t> – psovití – nejvýznamnější parazitární onemocnění</a:t>
            </a:r>
            <a:endParaRPr lang="cs-CZ" sz="3200" dirty="0">
              <a:latin typeface="Amasis MT Pro" panose="02040504050005020304" pitchFamily="18" charset="-18"/>
            </a:endParaRPr>
          </a:p>
        </p:txBody>
      </p:sp>
      <p:pic>
        <p:nvPicPr>
          <p:cNvPr id="5" name="Zástupný obsah 4" descr="Obsah obrázku Jantar, kruh, slunce, kulaté&#10;&#10;Popis byl vytvořen automaticky">
            <a:extLst>
              <a:ext uri="{FF2B5EF4-FFF2-40B4-BE49-F238E27FC236}">
                <a16:creationId xmlns:a16="http://schemas.microsoft.com/office/drawing/2014/main" id="{0B95635F-DC0C-6F69-889E-9D9CC93269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E19387BB-F796-12D1-964E-94D7A3E2ED83}"/>
              </a:ext>
            </a:extLst>
          </p:cNvPr>
          <p:cNvSpPr txBox="1"/>
          <p:nvPr/>
        </p:nvSpPr>
        <p:spPr>
          <a:xfrm>
            <a:off x="1554691" y="6126163"/>
            <a:ext cx="60346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200" i="1" dirty="0" err="1">
                <a:latin typeface="Amasis MT Pro" panose="02040504050005020304" pitchFamily="18" charset="-18"/>
              </a:rPr>
              <a:t>Sarcocystis</a:t>
            </a:r>
            <a:r>
              <a:rPr lang="cs-CZ" sz="1200" i="1" dirty="0">
                <a:latin typeface="Amasis MT Pro" panose="02040504050005020304" pitchFamily="18" charset="-18"/>
              </a:rPr>
              <a:t> </a:t>
            </a:r>
            <a:r>
              <a:rPr lang="cs-CZ" sz="1200" i="1" dirty="0" err="1">
                <a:latin typeface="Amasis MT Pro" panose="02040504050005020304" pitchFamily="18" charset="-18"/>
              </a:rPr>
              <a:t>spp</a:t>
            </a:r>
            <a:r>
              <a:rPr lang="cs-CZ" sz="1200" i="1" dirty="0">
                <a:latin typeface="Amasis MT Pro" panose="02040504050005020304" pitchFamily="18" charset="-18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2423469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B3A2D09-EE80-C0F6-70AD-8DEC6865BC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52736"/>
          </a:xfrm>
        </p:spPr>
        <p:txBody>
          <a:bodyPr>
            <a:normAutofit fontScale="90000"/>
          </a:bodyPr>
          <a:lstStyle/>
          <a:p>
            <a:r>
              <a:rPr lang="cs-CZ" sz="3200" b="1" i="1" dirty="0" err="1">
                <a:latin typeface="Amasis MT Pro" panose="02040504050005020304" pitchFamily="18" charset="-18"/>
              </a:rPr>
              <a:t>Canidae</a:t>
            </a:r>
            <a:r>
              <a:rPr lang="cs-CZ" sz="3200" b="1" dirty="0">
                <a:latin typeface="Amasis MT Pro" panose="02040504050005020304" pitchFamily="18" charset="-18"/>
              </a:rPr>
              <a:t> – psovití – nejvýznamnější parazitární onemocnění</a:t>
            </a:r>
            <a:endParaRPr lang="cs-CZ" sz="3200" dirty="0">
              <a:latin typeface="Amasis MT Pro" panose="02040504050005020304" pitchFamily="18" charset="-18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25CD1DF-76F0-CA65-CB45-279ED5ADC8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1052736"/>
            <a:ext cx="8928992" cy="5805264"/>
          </a:xfrm>
        </p:spPr>
        <p:txBody>
          <a:bodyPr>
            <a:normAutofit lnSpcReduction="10000"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cs-CZ" sz="1800" b="1" kern="100" dirty="0">
                <a:effectLst/>
                <a:latin typeface="Amasis MT Pro" panose="02040504050005020304" pitchFamily="18" charset="-18"/>
              </a:rPr>
              <a:t>Babezióza</a:t>
            </a:r>
          </a:p>
          <a:p>
            <a:pPr marL="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sz="1500" i="1" kern="100" dirty="0" err="1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Babesia</a:t>
            </a:r>
            <a:r>
              <a:rPr lang="cs-CZ" sz="1500" i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cs-CZ" sz="1500" i="1" kern="100" dirty="0" err="1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canis</a:t>
            </a:r>
            <a:r>
              <a:rPr lang="cs-CZ" sz="1500" i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			</a:t>
            </a:r>
            <a:r>
              <a:rPr lang="cs-CZ" sz="1500" b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		</a:t>
            </a:r>
            <a:endParaRPr lang="cs-CZ" sz="1500" kern="100" dirty="0">
              <a:effectLst/>
              <a:latin typeface="Amasis MT Pro" panose="02040504050005020304" pitchFamily="18" charset="-18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sz="1500" b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Lokace v hostiteli		</a:t>
            </a:r>
            <a:r>
              <a:rPr lang="cs-CZ" sz="15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krev – erytrocyty</a:t>
            </a:r>
            <a:r>
              <a:rPr lang="cs-CZ" sz="1500" b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	</a:t>
            </a:r>
            <a:endParaRPr lang="cs-CZ" sz="1500" kern="100" dirty="0">
              <a:effectLst/>
              <a:latin typeface="Amasis MT Pro" panose="02040504050005020304" pitchFamily="18" charset="-18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sz="1500" b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Mezihostitel / vektor	</a:t>
            </a:r>
            <a:r>
              <a:rPr lang="cs-CZ" sz="1500" i="1" kern="100" dirty="0" err="1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Dermacentor</a:t>
            </a:r>
            <a:r>
              <a:rPr lang="cs-CZ" sz="1500" i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cs-CZ" sz="1500" i="1" kern="100" dirty="0" err="1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reticularis</a:t>
            </a:r>
            <a:r>
              <a:rPr lang="cs-CZ" sz="1500" i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 – B. </a:t>
            </a:r>
            <a:r>
              <a:rPr lang="cs-CZ" sz="1500" i="1" kern="100" dirty="0" err="1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canis</a:t>
            </a:r>
            <a:r>
              <a:rPr lang="cs-CZ" sz="1500" i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cs-CZ" sz="1500" i="1" kern="100" dirty="0" err="1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canis</a:t>
            </a:r>
            <a:r>
              <a:rPr lang="cs-CZ" sz="15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 (jižní a střední Evropa)</a:t>
            </a:r>
          </a:p>
          <a:p>
            <a:pPr marL="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sz="1500" b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			</a:t>
            </a:r>
            <a:r>
              <a:rPr lang="cs-CZ" sz="1500" i="1" kern="100" dirty="0" err="1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Haemaphysalis</a:t>
            </a:r>
            <a:r>
              <a:rPr lang="cs-CZ" sz="1500" i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cs-CZ" sz="1500" i="1" kern="100" dirty="0" err="1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leachi</a:t>
            </a:r>
            <a:r>
              <a:rPr lang="cs-CZ" sz="1500" i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 – B. </a:t>
            </a:r>
            <a:r>
              <a:rPr lang="cs-CZ" sz="1500" i="1" kern="100" dirty="0" err="1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canis</a:t>
            </a:r>
            <a:r>
              <a:rPr lang="cs-CZ" sz="1500" i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cs-CZ" sz="1500" i="1" kern="100" dirty="0" err="1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rossi</a:t>
            </a:r>
            <a:r>
              <a:rPr lang="cs-CZ" sz="15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 (jižní Afrika)</a:t>
            </a:r>
          </a:p>
          <a:p>
            <a:pPr marL="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sz="15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			</a:t>
            </a:r>
            <a:r>
              <a:rPr lang="cs-CZ" sz="1500" i="1" kern="100" dirty="0" err="1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Rhipicephalus</a:t>
            </a:r>
            <a:r>
              <a:rPr lang="cs-CZ" sz="1500" i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cs-CZ" sz="1500" i="1" kern="100" dirty="0" err="1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sanguineus</a:t>
            </a:r>
            <a:r>
              <a:rPr lang="cs-CZ" sz="1500" i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 – B. </a:t>
            </a:r>
            <a:r>
              <a:rPr lang="cs-CZ" sz="1500" i="1" kern="100" dirty="0" err="1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canis</a:t>
            </a:r>
            <a:r>
              <a:rPr lang="cs-CZ" sz="1500" i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cs-CZ" sz="1500" i="1" kern="100" dirty="0" err="1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vogeli</a:t>
            </a:r>
            <a:r>
              <a:rPr lang="cs-CZ" sz="15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 (Afrika, Asie, Severní a 				Jižní Amerika, Austrálie, Evropa)</a:t>
            </a:r>
          </a:p>
          <a:p>
            <a:pPr marL="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sz="1500" b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Klinické příznaky		</a:t>
            </a:r>
            <a:r>
              <a:rPr lang="cs-CZ" sz="1500" b="1" kern="100" dirty="0" err="1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perakutní</a:t>
            </a:r>
            <a:r>
              <a:rPr lang="cs-CZ" sz="15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 infekce (</a:t>
            </a:r>
            <a:r>
              <a:rPr lang="cs-CZ" sz="1500" i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B. </a:t>
            </a:r>
            <a:r>
              <a:rPr lang="cs-CZ" sz="1500" i="1" kern="100" dirty="0" err="1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canis</a:t>
            </a:r>
            <a:r>
              <a:rPr lang="cs-CZ" sz="1500" i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cs-CZ" sz="1500" i="1" kern="100" dirty="0" err="1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rossi</a:t>
            </a:r>
            <a:r>
              <a:rPr lang="cs-CZ" sz="15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) – </a:t>
            </a:r>
            <a:r>
              <a:rPr lang="cs-CZ" sz="1500" kern="100" dirty="0" err="1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hypovolemický</a:t>
            </a:r>
            <a:r>
              <a:rPr lang="cs-CZ" sz="15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 šok, bledost 				(někdy až cyanóza) sliznic, tachykardie, slabý puls, slabost, 				deprese, intravaskulární hemolýza, </a:t>
            </a:r>
            <a:r>
              <a:rPr lang="cs-CZ" sz="1500" kern="100" dirty="0" err="1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hemoglobinurie</a:t>
            </a:r>
            <a:r>
              <a:rPr lang="cs-CZ" sz="15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, orgánová 				dysfunkce, hypoxie, kóma, smrt</a:t>
            </a:r>
          </a:p>
          <a:p>
            <a:pPr marL="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sz="1500" b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			akutní </a:t>
            </a:r>
            <a:r>
              <a:rPr lang="cs-CZ" sz="15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– horečka, anémie, ikterus, </a:t>
            </a:r>
            <a:r>
              <a:rPr lang="cs-CZ" sz="1500" kern="100" dirty="0" err="1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inapetence</a:t>
            </a:r>
            <a:r>
              <a:rPr lang="cs-CZ" sz="15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, žíznivost, 				ulehnutí, petechie na dásních a ventrálním abdomenu</a:t>
            </a:r>
          </a:p>
          <a:p>
            <a:pPr marL="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sz="1500" b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			</a:t>
            </a:r>
            <a:r>
              <a:rPr lang="cs-CZ" sz="15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klinické příznaky mohou být velmi variabilní - edém, purpura, ascites, 			</a:t>
            </a:r>
            <a:r>
              <a:rPr lang="cs-CZ" sz="1500" kern="100" dirty="0" err="1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stomatitis</a:t>
            </a:r>
            <a:r>
              <a:rPr lang="cs-CZ" sz="15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, gastritis, zánět nosní sliznice, dyspnoe, poruchy pohybu, 				paréza, epileptiformní epizody</a:t>
            </a:r>
          </a:p>
          <a:p>
            <a:pPr marL="145542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sz="15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		cerebrální forma babeziózy může imitovat vzteklinu</a:t>
            </a:r>
          </a:p>
          <a:p>
            <a:pPr lvl="2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966126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EF775B-9422-5D3B-C016-4218BC1FE7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9FAD94E-1017-0532-6E25-166D1544C5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4" y="116632"/>
            <a:ext cx="8579296" cy="864096"/>
          </a:xfrm>
        </p:spPr>
        <p:txBody>
          <a:bodyPr>
            <a:noAutofit/>
          </a:bodyPr>
          <a:lstStyle/>
          <a:p>
            <a:r>
              <a:rPr lang="cs-CZ" sz="3200" b="1" i="1" dirty="0" err="1">
                <a:latin typeface="Amasis MT Pro" panose="02040504050005020304" pitchFamily="18" charset="-18"/>
              </a:rPr>
              <a:t>Canidae</a:t>
            </a:r>
            <a:r>
              <a:rPr lang="cs-CZ" sz="3200" b="1" dirty="0">
                <a:latin typeface="Amasis MT Pro" panose="02040504050005020304" pitchFamily="18" charset="-18"/>
              </a:rPr>
              <a:t> - psovití - charakteristika</a:t>
            </a:r>
            <a:endParaRPr lang="en-GB" sz="3200" b="1" dirty="0">
              <a:latin typeface="Amasis MT Pro" panose="02040504050005020304" pitchFamily="18" charset="-18"/>
            </a:endParaRP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AEF5879-D483-3AFF-4E55-509B8071AD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836712"/>
            <a:ext cx="9144000" cy="3795960"/>
          </a:xfrm>
        </p:spPr>
        <p:txBody>
          <a:bodyPr>
            <a:noAutofit/>
          </a:bodyPr>
          <a:lstStyle/>
          <a:p>
            <a:r>
              <a:rPr lang="cs-CZ" sz="1600" b="1" dirty="0">
                <a:latin typeface="Amasis MT Pro" panose="02040504050005020304" pitchFamily="18" charset="-18"/>
              </a:rPr>
              <a:t>Unikátní anatomie</a:t>
            </a:r>
          </a:p>
          <a:p>
            <a:endParaRPr lang="cs-CZ" sz="1600" b="1" dirty="0">
              <a:latin typeface="Amasis MT Pro" panose="02040504050005020304" pitchFamily="18" charset="-18"/>
            </a:endParaRPr>
          </a:p>
          <a:p>
            <a:pPr lvl="1"/>
            <a:r>
              <a:rPr lang="cs-CZ" sz="1800" b="1" dirty="0">
                <a:latin typeface="Amasis MT Pro" panose="02040504050005020304" pitchFamily="18" charset="-18"/>
              </a:rPr>
              <a:t>zubní vzorec </a:t>
            </a:r>
          </a:p>
          <a:p>
            <a:pPr lvl="2"/>
            <a:r>
              <a:rPr lang="cs-CZ" sz="1500" dirty="0">
                <a:latin typeface="Amasis MT Pro" panose="02040504050005020304" pitchFamily="18" charset="-18"/>
              </a:rPr>
              <a:t>I 3/3	C 1/1	P 4/4	M 2/3	</a:t>
            </a:r>
            <a:r>
              <a:rPr lang="cs-CZ" sz="1800" dirty="0">
                <a:solidFill>
                  <a:srgbClr val="000000"/>
                </a:solidFill>
                <a:effectLst/>
                <a:latin typeface="Amasis MT Pro" panose="02040504050005020304" pitchFamily="18" charset="-18"/>
                <a:ea typeface="Aptos" panose="020B0004020202020204" pitchFamily="34" charset="0"/>
              </a:rPr>
              <a:t>→</a:t>
            </a:r>
            <a:r>
              <a:rPr lang="cs-CZ" sz="1500" dirty="0">
                <a:latin typeface="Amasis MT Pro" panose="02040504050005020304" pitchFamily="18" charset="-18"/>
              </a:rPr>
              <a:t>  neplatí pro rody </a:t>
            </a:r>
            <a:r>
              <a:rPr lang="cs-CZ" sz="1500" i="1" dirty="0" err="1">
                <a:latin typeface="Amasis MT Pro" panose="02040504050005020304" pitchFamily="18" charset="-18"/>
              </a:rPr>
              <a:t>Speothos</a:t>
            </a:r>
            <a:r>
              <a:rPr lang="cs-CZ" sz="1500" i="1" dirty="0">
                <a:latin typeface="Amasis MT Pro" panose="02040504050005020304" pitchFamily="18" charset="-18"/>
              </a:rPr>
              <a:t>, </a:t>
            </a:r>
            <a:r>
              <a:rPr lang="cs-CZ" sz="1500" i="1" dirty="0" err="1">
                <a:latin typeface="Amasis MT Pro" panose="02040504050005020304" pitchFamily="18" charset="-18"/>
              </a:rPr>
              <a:t>Cuon</a:t>
            </a:r>
            <a:r>
              <a:rPr lang="cs-CZ" sz="1500" i="1" dirty="0">
                <a:latin typeface="Amasis MT Pro" panose="02040504050005020304" pitchFamily="18" charset="-18"/>
              </a:rPr>
              <a:t> a </a:t>
            </a:r>
            <a:r>
              <a:rPr lang="cs-CZ" sz="1500" i="1" dirty="0" err="1">
                <a:latin typeface="Amasis MT Pro" panose="02040504050005020304" pitchFamily="18" charset="-18"/>
              </a:rPr>
              <a:t>Otocyon</a:t>
            </a:r>
            <a:endParaRPr lang="cs-CZ" sz="1500" i="1" dirty="0">
              <a:latin typeface="Amasis MT Pro" panose="02040504050005020304" pitchFamily="18" charset="-18"/>
            </a:endParaRPr>
          </a:p>
          <a:p>
            <a:pPr lvl="2"/>
            <a:r>
              <a:rPr lang="cs-CZ" sz="1500" b="1" dirty="0">
                <a:latin typeface="Amasis MT Pro" panose="02040504050005020304" pitchFamily="18" charset="-18"/>
              </a:rPr>
              <a:t>diastema</a:t>
            </a:r>
            <a:r>
              <a:rPr lang="cs-CZ" sz="1500" dirty="0">
                <a:latin typeface="Amasis MT Pro" panose="02040504050005020304" pitchFamily="18" charset="-18"/>
              </a:rPr>
              <a:t> - mezi řezáky a premoláry</a:t>
            </a:r>
          </a:p>
          <a:p>
            <a:pPr lvl="2"/>
            <a:r>
              <a:rPr lang="cs-CZ" sz="1500" b="1" dirty="0">
                <a:latin typeface="Amasis MT Pro" panose="02040504050005020304" pitchFamily="18" charset="-18"/>
              </a:rPr>
              <a:t>trháky</a:t>
            </a:r>
            <a:r>
              <a:rPr lang="cs-CZ" sz="1500" dirty="0">
                <a:latin typeface="Amasis MT Pro" panose="02040504050005020304" pitchFamily="18" charset="-18"/>
              </a:rPr>
              <a:t> - poslední premolár maxily a první molár mandibuly</a:t>
            </a:r>
          </a:p>
          <a:p>
            <a:pPr lvl="3"/>
            <a:r>
              <a:rPr lang="cs-CZ" sz="1500" dirty="0">
                <a:latin typeface="Amasis MT Pro" panose="02040504050005020304" pitchFamily="18" charset="-18"/>
              </a:rPr>
              <a:t>dohromady tvoří </a:t>
            </a:r>
            <a:r>
              <a:rPr lang="cs-CZ" sz="1500" dirty="0" err="1">
                <a:latin typeface="Amasis MT Pro" panose="02040504050005020304" pitchFamily="18" charset="-18"/>
              </a:rPr>
              <a:t>trhákový</a:t>
            </a:r>
            <a:r>
              <a:rPr lang="cs-CZ" sz="1500" dirty="0">
                <a:latin typeface="Amasis MT Pro" panose="02040504050005020304" pitchFamily="18" charset="-18"/>
              </a:rPr>
              <a:t> komplex</a:t>
            </a:r>
          </a:p>
          <a:p>
            <a:pPr lvl="3"/>
            <a:r>
              <a:rPr lang="cs-CZ" sz="1500" dirty="0">
                <a:latin typeface="Amasis MT Pro" panose="02040504050005020304" pitchFamily="18" charset="-18"/>
              </a:rPr>
              <a:t>efekt nůžek - “stříhání potravy”</a:t>
            </a:r>
          </a:p>
          <a:p>
            <a:pPr lvl="2"/>
            <a:r>
              <a:rPr lang="cs-CZ" sz="1500" dirty="0">
                <a:latin typeface="Amasis MT Pro" panose="02040504050005020304" pitchFamily="18" charset="-18"/>
              </a:rPr>
              <a:t>v závislosti na charakteru potravy mohou být variace v zubním vzorci</a:t>
            </a:r>
          </a:p>
          <a:p>
            <a:pPr lvl="3"/>
            <a:r>
              <a:rPr lang="cs-CZ" sz="1500" b="1" dirty="0">
                <a:latin typeface="Amasis MT Pro" panose="02040504050005020304" pitchFamily="18" charset="-18"/>
              </a:rPr>
              <a:t>pes ušatý </a:t>
            </a:r>
          </a:p>
          <a:p>
            <a:pPr lvl="4"/>
            <a:r>
              <a:rPr lang="cs-CZ" sz="1500" dirty="0">
                <a:latin typeface="Amasis MT Pro" panose="02040504050005020304" pitchFamily="18" charset="-18"/>
              </a:rPr>
              <a:t>insektivorní</a:t>
            </a:r>
          </a:p>
          <a:p>
            <a:pPr lvl="4"/>
            <a:r>
              <a:rPr lang="cs-CZ" sz="1500" dirty="0">
                <a:latin typeface="Amasis MT Pro" panose="02040504050005020304" pitchFamily="18" charset="-18"/>
              </a:rPr>
              <a:t>3 až 4 moláry v horní čelisti a až 5 molárů v dolní čelisti</a:t>
            </a:r>
          </a:p>
          <a:p>
            <a:pPr lvl="3"/>
            <a:r>
              <a:rPr lang="cs-CZ" sz="1500" b="1" dirty="0">
                <a:latin typeface="Amasis MT Pro" panose="02040504050005020304" pitchFamily="18" charset="-18"/>
                <a:sym typeface="Wingdings" panose="05000000000000000000" pitchFamily="2" charset="2"/>
              </a:rPr>
              <a:t>pes pralesní</a:t>
            </a:r>
          </a:p>
          <a:p>
            <a:pPr lvl="4"/>
            <a:r>
              <a:rPr lang="cs-CZ" sz="1500" dirty="0">
                <a:latin typeface="Amasis MT Pro" panose="02040504050005020304" pitchFamily="18" charset="-18"/>
                <a:sym typeface="Wingdings" panose="05000000000000000000" pitchFamily="2" charset="2"/>
              </a:rPr>
              <a:t>dieta složená převážně z masa</a:t>
            </a:r>
          </a:p>
          <a:p>
            <a:pPr lvl="4"/>
            <a:r>
              <a:rPr lang="cs-CZ" sz="1500" dirty="0">
                <a:latin typeface="Amasis MT Pro" panose="02040504050005020304" pitchFamily="18" charset="-18"/>
                <a:sym typeface="Wingdings" panose="05000000000000000000" pitchFamily="2" charset="2"/>
              </a:rPr>
              <a:t>menší a méně molárů (M 1/1 či 2)</a:t>
            </a:r>
          </a:p>
          <a:p>
            <a:pPr lvl="4"/>
            <a:endParaRPr lang="cs-CZ" sz="1400" dirty="0">
              <a:latin typeface="Amasis MT Pro" panose="02040504050005020304" pitchFamily="18" charset="-18"/>
            </a:endParaRPr>
          </a:p>
          <a:p>
            <a:pPr lvl="1"/>
            <a:endParaRPr lang="cs-CZ" sz="1200" b="1" dirty="0">
              <a:latin typeface="Amasis MT Pro" panose="02040504050005020304" pitchFamily="18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418120338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DA7CCC6-E9E5-6019-8069-97BE8D9FF5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b="1" i="1" dirty="0" err="1">
                <a:latin typeface="Amasis MT Pro" panose="02040504050005020304" pitchFamily="18" charset="-18"/>
              </a:rPr>
              <a:t>Canidae</a:t>
            </a:r>
            <a:r>
              <a:rPr lang="cs-CZ" sz="3200" b="1" dirty="0">
                <a:latin typeface="Amasis MT Pro" panose="02040504050005020304" pitchFamily="18" charset="-18"/>
              </a:rPr>
              <a:t> – psovití – nejvýznamnější parazitární onemocnění</a:t>
            </a:r>
            <a:endParaRPr lang="cs-CZ" sz="32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F10777B-3E6B-C67E-FA10-58C4CF32A4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1800" b="1" dirty="0">
                <a:latin typeface="Amasis MT Pro" panose="02040504050005020304" pitchFamily="18" charset="-18"/>
              </a:rPr>
              <a:t>Babezióza</a:t>
            </a:r>
          </a:p>
          <a:p>
            <a:pPr marL="0" indent="0">
              <a:buNone/>
            </a:pPr>
            <a:endParaRPr lang="cs-CZ" sz="1800" b="1" dirty="0">
              <a:latin typeface="Amasis MT Pro" panose="02040504050005020304" pitchFamily="18" charset="-18"/>
            </a:endParaRPr>
          </a:p>
          <a:p>
            <a:pPr marL="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sz="1500" b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Diagnostika	</a:t>
            </a:r>
            <a:r>
              <a:rPr lang="cs-CZ" sz="15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nález parazitů na krevním nátěru – barvení </a:t>
            </a:r>
            <a:r>
              <a:rPr lang="cs-CZ" sz="1500" kern="100" dirty="0" err="1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Giemsa</a:t>
            </a:r>
            <a:r>
              <a:rPr lang="cs-CZ" sz="15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 – </a:t>
            </a:r>
            <a:r>
              <a:rPr lang="cs-CZ" sz="1500" kern="100" dirty="0" err="1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Romanowski</a:t>
            </a:r>
            <a:endParaRPr lang="cs-CZ" sz="1500" kern="100" dirty="0">
              <a:effectLst/>
              <a:latin typeface="Amasis MT Pro" panose="02040504050005020304" pitchFamily="18" charset="-18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sz="1500" b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		</a:t>
            </a:r>
            <a:r>
              <a:rPr lang="cs-CZ" sz="15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sérologické testy – nejspolehlivější IFAT (titry nad 1/80 indikují infekci) – 		může se objevovat zkřížená reaktivita mezi </a:t>
            </a:r>
            <a:r>
              <a:rPr lang="cs-CZ" sz="1500" i="1" kern="100" dirty="0" err="1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Neospora</a:t>
            </a:r>
            <a:r>
              <a:rPr lang="cs-CZ" sz="15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 a </a:t>
            </a:r>
            <a:r>
              <a:rPr lang="cs-CZ" sz="1500" i="1" kern="100" dirty="0" err="1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Toxoplasma</a:t>
            </a:r>
            <a:endParaRPr lang="cs-CZ" sz="1500" kern="100" dirty="0">
              <a:effectLst/>
              <a:latin typeface="Amasis MT Pro" panose="02040504050005020304" pitchFamily="18" charset="-18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sz="1500" b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Léčba		</a:t>
            </a:r>
            <a:r>
              <a:rPr lang="cs-CZ" sz="1500" kern="100" dirty="0" err="1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imidokarb</a:t>
            </a:r>
            <a:r>
              <a:rPr lang="cs-CZ" sz="15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cs-CZ" sz="1500" kern="100" dirty="0" err="1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phenamine</a:t>
            </a:r>
            <a:r>
              <a:rPr lang="cs-CZ" sz="15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cs-CZ" sz="1500" kern="100" dirty="0" err="1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diminazene</a:t>
            </a:r>
            <a:r>
              <a:rPr lang="cs-CZ" sz="15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cs-CZ" sz="1500" kern="100" dirty="0" err="1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aceturate</a:t>
            </a:r>
            <a:r>
              <a:rPr lang="cs-CZ" sz="15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cs-CZ" sz="1500" kern="100" dirty="0" err="1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trypanová</a:t>
            </a:r>
            <a:r>
              <a:rPr lang="cs-CZ" sz="15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 modř</a:t>
            </a:r>
          </a:p>
          <a:p>
            <a:pPr marL="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sz="1500" b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		</a:t>
            </a:r>
            <a:r>
              <a:rPr lang="cs-CZ" sz="15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podpůrná léčba, krevní transfuze</a:t>
            </a:r>
          </a:p>
          <a:p>
            <a:pPr marL="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sz="1500" b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Prevence	</a:t>
            </a:r>
            <a:r>
              <a:rPr lang="cs-CZ" sz="15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	profylaktická léčba v oblastech výskytu </a:t>
            </a:r>
            <a:r>
              <a:rPr lang="cs-CZ" sz="1500" kern="100" dirty="0" err="1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babesií</a:t>
            </a:r>
            <a:r>
              <a:rPr lang="cs-CZ" sz="15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, přípravky proti klíšťatům, 		</a:t>
            </a:r>
            <a:r>
              <a:rPr lang="cs-CZ" sz="1500" kern="100" dirty="0">
                <a:solidFill>
                  <a:srgbClr val="000000"/>
                </a:solidFill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vakcinace proti babezióze – neposkytne 100 % ochranu, ale v případě 		nákazy má onemocnění mírnější průběh</a:t>
            </a:r>
            <a:endParaRPr lang="cs-CZ" sz="1500" kern="100" dirty="0">
              <a:effectLst/>
              <a:latin typeface="Amasis MT Pro" panose="02040504050005020304" pitchFamily="18" charset="-18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sz="1500" b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Postihované druhy </a:t>
            </a:r>
            <a:r>
              <a:rPr lang="cs-CZ" sz="15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	psovité šelmy</a:t>
            </a:r>
            <a:r>
              <a:rPr lang="cs-CZ" sz="18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	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3736889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976AFAD-AEB2-4B0F-028A-2825061358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47417"/>
            <a:ext cx="8229600" cy="1143000"/>
          </a:xfrm>
        </p:spPr>
        <p:txBody>
          <a:bodyPr>
            <a:normAutofit/>
          </a:bodyPr>
          <a:lstStyle/>
          <a:p>
            <a:r>
              <a:rPr lang="cs-CZ" sz="3200" b="1" i="1" dirty="0" err="1">
                <a:latin typeface="Amasis MT Pro" panose="02040504050005020304" pitchFamily="18" charset="-18"/>
              </a:rPr>
              <a:t>Canidae</a:t>
            </a:r>
            <a:r>
              <a:rPr lang="cs-CZ" sz="3200" b="1" dirty="0">
                <a:latin typeface="Amasis MT Pro" panose="02040504050005020304" pitchFamily="18" charset="-18"/>
              </a:rPr>
              <a:t> – psovití – nejvýznamnější parazitární onemocnění</a:t>
            </a:r>
            <a:endParaRPr lang="cs-CZ" sz="3200" dirty="0">
              <a:latin typeface="Amasis MT Pro" panose="02040504050005020304" pitchFamily="18" charset="-18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321D8D8-7F64-D634-C001-DEFEFC514D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1268760"/>
            <a:ext cx="8856984" cy="5589240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cs-CZ" sz="2100" b="1" kern="100" dirty="0">
                <a:effectLst/>
                <a:latin typeface="Amasis MT Pro" panose="02040504050005020304" pitchFamily="18" charset="-18"/>
              </a:rPr>
              <a:t>Trichinelóza</a:t>
            </a:r>
          </a:p>
          <a:p>
            <a:pPr marL="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sz="1800" b="0" i="1" kern="100" dirty="0" err="1">
                <a:effectLst/>
                <a:latin typeface="Amasis MT Pro" panose="02040504050005020304" pitchFamily="18" charset="-18"/>
              </a:rPr>
              <a:t>Trichinella</a:t>
            </a:r>
            <a:r>
              <a:rPr lang="cs-CZ" sz="1800" b="0" i="1" kern="100" dirty="0">
                <a:effectLst/>
                <a:latin typeface="Amasis MT Pro" panose="02040504050005020304" pitchFamily="18" charset="-18"/>
              </a:rPr>
              <a:t> </a:t>
            </a:r>
            <a:r>
              <a:rPr lang="cs-CZ" sz="1800" b="0" i="1" kern="100" dirty="0" err="1">
                <a:effectLst/>
                <a:latin typeface="Amasis MT Pro" panose="02040504050005020304" pitchFamily="18" charset="-18"/>
              </a:rPr>
              <a:t>spp</a:t>
            </a:r>
            <a:r>
              <a:rPr lang="cs-CZ" sz="1800" b="0" i="1" kern="100" dirty="0">
                <a:effectLst/>
                <a:latin typeface="Amasis MT Pro" panose="02040504050005020304" pitchFamily="18" charset="-18"/>
              </a:rPr>
              <a:t>.	</a:t>
            </a:r>
            <a:r>
              <a:rPr lang="cs-CZ" sz="1800" i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	</a:t>
            </a:r>
            <a:r>
              <a:rPr lang="cs-CZ" sz="1800" b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		</a:t>
            </a:r>
            <a:endParaRPr lang="cs-CZ" sz="1800" kern="100" dirty="0">
              <a:effectLst/>
              <a:latin typeface="Amasis MT Pro" panose="02040504050005020304" pitchFamily="18" charset="-18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sz="1800" b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Výskyt			</a:t>
            </a:r>
            <a:r>
              <a:rPr lang="cs-CZ" sz="18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celosvětově (kromě Austrálie, Dánsko, Velká Británie)</a:t>
            </a:r>
          </a:p>
          <a:p>
            <a:pPr marL="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sz="1800" b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Lokace v hostiteli		</a:t>
            </a:r>
            <a:r>
              <a:rPr lang="cs-CZ" sz="18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svaly, střeva</a:t>
            </a:r>
          </a:p>
          <a:p>
            <a:pPr marL="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sz="1800" b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Mezihostitel / vektor 	</a:t>
            </a:r>
            <a:r>
              <a:rPr lang="cs-CZ" sz="18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přímý vývojový cyklus</a:t>
            </a:r>
          </a:p>
          <a:p>
            <a:pPr marL="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sz="1800" b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Klinické příznaky		</a:t>
            </a:r>
            <a:r>
              <a:rPr lang="cs-CZ" sz="18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závisí na hostiteli a množství pozřených cyst</a:t>
            </a:r>
          </a:p>
          <a:p>
            <a:pPr marL="145542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sz="18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		často asymptomatické či nespecifické, průjem, horečka, svalová bolest, 		dyspnoe, periferní eozinofilie</a:t>
            </a:r>
          </a:p>
          <a:p>
            <a:pPr marL="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sz="1800" b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Diagnostika		</a:t>
            </a:r>
            <a:r>
              <a:rPr lang="cs-CZ" sz="18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většinou se nediagnostikuje (obtížné)</a:t>
            </a:r>
          </a:p>
          <a:p>
            <a:pPr marL="145542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sz="18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		možný záchyt parazitů biopsií svalů, jinak diagnostika až post </a:t>
            </a:r>
            <a:r>
              <a:rPr lang="cs-CZ" sz="1800" kern="100" dirty="0" err="1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mortem</a:t>
            </a:r>
            <a:r>
              <a:rPr lang="cs-CZ" sz="18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 – 		trávicí metoda, ELISA</a:t>
            </a:r>
          </a:p>
          <a:p>
            <a:pPr marL="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sz="1800" b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Léčba			</a:t>
            </a:r>
            <a:r>
              <a:rPr lang="cs-CZ" sz="18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většinou se neléčí </a:t>
            </a:r>
          </a:p>
          <a:p>
            <a:pPr marL="145542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sz="18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		střevní fáze – anthelmintika (</a:t>
            </a:r>
            <a:r>
              <a:rPr lang="cs-CZ" sz="1800" kern="100" dirty="0" err="1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albendazol</a:t>
            </a:r>
            <a:r>
              <a:rPr lang="cs-CZ" sz="18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cs-CZ" sz="1800" kern="100" dirty="0" err="1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mebendazol</a:t>
            </a:r>
            <a:r>
              <a:rPr lang="cs-CZ" sz="18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cs-CZ" sz="1800" kern="100" dirty="0" err="1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pyrantel</a:t>
            </a:r>
            <a:r>
              <a:rPr lang="cs-CZ" sz="18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 a 			</a:t>
            </a:r>
            <a:r>
              <a:rPr lang="cs-CZ" sz="1800" kern="100" dirty="0" err="1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thiabendazol</a:t>
            </a:r>
            <a:r>
              <a:rPr lang="cs-CZ" sz="18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) + glukokortikoidy</a:t>
            </a:r>
          </a:p>
          <a:p>
            <a:pPr marL="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sz="18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			svalová fáze – analgetika, antipyretika, kortikoidy</a:t>
            </a:r>
          </a:p>
          <a:p>
            <a:pPr marL="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sz="1800" b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Prevence</a:t>
            </a:r>
            <a:r>
              <a:rPr lang="cs-CZ" sz="18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			kontrola hlodavců, inspekce masa, přemražení syrového masa</a:t>
            </a:r>
          </a:p>
        </p:txBody>
      </p:sp>
    </p:spTree>
    <p:extLst>
      <p:ext uri="{BB962C8B-B14F-4D97-AF65-F5344CB8AC3E}">
        <p14:creationId xmlns:p14="http://schemas.microsoft.com/office/powerpoint/2010/main" val="328760916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2F9EDC0-C8F3-0F63-5E54-7D2497962C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7862" y="5805264"/>
            <a:ext cx="6548275" cy="32089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cs-CZ" sz="1200" b="0" i="1" kern="100" dirty="0" err="1">
                <a:effectLst/>
                <a:latin typeface="Amasis MT Pro" panose="02040504050005020304" pitchFamily="18" charset="-18"/>
              </a:rPr>
              <a:t>Trichinella</a:t>
            </a:r>
            <a:r>
              <a:rPr lang="cs-CZ" sz="1200" b="0" i="1" kern="100" dirty="0">
                <a:effectLst/>
                <a:latin typeface="Amasis MT Pro" panose="02040504050005020304" pitchFamily="18" charset="-18"/>
              </a:rPr>
              <a:t> </a:t>
            </a:r>
            <a:r>
              <a:rPr lang="cs-CZ" sz="1200" b="0" i="1" kern="100" dirty="0" err="1">
                <a:effectLst/>
                <a:latin typeface="Amasis MT Pro" panose="02040504050005020304" pitchFamily="18" charset="-18"/>
              </a:rPr>
              <a:t>spp</a:t>
            </a:r>
            <a:r>
              <a:rPr lang="cs-CZ" sz="1200" b="0" i="1" kern="100" dirty="0">
                <a:effectLst/>
                <a:latin typeface="Amasis MT Pro" panose="02040504050005020304" pitchFamily="18" charset="-18"/>
              </a:rPr>
              <a:t>.</a:t>
            </a:r>
            <a:endParaRPr lang="cs-CZ" sz="120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6DB88452-1F2D-03AD-4B3B-84D9D7CC6A0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67743" y="154863"/>
            <a:ext cx="4608513" cy="6548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68686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07977DE-8F87-5432-61E1-8CDD456ECC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cs-CZ" sz="1400" b="1" dirty="0"/>
          </a:p>
          <a:p>
            <a:endParaRPr lang="cs-CZ" sz="1400" b="1" dirty="0"/>
          </a:p>
          <a:p>
            <a:endParaRPr lang="cs-CZ" sz="1400" b="1" dirty="0"/>
          </a:p>
          <a:p>
            <a:endParaRPr lang="cs-CZ" sz="1400" b="1" dirty="0"/>
          </a:p>
          <a:p>
            <a:pPr marL="0" indent="0">
              <a:buNone/>
            </a:pPr>
            <a:endParaRPr lang="cs-CZ" sz="1400" dirty="0">
              <a:latin typeface="Amasis MT Pro" panose="02040504050005020304" pitchFamily="18" charset="-18"/>
            </a:endParaRPr>
          </a:p>
          <a:p>
            <a:pPr marL="0" indent="0">
              <a:buNone/>
            </a:pPr>
            <a:endParaRPr lang="cs-CZ" sz="1400" dirty="0">
              <a:latin typeface="Amasis MT Pro" panose="02040504050005020304" pitchFamily="18" charset="-18"/>
            </a:endParaRPr>
          </a:p>
          <a:p>
            <a:pPr marL="0" indent="0">
              <a:buNone/>
            </a:pPr>
            <a:r>
              <a:rPr lang="cs-CZ" sz="1400" dirty="0">
                <a:latin typeface="Amasis MT Pro" panose="02040504050005020304" pitchFamily="18" charset="-18"/>
              </a:rPr>
              <a:t>Zapouzdření ve svalovině			</a:t>
            </a:r>
          </a:p>
          <a:p>
            <a:pPr marL="0" indent="0">
              <a:buNone/>
            </a:pPr>
            <a:endParaRPr lang="cs-CZ" sz="1400" dirty="0">
              <a:latin typeface="Amasis MT Pro" panose="02040504050005020304" pitchFamily="18" charset="-18"/>
            </a:endParaRPr>
          </a:p>
          <a:p>
            <a:pPr marL="0" indent="0">
              <a:buNone/>
            </a:pPr>
            <a:endParaRPr lang="cs-CZ" sz="1400" dirty="0">
              <a:latin typeface="Amasis MT Pro" panose="02040504050005020304" pitchFamily="18" charset="-18"/>
            </a:endParaRPr>
          </a:p>
          <a:p>
            <a:pPr marL="0" indent="0">
              <a:buNone/>
            </a:pPr>
            <a:r>
              <a:rPr lang="cs-CZ" sz="1400" dirty="0">
                <a:latin typeface="Amasis MT Pro" panose="02040504050005020304" pitchFamily="18" charset="-18"/>
              </a:rPr>
              <a:t>						</a:t>
            </a:r>
            <a:r>
              <a:rPr lang="cs-CZ" sz="1800" b="0" i="1" kern="100" dirty="0" err="1">
                <a:effectLst/>
                <a:latin typeface="Amasis MT Pro" panose="02040504050005020304" pitchFamily="18" charset="-18"/>
              </a:rPr>
              <a:t>Trichinella</a:t>
            </a:r>
            <a:r>
              <a:rPr lang="cs-CZ" sz="1800" b="0" i="1" kern="100" dirty="0">
                <a:effectLst/>
                <a:latin typeface="Amasis MT Pro" panose="02040504050005020304" pitchFamily="18" charset="-18"/>
              </a:rPr>
              <a:t> </a:t>
            </a:r>
            <a:r>
              <a:rPr lang="cs-CZ" sz="1800" b="0" i="1" kern="100" dirty="0" err="1">
                <a:effectLst/>
                <a:latin typeface="Amasis MT Pro" panose="02040504050005020304" pitchFamily="18" charset="-18"/>
              </a:rPr>
              <a:t>spp</a:t>
            </a:r>
            <a:r>
              <a:rPr lang="cs-CZ" sz="1800" b="0" i="1" kern="100" dirty="0">
                <a:effectLst/>
                <a:latin typeface="Amasis MT Pro" panose="02040504050005020304" pitchFamily="18" charset="-18"/>
              </a:rPr>
              <a:t>.</a:t>
            </a:r>
            <a:endParaRPr lang="cs-CZ" sz="1400" b="1" dirty="0"/>
          </a:p>
          <a:p>
            <a:pPr marL="0" indent="0">
              <a:buNone/>
            </a:pPr>
            <a:endParaRPr lang="cs-CZ" sz="1800" dirty="0">
              <a:latin typeface="Amasis MT Pro" panose="02040504050005020304" pitchFamily="18" charset="-18"/>
            </a:endParaRPr>
          </a:p>
        </p:txBody>
      </p:sp>
      <p:pic>
        <p:nvPicPr>
          <p:cNvPr id="5" name="Obrázek 4" descr="Obsah obrázku mapa, kresba, umění&#10;&#10;Popis byl vytvořen automaticky">
            <a:extLst>
              <a:ext uri="{FF2B5EF4-FFF2-40B4-BE49-F238E27FC236}">
                <a16:creationId xmlns:a16="http://schemas.microsoft.com/office/drawing/2014/main" id="{AC039DA4-7DC3-3BFC-A3AC-F6AC1094DE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91171"/>
            <a:ext cx="5508104" cy="3366829"/>
          </a:xfrm>
          <a:prstGeom prst="rect">
            <a:avLst/>
          </a:prstGeom>
        </p:spPr>
      </p:pic>
      <p:pic>
        <p:nvPicPr>
          <p:cNvPr id="8" name="Obrázek 7" descr="Obsah obrázku Béžová&#10;&#10;Popis byl vytvořen automaticky">
            <a:extLst>
              <a:ext uri="{FF2B5EF4-FFF2-40B4-BE49-F238E27FC236}">
                <a16:creationId xmlns:a16="http://schemas.microsoft.com/office/drawing/2014/main" id="{F4E8B04A-B6C0-B320-5DF1-EA5184F1B0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501" y="0"/>
            <a:ext cx="5485920" cy="3492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12020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C34F9DE-8A92-3A7D-CDDD-A3289945F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4287" y="11266"/>
            <a:ext cx="8229600" cy="1143000"/>
          </a:xfrm>
        </p:spPr>
        <p:txBody>
          <a:bodyPr>
            <a:normAutofit/>
          </a:bodyPr>
          <a:lstStyle/>
          <a:p>
            <a:r>
              <a:rPr lang="cs-CZ" sz="3200" b="1" i="1" dirty="0" err="1">
                <a:latin typeface="Amasis MT Pro" panose="02040504050005020304" pitchFamily="18" charset="-18"/>
              </a:rPr>
              <a:t>Canidae</a:t>
            </a:r>
            <a:r>
              <a:rPr lang="cs-CZ" sz="3200" b="1" dirty="0">
                <a:latin typeface="Amasis MT Pro" panose="02040504050005020304" pitchFamily="18" charset="-18"/>
              </a:rPr>
              <a:t> – psovití – nejvýznamnější parazitární onemocnění</a:t>
            </a:r>
            <a:endParaRPr lang="cs-CZ" sz="3200" dirty="0">
              <a:latin typeface="Amasis MT Pro" panose="02040504050005020304" pitchFamily="18" charset="-18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8CDC212-F27B-3A34-4F52-A457E6368D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1154266"/>
            <a:ext cx="8712968" cy="5703734"/>
          </a:xfrm>
        </p:spPr>
        <p:txBody>
          <a:bodyPr>
            <a:no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cs-CZ" sz="1600" b="1" kern="100" dirty="0" err="1">
                <a:solidFill>
                  <a:srgbClr val="000000"/>
                </a:solidFill>
                <a:effectLst/>
                <a:latin typeface="Amasis MT Pro" panose="02040504050005020304" pitchFamily="18" charset="-18"/>
              </a:rPr>
              <a:t>Ledvinovec</a:t>
            </a:r>
            <a:r>
              <a:rPr lang="cs-CZ" sz="1600" b="1" kern="100" dirty="0">
                <a:solidFill>
                  <a:srgbClr val="000000"/>
                </a:solidFill>
                <a:effectLst/>
                <a:latin typeface="Amasis MT Pro" panose="02040504050005020304" pitchFamily="18" charset="-18"/>
              </a:rPr>
              <a:t> psí</a:t>
            </a:r>
            <a:endParaRPr lang="cs-CZ" sz="1600" b="1" kern="100" dirty="0">
              <a:effectLst/>
              <a:latin typeface="Amasis MT Pro" panose="02040504050005020304" pitchFamily="18" charset="-18"/>
            </a:endParaRPr>
          </a:p>
          <a:p>
            <a:pPr marL="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sz="1400" i="1" kern="100" dirty="0" err="1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Dioctophyme</a:t>
            </a:r>
            <a:r>
              <a:rPr lang="cs-CZ" sz="1400" i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cs-CZ" sz="1400" i="1" kern="100" dirty="0" err="1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renale</a:t>
            </a:r>
            <a:r>
              <a:rPr lang="cs-CZ" sz="1400" i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			</a:t>
            </a:r>
            <a:r>
              <a:rPr lang="cs-CZ" sz="1400" b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		</a:t>
            </a:r>
            <a:endParaRPr lang="cs-CZ" sz="1400" kern="100" dirty="0">
              <a:effectLst/>
              <a:latin typeface="Amasis MT Pro" panose="02040504050005020304" pitchFamily="18" charset="-18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sz="1400" b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Výskyt		</a:t>
            </a:r>
            <a:r>
              <a:rPr lang="cs-CZ" sz="14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mírný a subpolární pás Severní a Jižní Ameriky, Asie a výjimečně Evropy (ve Velké 			Británii ještě nezaznamenáno)</a:t>
            </a:r>
          </a:p>
          <a:p>
            <a:pPr marL="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sz="1400" b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Lokace v hostiteli	</a:t>
            </a:r>
            <a:r>
              <a:rPr lang="cs-CZ" sz="14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ledvina (obvykle pravá), peritoneální dutina</a:t>
            </a:r>
          </a:p>
          <a:p>
            <a:pPr marL="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sz="1400" b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Mezihostitel/vektor	</a:t>
            </a:r>
            <a:r>
              <a:rPr lang="cs-CZ" sz="14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mezihostitel – </a:t>
            </a:r>
            <a:r>
              <a:rPr lang="cs-CZ" sz="1400" kern="100" dirty="0" err="1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akvatičtí</a:t>
            </a:r>
            <a:r>
              <a:rPr lang="cs-CZ" sz="14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cs-CZ" sz="1400" kern="100" dirty="0" err="1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máloštětinatci</a:t>
            </a:r>
            <a:r>
              <a:rPr lang="cs-CZ" sz="14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</a:p>
          <a:p>
            <a:pPr marL="145542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sz="14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	</a:t>
            </a:r>
            <a:r>
              <a:rPr lang="cs-CZ" sz="1400" kern="100" dirty="0" err="1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paratenický</a:t>
            </a:r>
            <a:r>
              <a:rPr lang="cs-CZ" sz="14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 hostitel – ryby, obojživelníci, bezobratlí</a:t>
            </a:r>
          </a:p>
          <a:p>
            <a:pPr marL="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sz="1400" b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Klinické příznaky	</a:t>
            </a:r>
            <a:r>
              <a:rPr lang="cs-CZ" sz="14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dysurie, hematurie (obzvláště na konci mikce), může se vyskytovat bolest v oblasti beder</a:t>
            </a:r>
          </a:p>
          <a:p>
            <a:pPr marL="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sz="1400" b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		</a:t>
            </a:r>
            <a:r>
              <a:rPr lang="cs-CZ" sz="14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ve většině případů je onemocnění asymptomatické</a:t>
            </a:r>
          </a:p>
          <a:p>
            <a:pPr marL="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sz="14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		přítomnost parazitů v peritoneální dutině může způsobovat chronickou peritonitidu</a:t>
            </a:r>
          </a:p>
          <a:p>
            <a:pPr marL="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sz="1400" b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Diagnostika	</a:t>
            </a:r>
            <a:r>
              <a:rPr lang="cs-CZ" sz="14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detekce typických vajíček v moči (žluto – zelené, tlustostěnné, se zátkami na obou 			pólech a důlky na povrchu)</a:t>
            </a:r>
          </a:p>
          <a:p>
            <a:pPr marL="145542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sz="14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	RTG, USG</a:t>
            </a:r>
          </a:p>
          <a:p>
            <a:pPr marL="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sz="1400" b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Léčba		</a:t>
            </a:r>
            <a:r>
              <a:rPr lang="cs-CZ" sz="14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nefrektomie</a:t>
            </a:r>
          </a:p>
          <a:p>
            <a:pPr marL="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sz="1400" b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Prevence</a:t>
            </a:r>
            <a:r>
              <a:rPr lang="cs-CZ" sz="14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		nezkrmovat syrové ryby a obojživelníky v oblastech výskytu parazita</a:t>
            </a:r>
          </a:p>
        </p:txBody>
      </p:sp>
    </p:spTree>
    <p:extLst>
      <p:ext uri="{BB962C8B-B14F-4D97-AF65-F5344CB8AC3E}">
        <p14:creationId xmlns:p14="http://schemas.microsoft.com/office/powerpoint/2010/main" val="261090290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4B0327C-EF1B-DDD7-CD1C-1648742215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b="1" i="1" dirty="0" err="1">
                <a:latin typeface="Amasis MT Pro" panose="02040504050005020304" pitchFamily="18" charset="-18"/>
              </a:rPr>
              <a:t>Canidae</a:t>
            </a:r>
            <a:r>
              <a:rPr lang="cs-CZ" sz="3200" b="1" dirty="0">
                <a:latin typeface="Amasis MT Pro" panose="02040504050005020304" pitchFamily="18" charset="-18"/>
              </a:rPr>
              <a:t> – psovití – nejvýznamnější parazitární onemocnění</a:t>
            </a:r>
            <a:endParaRPr lang="cs-CZ" sz="32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78F0935-E207-C2E8-D886-DF11814B43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1600200"/>
            <a:ext cx="8928992" cy="5141168"/>
          </a:xfrm>
        </p:spPr>
        <p:txBody>
          <a:bodyPr>
            <a:norm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cs-CZ" sz="1800" b="1" i="1" kern="100" dirty="0" err="1">
                <a:effectLst/>
                <a:latin typeface="Amasis MT Pro" panose="02040504050005020304" pitchFamily="18" charset="-18"/>
              </a:rPr>
              <a:t>Spirocerca</a:t>
            </a:r>
            <a:r>
              <a:rPr lang="cs-CZ" sz="1800" b="1" i="1" kern="100" dirty="0">
                <a:effectLst/>
                <a:latin typeface="Amasis MT Pro" panose="02040504050005020304" pitchFamily="18" charset="-18"/>
              </a:rPr>
              <a:t> </a:t>
            </a:r>
            <a:r>
              <a:rPr lang="cs-CZ" sz="1800" b="1" i="1" kern="100" dirty="0" err="1">
                <a:effectLst/>
                <a:latin typeface="Amasis MT Pro" panose="02040504050005020304" pitchFamily="18" charset="-18"/>
              </a:rPr>
              <a:t>lupi</a:t>
            </a:r>
            <a:r>
              <a:rPr lang="cs-CZ" sz="1800" b="1" i="1" kern="100" dirty="0">
                <a:effectLst/>
                <a:latin typeface="Amasis MT Pro" panose="02040504050005020304" pitchFamily="18" charset="-18"/>
              </a:rPr>
              <a:t>	</a:t>
            </a:r>
            <a:r>
              <a:rPr lang="cs-CZ" sz="1800" i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		</a:t>
            </a:r>
            <a:r>
              <a:rPr lang="cs-CZ" sz="1800" b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		</a:t>
            </a:r>
            <a:endParaRPr lang="cs-CZ" sz="1800" kern="100" dirty="0">
              <a:effectLst/>
              <a:latin typeface="Amasis MT Pro" panose="02040504050005020304" pitchFamily="18" charset="-18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sz="1500" b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Výskyt			</a:t>
            </a:r>
            <a:r>
              <a:rPr lang="cs-CZ" sz="15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tropické a subtropické oblasti</a:t>
            </a:r>
          </a:p>
          <a:p>
            <a:pPr marL="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sz="1500" b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Lokace v hostiteli		</a:t>
            </a:r>
            <a:r>
              <a:rPr lang="cs-CZ" sz="15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jícen, žaludek, aorta </a:t>
            </a:r>
          </a:p>
          <a:p>
            <a:pPr marL="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sz="1500" b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Mezihostitel / vektor	</a:t>
            </a:r>
            <a:r>
              <a:rPr lang="cs-CZ" sz="15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koprofágní brouci </a:t>
            </a:r>
            <a:r>
              <a:rPr lang="cs-CZ" sz="1500" i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(</a:t>
            </a:r>
            <a:r>
              <a:rPr lang="cs-CZ" sz="1500" i="1" kern="100" dirty="0" err="1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Scarabeus</a:t>
            </a:r>
            <a:r>
              <a:rPr lang="cs-CZ" sz="1500" i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cs-CZ" sz="1500" i="1" kern="100" dirty="0" err="1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sacer</a:t>
            </a:r>
            <a:r>
              <a:rPr lang="cs-CZ" sz="1500" i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cs-CZ" sz="1500" i="1" kern="100" dirty="0" err="1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Akis</a:t>
            </a:r>
            <a:r>
              <a:rPr lang="cs-CZ" sz="1500" i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cs-CZ" sz="1500" i="1" kern="100" dirty="0" err="1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Atenchus</a:t>
            </a:r>
            <a:r>
              <a:rPr lang="cs-CZ" sz="1500" i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cs-CZ" sz="1500" i="1" kern="100" dirty="0" err="1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Gymnopleurus</a:t>
            </a:r>
            <a:r>
              <a:rPr lang="cs-CZ" sz="1500" i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, 				</a:t>
            </a:r>
            <a:r>
              <a:rPr lang="cs-CZ" sz="1500" i="1" kern="100" dirty="0" err="1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Cauthon</a:t>
            </a:r>
            <a:r>
              <a:rPr lang="cs-CZ" sz="1500" i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cs-CZ" sz="1500" i="1" kern="100" dirty="0" err="1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spp</a:t>
            </a:r>
            <a:r>
              <a:rPr lang="cs-CZ" sz="1500" i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.)</a:t>
            </a:r>
            <a:endParaRPr lang="cs-CZ" sz="1500" kern="100" dirty="0">
              <a:effectLst/>
              <a:latin typeface="Amasis MT Pro" panose="02040504050005020304" pitchFamily="18" charset="-18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145542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sz="15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		</a:t>
            </a:r>
            <a:r>
              <a:rPr lang="cs-CZ" sz="1500" kern="100" dirty="0" err="1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pareteničtí</a:t>
            </a:r>
            <a:r>
              <a:rPr lang="cs-CZ" sz="15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 hostitelé – hlodavci, ptáci, plazi, insektivorní druhy</a:t>
            </a:r>
          </a:p>
          <a:p>
            <a:pPr marL="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sz="1500" b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Klinické příznaky		</a:t>
            </a:r>
            <a:r>
              <a:rPr lang="cs-CZ" sz="15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často asymptomatické, zvracení, dysfagie, poruchy žaludku, 				aortální aneurysma, akutní úhyn</a:t>
            </a:r>
          </a:p>
          <a:p>
            <a:pPr marL="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sz="1500" b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Diagnostika		</a:t>
            </a:r>
            <a:r>
              <a:rPr lang="cs-CZ" sz="15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detekce granulomů, nález vajíček v trusu či zvratcích, endoskopie, 				RTG</a:t>
            </a:r>
          </a:p>
          <a:p>
            <a:pPr marL="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sz="1500" b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Léčba			</a:t>
            </a:r>
            <a:r>
              <a:rPr lang="cs-CZ" sz="1500" kern="100" dirty="0" err="1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albendazol</a:t>
            </a:r>
            <a:r>
              <a:rPr lang="cs-CZ" sz="15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cs-CZ" sz="1500" kern="100" dirty="0" err="1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levamizol</a:t>
            </a:r>
            <a:r>
              <a:rPr lang="cs-CZ" sz="15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 (5 – 10 mg/kg jako jednotlivá dávka), 				</a:t>
            </a:r>
            <a:r>
              <a:rPr lang="cs-CZ" sz="1500" kern="100" dirty="0" err="1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diethylkarbamazin</a:t>
            </a:r>
            <a:r>
              <a:rPr lang="cs-CZ" sz="15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 (10 mg/kg PO, 2x denně po 10 dní)</a:t>
            </a:r>
          </a:p>
          <a:p>
            <a:pPr marL="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sz="1500" b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Prevence</a:t>
            </a:r>
            <a:r>
              <a:rPr lang="cs-CZ" sz="15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			nekrmit syrové maso z divokých zvířat a venku žijící drůbeže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3075988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7B3E0B2-1BC3-8890-9F10-537BF12669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52128"/>
          </a:xfrm>
        </p:spPr>
        <p:txBody>
          <a:bodyPr>
            <a:normAutofit/>
          </a:bodyPr>
          <a:lstStyle/>
          <a:p>
            <a:r>
              <a:rPr lang="cs-CZ" sz="3200" b="1" i="1" dirty="0" err="1">
                <a:latin typeface="Amasis MT Pro" panose="02040504050005020304" pitchFamily="18" charset="-18"/>
              </a:rPr>
              <a:t>Canidae</a:t>
            </a:r>
            <a:r>
              <a:rPr lang="cs-CZ" sz="3200" b="1" dirty="0">
                <a:latin typeface="Amasis MT Pro" panose="02040504050005020304" pitchFamily="18" charset="-18"/>
              </a:rPr>
              <a:t> – psovití – nejvýznamnější parazitární onemocnění</a:t>
            </a:r>
            <a:endParaRPr lang="cs-CZ" sz="32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6902D0F-DDB6-4E70-B540-3D96F83AF7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1196752"/>
            <a:ext cx="9036496" cy="5616624"/>
          </a:xfrm>
        </p:spPr>
        <p:txBody>
          <a:bodyPr>
            <a:normAutofit fontScale="25000" lnSpcReduction="20000"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cs-CZ" sz="6400" b="1" kern="100" dirty="0">
                <a:effectLst/>
                <a:latin typeface="Amasis MT Pro" panose="02040504050005020304" pitchFamily="18" charset="-18"/>
              </a:rPr>
              <a:t>Srdeční červivost</a:t>
            </a:r>
          </a:p>
          <a:p>
            <a:pPr marL="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sz="4800" i="1" kern="100" dirty="0" err="1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Dirofilaria</a:t>
            </a:r>
            <a:r>
              <a:rPr lang="cs-CZ" sz="4800" i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cs-CZ" sz="4800" i="1" kern="100" dirty="0" err="1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immitis</a:t>
            </a:r>
            <a:r>
              <a:rPr lang="cs-CZ" sz="4800" i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			</a:t>
            </a:r>
            <a:r>
              <a:rPr lang="cs-CZ" sz="4800" b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		</a:t>
            </a:r>
            <a:endParaRPr lang="cs-CZ" sz="4800" kern="100" dirty="0">
              <a:effectLst/>
              <a:latin typeface="Amasis MT Pro" panose="02040504050005020304" pitchFamily="18" charset="-18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sz="4800" b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Výskyt		</a:t>
            </a:r>
            <a:r>
              <a:rPr lang="cs-CZ" sz="48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mírné</a:t>
            </a:r>
            <a:r>
              <a:rPr lang="cs-CZ" sz="4800" b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cs-CZ" sz="48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a tropické pásmo celého světa (Severní a Jižní Amerika, jižní Evropa, Indie, Čína, Japonsko, Austrálie)</a:t>
            </a:r>
          </a:p>
          <a:p>
            <a:pPr marL="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sz="4800" b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Lokace v hostiteli	</a:t>
            </a:r>
            <a:r>
              <a:rPr lang="cs-CZ" sz="48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kardiovaskulární systém – dospělci se nachází v pravé komoře, plicní tepně, pravé síni, </a:t>
            </a:r>
            <a:r>
              <a:rPr lang="cs-CZ" sz="4800" i="1" kern="100" dirty="0" err="1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vena</a:t>
            </a:r>
            <a:r>
              <a:rPr lang="cs-CZ" sz="4800" i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cs-CZ" sz="4800" i="1" kern="100" dirty="0" err="1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cava</a:t>
            </a:r>
            <a:r>
              <a:rPr lang="cs-CZ" sz="4800" i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cs-CZ" sz="4800" i="1" kern="100" dirty="0" err="1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caudalis</a:t>
            </a:r>
            <a:r>
              <a:rPr lang="cs-CZ" sz="4800" i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, 		</a:t>
            </a:r>
            <a:r>
              <a:rPr lang="cs-CZ" sz="4800" i="1" kern="100" dirty="0" err="1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arteriae</a:t>
            </a:r>
            <a:r>
              <a:rPr lang="cs-CZ" sz="4800" i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cs-CZ" sz="4800" i="1" kern="100" dirty="0" err="1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pulmonales</a:t>
            </a:r>
            <a:endParaRPr lang="cs-CZ" sz="4800" kern="100" dirty="0">
              <a:effectLst/>
              <a:latin typeface="Amasis MT Pro" panose="02040504050005020304" pitchFamily="18" charset="-18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sz="4800" b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Mezihostitel / vektor	</a:t>
            </a:r>
            <a:r>
              <a:rPr lang="cs-CZ" sz="48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komáři rodu </a:t>
            </a:r>
            <a:r>
              <a:rPr lang="cs-CZ" sz="4800" i="1" kern="100" dirty="0" err="1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Aedes</a:t>
            </a:r>
            <a:r>
              <a:rPr lang="cs-CZ" sz="4800" i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cs-CZ" sz="4800" i="1" kern="100" dirty="0" err="1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Anopheles</a:t>
            </a:r>
            <a:r>
              <a:rPr lang="cs-CZ" sz="4800" i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cs-CZ" sz="4800" i="1" kern="100" dirty="0" err="1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Culex</a:t>
            </a:r>
            <a:endParaRPr lang="cs-CZ" sz="4800" kern="100" dirty="0">
              <a:effectLst/>
              <a:latin typeface="Amasis MT Pro" panose="02040504050005020304" pitchFamily="18" charset="-18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sz="4800" b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Klinické příznaky	</a:t>
            </a:r>
            <a:r>
              <a:rPr lang="cs-CZ" sz="48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apatie, progresivní ztráta kondice, intolerance zátěže, chronický kašel, hemoptýza</a:t>
            </a:r>
          </a:p>
          <a:p>
            <a:pPr marL="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sz="4800" b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		</a:t>
            </a:r>
            <a:r>
              <a:rPr lang="cs-CZ" sz="48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v pozdních fázích – dyspnoe, edém, ascites</a:t>
            </a:r>
          </a:p>
          <a:p>
            <a:pPr marL="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sz="48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		při masivním výskytu dospělců ve </a:t>
            </a:r>
            <a:r>
              <a:rPr lang="cs-CZ" sz="4800" i="1" kern="100" dirty="0" err="1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vena</a:t>
            </a:r>
            <a:r>
              <a:rPr lang="cs-CZ" sz="4800" i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cs-CZ" sz="4800" i="1" kern="100" dirty="0" err="1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cava</a:t>
            </a:r>
            <a:r>
              <a:rPr lang="cs-CZ" sz="4800" i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cs-CZ" sz="4800" i="1" kern="100" dirty="0" err="1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caudalis</a:t>
            </a:r>
            <a:r>
              <a:rPr lang="cs-CZ" sz="48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 může dojít k obstrukci </a:t>
            </a:r>
            <a:r>
              <a:rPr lang="cs-CZ" sz="4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→</a:t>
            </a:r>
            <a:r>
              <a:rPr lang="cs-CZ" sz="48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cs-CZ" sz="4800" kern="100" dirty="0" err="1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hemoglobinurie</a:t>
            </a:r>
            <a:r>
              <a:rPr lang="cs-CZ" sz="48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, ikterus, 		kolaps</a:t>
            </a:r>
          </a:p>
          <a:p>
            <a:pPr marL="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sz="4800" b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Diagnostika		</a:t>
            </a:r>
            <a:r>
              <a:rPr lang="cs-CZ" sz="4800" kern="100" dirty="0" err="1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Knottův</a:t>
            </a:r>
            <a:r>
              <a:rPr lang="cs-CZ" sz="48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 test, IFA k detekci </a:t>
            </a:r>
            <a:r>
              <a:rPr lang="cs-CZ" sz="4800" kern="100" dirty="0" err="1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mikrofilárií</a:t>
            </a:r>
            <a:endParaRPr lang="cs-CZ" sz="4800" kern="100" dirty="0">
              <a:effectLst/>
              <a:latin typeface="Amasis MT Pro" panose="02040504050005020304" pitchFamily="18" charset="-18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sz="48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		ELISA – detekce antigenů dospělých </a:t>
            </a:r>
            <a:r>
              <a:rPr lang="cs-CZ" sz="4800" kern="100" dirty="0" err="1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dirofilárií</a:t>
            </a:r>
            <a:endParaRPr lang="cs-CZ" sz="4800" kern="100" dirty="0">
              <a:effectLst/>
              <a:latin typeface="Amasis MT Pro" panose="02040504050005020304" pitchFamily="18" charset="-18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sz="48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		RTG hrudníku, USG srdce, angiografie </a:t>
            </a:r>
          </a:p>
          <a:p>
            <a:pPr marL="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sz="4800" b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Léčba</a:t>
            </a:r>
            <a:r>
              <a:rPr lang="cs-CZ" sz="48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		velmi problematická – látky uvolněné z mrtvých parazitů, embolizace</a:t>
            </a:r>
          </a:p>
          <a:p>
            <a:pPr marL="145542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sz="48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	proti dospělcům – </a:t>
            </a:r>
            <a:r>
              <a:rPr lang="cs-CZ" sz="4800" kern="100" dirty="0" err="1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melarsomin</a:t>
            </a:r>
            <a:r>
              <a:rPr lang="cs-CZ" sz="48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 (pečlivě monitorovat kvůli vedlejším účinkům)</a:t>
            </a:r>
          </a:p>
          <a:p>
            <a:pPr marL="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sz="4800" b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		</a:t>
            </a:r>
            <a:r>
              <a:rPr lang="cs-CZ" sz="48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proti </a:t>
            </a:r>
            <a:r>
              <a:rPr lang="cs-CZ" sz="4800" kern="100" dirty="0" err="1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mikrofiláriiím</a:t>
            </a:r>
            <a:r>
              <a:rPr lang="cs-CZ" sz="48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 – </a:t>
            </a:r>
            <a:r>
              <a:rPr lang="cs-CZ" sz="4800" kern="100" dirty="0" err="1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ivermektin</a:t>
            </a:r>
            <a:r>
              <a:rPr lang="cs-CZ" sz="48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sz="4800" b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Prevence</a:t>
            </a:r>
            <a:r>
              <a:rPr lang="cs-CZ" sz="48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		omezení přístupu komárů k jedincům je problematické, proto je profylaxe pouze medikamentózní</a:t>
            </a:r>
          </a:p>
          <a:p>
            <a:pPr marL="145542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sz="48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	jen pokud nemají v krvi </a:t>
            </a:r>
            <a:r>
              <a:rPr lang="cs-CZ" sz="4800" kern="100" dirty="0" err="1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mikrofilárie</a:t>
            </a:r>
            <a:r>
              <a:rPr lang="cs-CZ" sz="48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 – </a:t>
            </a:r>
            <a:r>
              <a:rPr lang="cs-CZ" sz="4800" kern="100" dirty="0" err="1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diethylkarbamazin</a:t>
            </a:r>
            <a:r>
              <a:rPr lang="cs-CZ" sz="48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cs-CZ" sz="4800" kern="100" dirty="0" err="1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ivermektin</a:t>
            </a:r>
            <a:r>
              <a:rPr lang="cs-CZ" sz="48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cs-CZ" sz="4800" kern="100" dirty="0" err="1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milbemycin</a:t>
            </a:r>
            <a:r>
              <a:rPr lang="cs-CZ" sz="48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 oxim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3404020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17E542AE-B909-E09B-CB95-0FD5121D52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9848" y="1600200"/>
            <a:ext cx="6064304" cy="4525963"/>
          </a:xfrm>
        </p:spPr>
      </p:pic>
      <p:sp>
        <p:nvSpPr>
          <p:cNvPr id="4" name="Nadpis 1">
            <a:extLst>
              <a:ext uri="{FF2B5EF4-FFF2-40B4-BE49-F238E27FC236}">
                <a16:creationId xmlns:a16="http://schemas.microsoft.com/office/drawing/2014/main" id="{F986E870-1F69-41CF-7323-D23ADA7C1173}"/>
              </a:ext>
            </a:extLst>
          </p:cNvPr>
          <p:cNvSpPr txBox="1">
            <a:spLocks/>
          </p:cNvSpPr>
          <p:nvPr/>
        </p:nvSpPr>
        <p:spPr>
          <a:xfrm>
            <a:off x="457200" y="44624"/>
            <a:ext cx="8229600" cy="11521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200" b="1" i="1" dirty="0" err="1">
                <a:latin typeface="Amasis MT Pro" panose="02040504050005020304" pitchFamily="18" charset="-18"/>
              </a:rPr>
              <a:t>Canidae</a:t>
            </a:r>
            <a:r>
              <a:rPr lang="cs-CZ" sz="3200" b="1" dirty="0">
                <a:latin typeface="Amasis MT Pro" panose="02040504050005020304" pitchFamily="18" charset="-18"/>
              </a:rPr>
              <a:t> – psovití – nejvýznamnější parazitární onemocnění</a:t>
            </a:r>
            <a:endParaRPr lang="cs-CZ" sz="3200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2818B14D-AFCA-1C1F-387A-106E04B136E9}"/>
              </a:ext>
            </a:extLst>
          </p:cNvPr>
          <p:cNvSpPr txBox="1"/>
          <p:nvPr/>
        </p:nvSpPr>
        <p:spPr>
          <a:xfrm>
            <a:off x="1539848" y="6160279"/>
            <a:ext cx="606430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500" dirty="0" err="1">
                <a:latin typeface="Amasis MT Pro" panose="02040504050005020304" pitchFamily="18" charset="-18"/>
              </a:rPr>
              <a:t>Mikrofilárie</a:t>
            </a:r>
            <a:endParaRPr lang="cs-CZ" sz="1500" dirty="0">
              <a:latin typeface="Amasis MT Pro" panose="02040504050005020304" pitchFamily="18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323633424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19228E3-2A0F-3175-0E8C-31CB728B05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266"/>
            <a:ext cx="8229600" cy="1143000"/>
          </a:xfrm>
        </p:spPr>
        <p:txBody>
          <a:bodyPr>
            <a:normAutofit/>
          </a:bodyPr>
          <a:lstStyle/>
          <a:p>
            <a:r>
              <a:rPr lang="cs-CZ" sz="3200" b="1" i="1" dirty="0" err="1">
                <a:latin typeface="Amasis MT Pro" panose="02040504050005020304" pitchFamily="18" charset="-18"/>
              </a:rPr>
              <a:t>Canidae</a:t>
            </a:r>
            <a:r>
              <a:rPr lang="cs-CZ" sz="3200" b="1" dirty="0">
                <a:latin typeface="Amasis MT Pro" panose="02040504050005020304" pitchFamily="18" charset="-18"/>
              </a:rPr>
              <a:t> – psovití – nejvýznamnější parazitární onemocnění</a:t>
            </a:r>
            <a:endParaRPr lang="cs-CZ" sz="32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AC6E081-E54A-3088-9CC8-B71BB85669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154266"/>
            <a:ext cx="9036496" cy="5587102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cs-CZ" sz="2100" b="1" kern="100" dirty="0">
                <a:effectLst/>
                <a:latin typeface="Amasis MT Pro" panose="02040504050005020304" pitchFamily="18" charset="-18"/>
              </a:rPr>
              <a:t>Škrkavka psí</a:t>
            </a:r>
          </a:p>
          <a:p>
            <a:pPr marL="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sz="1800" i="1" kern="100" dirty="0" err="1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Toxocara</a:t>
            </a:r>
            <a:r>
              <a:rPr lang="cs-CZ" sz="1800" i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cs-CZ" sz="1800" i="1" kern="100" dirty="0" err="1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canis</a:t>
            </a:r>
            <a:r>
              <a:rPr lang="cs-CZ" sz="1800" i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			</a:t>
            </a:r>
            <a:r>
              <a:rPr lang="cs-CZ" sz="1800" b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		</a:t>
            </a:r>
            <a:endParaRPr lang="cs-CZ" sz="1800" kern="100" dirty="0">
              <a:effectLst/>
              <a:latin typeface="Amasis MT Pro" panose="02040504050005020304" pitchFamily="18" charset="-18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sz="1800" b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Výskyt			</a:t>
            </a:r>
            <a:r>
              <a:rPr lang="cs-CZ" sz="18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celosvětově</a:t>
            </a:r>
          </a:p>
          <a:p>
            <a:pPr marL="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sz="1800" b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Lokace v hostiteli		</a:t>
            </a:r>
            <a:r>
              <a:rPr lang="cs-CZ" sz="18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tenké střevo</a:t>
            </a:r>
            <a:r>
              <a:rPr lang="cs-CZ" sz="1800" b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	</a:t>
            </a:r>
            <a:endParaRPr lang="cs-CZ" sz="1800" kern="100" dirty="0">
              <a:effectLst/>
              <a:latin typeface="Amasis MT Pro" panose="02040504050005020304" pitchFamily="18" charset="-18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sz="1800" b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Mezihostitel/vektor 	</a:t>
            </a:r>
            <a:r>
              <a:rPr lang="cs-CZ" sz="18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pouze </a:t>
            </a:r>
            <a:r>
              <a:rPr lang="cs-CZ" sz="1800" kern="100" dirty="0" err="1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parateničtí</a:t>
            </a:r>
            <a:r>
              <a:rPr lang="cs-CZ" sz="18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 hostitelé – např. hlodavci, ptáci</a:t>
            </a:r>
          </a:p>
          <a:p>
            <a:pPr marL="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sz="1800" b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Klinické příznaky		</a:t>
            </a:r>
            <a:r>
              <a:rPr lang="cs-CZ" sz="18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mírné infekce – žádné příznaky při migraci larev</a:t>
            </a:r>
          </a:p>
          <a:p>
            <a:pPr marL="145542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sz="18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		těžké infekce – poškození plic – kašel, tachypnoe, napěněný nosní výtok, 		úhyn, dospělci ve střevech mohou způsobit zvětšení abdomenu, zvracení a 		průjem</a:t>
            </a:r>
          </a:p>
          <a:p>
            <a:pPr marL="145542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sz="18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		občas jedinec může vykálet nebo vyzvrátit celého parazita</a:t>
            </a:r>
          </a:p>
          <a:p>
            <a:pPr marL="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sz="1800" b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Diagnostika		</a:t>
            </a:r>
            <a:r>
              <a:rPr lang="cs-CZ" sz="18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v průběhu migrační fáze lze provést pouze orientační diagnózu</a:t>
            </a:r>
          </a:p>
          <a:p>
            <a:pPr marL="145542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sz="18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		fekální flotace, roztěr trusu– kulatá, hnědá vajíčka s důlky na povrchu</a:t>
            </a:r>
          </a:p>
          <a:p>
            <a:pPr marL="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sz="1800" b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Léčba			</a:t>
            </a:r>
            <a:r>
              <a:rPr lang="cs-CZ" sz="18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anthelmintika</a:t>
            </a:r>
          </a:p>
          <a:p>
            <a:pPr marL="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sz="1800" b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Prevence</a:t>
            </a:r>
            <a:r>
              <a:rPr lang="cs-CZ" sz="18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			léčba březích samic snižuje přenos na potomky</a:t>
            </a:r>
          </a:p>
          <a:p>
            <a:pPr marL="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sz="1800" b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Postihované druhy </a:t>
            </a:r>
            <a:r>
              <a:rPr lang="cs-CZ" sz="18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		pes domácí, šakal obecný, dingo, vlk obecný, kojot prérijní, liška obecná, 			liška polární, fenek berberský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1029314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DE5FF46-7D62-203E-291A-1DCDCB2E44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b="1" i="1" dirty="0" err="1">
                <a:latin typeface="Amasis MT Pro" panose="02040504050005020304" pitchFamily="18" charset="-18"/>
              </a:rPr>
              <a:t>Canidae</a:t>
            </a:r>
            <a:r>
              <a:rPr lang="cs-CZ" sz="3200" b="1" dirty="0">
                <a:latin typeface="Amasis MT Pro" panose="02040504050005020304" pitchFamily="18" charset="-18"/>
              </a:rPr>
              <a:t> – psovití – nejvýznamnější parazitární onemocnění</a:t>
            </a:r>
            <a:endParaRPr lang="cs-CZ" sz="3200" dirty="0">
              <a:latin typeface="Amasis MT Pro" panose="02040504050005020304" pitchFamily="18" charset="-18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A9E6B49-4751-8BF4-CDF0-F167E4132D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cs-CZ" sz="1900" b="1" kern="100" dirty="0">
                <a:effectLst/>
                <a:latin typeface="Amasis MT Pro" panose="02040504050005020304" pitchFamily="18" charset="-18"/>
              </a:rPr>
              <a:t>Tasemnice</a:t>
            </a:r>
            <a:r>
              <a:rPr lang="cs-CZ" sz="1800" b="1" kern="100" dirty="0">
                <a:effectLst/>
                <a:latin typeface="Amasis MT Pro" panose="02040504050005020304" pitchFamily="18" charset="-18"/>
              </a:rPr>
              <a:t> </a:t>
            </a:r>
          </a:p>
          <a:p>
            <a:pPr marL="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sz="1500" i="1" kern="100" dirty="0" err="1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Taenia</a:t>
            </a:r>
            <a:r>
              <a:rPr lang="cs-CZ" sz="1500" i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cs-CZ" sz="1500" i="1" kern="100" dirty="0" err="1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spp</a:t>
            </a:r>
            <a:r>
              <a:rPr lang="cs-CZ" sz="1500" i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.			</a:t>
            </a:r>
            <a:r>
              <a:rPr lang="cs-CZ" sz="1500" b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		</a:t>
            </a:r>
            <a:endParaRPr lang="cs-CZ" sz="1500" kern="100" dirty="0">
              <a:effectLst/>
              <a:latin typeface="Amasis MT Pro" panose="02040504050005020304" pitchFamily="18" charset="-18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sz="1500" b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Výskyt			</a:t>
            </a:r>
            <a:r>
              <a:rPr lang="cs-CZ" sz="15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celosvětový </a:t>
            </a:r>
          </a:p>
          <a:p>
            <a:pPr marL="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sz="1500" b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Lokace v hostiteli		</a:t>
            </a:r>
            <a:r>
              <a:rPr lang="cs-CZ" sz="15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tenká střeva</a:t>
            </a:r>
          </a:p>
          <a:p>
            <a:pPr marL="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sz="1500" b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Mezihostitel / vektor	</a:t>
            </a:r>
            <a:r>
              <a:rPr lang="cs-CZ" sz="15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závisí od konkrétního druhu tasemnice</a:t>
            </a:r>
            <a:endParaRPr lang="cs-CZ" sz="1500" b="1" kern="100" dirty="0">
              <a:effectLst/>
              <a:latin typeface="Amasis MT Pro" panose="02040504050005020304" pitchFamily="18" charset="-18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sz="1500" b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Klinické příznaky		</a:t>
            </a:r>
            <a:r>
              <a:rPr lang="cs-CZ" sz="15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obvykle asymptomatické, může se objevovat průjem, 				abdominální bolesti, pruritus v okolí anu</a:t>
            </a:r>
          </a:p>
          <a:p>
            <a:pPr marL="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sz="1500" b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Diagnostika		</a:t>
            </a:r>
            <a:r>
              <a:rPr lang="cs-CZ" sz="15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proglotidy, vajíčka v </a:t>
            </a:r>
            <a:r>
              <a:rPr lang="cs-CZ" sz="1500" kern="100" dirty="0">
                <a:solidFill>
                  <a:srgbClr val="000000"/>
                </a:solidFill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trusu či okolí perinea</a:t>
            </a:r>
            <a:r>
              <a:rPr lang="cs-CZ" sz="15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, fekální flotace</a:t>
            </a:r>
          </a:p>
          <a:p>
            <a:pPr marL="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sz="1500" b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Léčba			</a:t>
            </a:r>
            <a:r>
              <a:rPr lang="cs-CZ" sz="15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anthelmintika (např. </a:t>
            </a:r>
            <a:r>
              <a:rPr lang="cs-CZ" sz="1500" kern="100" dirty="0" err="1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praziquantel</a:t>
            </a:r>
            <a:r>
              <a:rPr lang="cs-CZ" sz="15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)</a:t>
            </a:r>
            <a:r>
              <a:rPr lang="cs-CZ" sz="1500" b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	</a:t>
            </a:r>
            <a:endParaRPr lang="cs-CZ" sz="1500" kern="100" dirty="0">
              <a:effectLst/>
              <a:latin typeface="Amasis MT Pro" panose="02040504050005020304" pitchFamily="18" charset="-18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sz="1500" b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Prevence</a:t>
            </a:r>
            <a:r>
              <a:rPr lang="cs-CZ" sz="15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			managment infekce u definitivních hostitelů, zamezení přístupu 			šelem ke </a:t>
            </a:r>
            <a:r>
              <a:rPr lang="cs-CZ" sz="1500" kern="100" dirty="0" err="1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kadáverům</a:t>
            </a:r>
            <a:endParaRPr lang="cs-CZ" sz="1500" kern="100" dirty="0">
              <a:effectLst/>
              <a:latin typeface="Amasis MT Pro" panose="02040504050005020304" pitchFamily="18" charset="-18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cs-CZ" dirty="0">
              <a:latin typeface="Amasis MT Pro" panose="02040504050005020304" pitchFamily="18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8654983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B02EF6D-BE54-88F2-6558-1839F646AD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b="1" i="1" dirty="0" err="1">
                <a:latin typeface="Amasis MT Pro" panose="02040504050005020304" pitchFamily="18" charset="-18"/>
              </a:rPr>
              <a:t>Canidae</a:t>
            </a:r>
            <a:r>
              <a:rPr lang="cs-CZ" sz="3200" b="1" dirty="0">
                <a:latin typeface="Amasis MT Pro" panose="02040504050005020304" pitchFamily="18" charset="-18"/>
              </a:rPr>
              <a:t> - psovití - charakteristika</a:t>
            </a:r>
            <a:endParaRPr lang="cs-CZ" sz="3200" dirty="0">
              <a:latin typeface="Amasis MT Pro" panose="02040504050005020304" pitchFamily="18" charset="-18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7733E79-C557-8C08-EBED-D017DB553A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1600" b="1" dirty="0">
                <a:latin typeface="Amasis MT Pro" panose="02040504050005020304" pitchFamily="18" charset="-18"/>
              </a:rPr>
              <a:t>Unikátní anatomie</a:t>
            </a:r>
            <a:endParaRPr lang="cs-CZ" sz="1200" b="1" dirty="0">
              <a:latin typeface="Amasis MT Pro" panose="02040504050005020304" pitchFamily="18" charset="-18"/>
            </a:endParaRPr>
          </a:p>
          <a:p>
            <a:endParaRPr lang="cs-CZ" sz="1200" b="1" dirty="0">
              <a:latin typeface="Amasis MT Pro" panose="02040504050005020304" pitchFamily="18" charset="-18"/>
            </a:endParaRPr>
          </a:p>
          <a:p>
            <a:pPr lvl="1"/>
            <a:r>
              <a:rPr lang="cs-CZ" sz="1800" b="1" dirty="0">
                <a:latin typeface="Amasis MT Pro" panose="02040504050005020304" pitchFamily="18" charset="-18"/>
              </a:rPr>
              <a:t>kostra</a:t>
            </a:r>
          </a:p>
          <a:p>
            <a:pPr lvl="2"/>
            <a:r>
              <a:rPr lang="cs-CZ" sz="1500" dirty="0">
                <a:latin typeface="Amasis MT Pro" panose="02040504050005020304" pitchFamily="18" charset="-18"/>
              </a:rPr>
              <a:t>7 krčních obratlů</a:t>
            </a:r>
          </a:p>
          <a:p>
            <a:pPr lvl="2"/>
            <a:r>
              <a:rPr lang="cs-CZ" sz="1500" dirty="0">
                <a:latin typeface="Amasis MT Pro" panose="02040504050005020304" pitchFamily="18" charset="-18"/>
              </a:rPr>
              <a:t>13 - 14 hrudních obratlů</a:t>
            </a:r>
          </a:p>
          <a:p>
            <a:pPr lvl="2"/>
            <a:r>
              <a:rPr lang="cs-CZ" sz="1500" dirty="0">
                <a:latin typeface="Amasis MT Pro" panose="02040504050005020304" pitchFamily="18" charset="-18"/>
              </a:rPr>
              <a:t>6 - 8 bederních obratlů</a:t>
            </a:r>
          </a:p>
          <a:p>
            <a:pPr lvl="2"/>
            <a:r>
              <a:rPr lang="cs-CZ" sz="1500" dirty="0">
                <a:latin typeface="Amasis MT Pro" panose="02040504050005020304" pitchFamily="18" charset="-18"/>
              </a:rPr>
              <a:t>3 - 4 křížových obratlů</a:t>
            </a:r>
          </a:p>
          <a:p>
            <a:pPr lvl="2"/>
            <a:r>
              <a:rPr lang="cs-CZ" sz="1500" dirty="0">
                <a:latin typeface="Amasis MT Pro" panose="02040504050005020304" pitchFamily="18" charset="-18"/>
              </a:rPr>
              <a:t>14 - 23 ocasních obratlů</a:t>
            </a:r>
          </a:p>
          <a:p>
            <a:pPr marL="914400" lvl="2" indent="0">
              <a:buNone/>
            </a:pPr>
            <a:endParaRPr lang="cs-CZ" sz="1500" dirty="0">
              <a:latin typeface="Amasis MT Pro" panose="02040504050005020304" pitchFamily="18" charset="-18"/>
            </a:endParaRPr>
          </a:p>
          <a:p>
            <a:pPr lvl="2"/>
            <a:r>
              <a:rPr lang="cs-CZ" sz="1500" dirty="0">
                <a:latin typeface="Amasis MT Pro" panose="02040504050005020304" pitchFamily="18" charset="-18"/>
              </a:rPr>
              <a:t>5 prstů na hrudních končetinách</a:t>
            </a:r>
          </a:p>
          <a:p>
            <a:pPr lvl="2"/>
            <a:r>
              <a:rPr lang="cs-CZ" sz="1500" dirty="0">
                <a:latin typeface="Amasis MT Pro" panose="02040504050005020304" pitchFamily="18" charset="-18"/>
              </a:rPr>
              <a:t>4 prsty na pánevních končetinách</a:t>
            </a:r>
          </a:p>
          <a:p>
            <a:pPr lvl="3"/>
            <a:r>
              <a:rPr lang="cs-CZ" sz="1500" dirty="0">
                <a:latin typeface="Amasis MT Pro" panose="02040504050005020304" pitchFamily="18" charset="-18"/>
              </a:rPr>
              <a:t>výjimka - pes hyenovitý - pouze 4 prsty na všech končetinách</a:t>
            </a:r>
          </a:p>
          <a:p>
            <a:pPr lvl="3"/>
            <a:r>
              <a:rPr lang="cs-CZ" sz="1500" dirty="0">
                <a:latin typeface="Amasis MT Pro" panose="02040504050005020304" pitchFamily="18" charset="-18"/>
              </a:rPr>
              <a:t>liška šedá - díky schopnosti lezení na stromy mají větší rotační mobilitu v předloktí</a:t>
            </a:r>
          </a:p>
          <a:p>
            <a:pPr lvl="1"/>
            <a:endParaRPr lang="cs-CZ" sz="1200" b="1" dirty="0">
              <a:latin typeface="Amasis MT Pro" panose="02040504050005020304" pitchFamily="18" charset="-18"/>
            </a:endParaRPr>
          </a:p>
        </p:txBody>
      </p:sp>
      <p:pic>
        <p:nvPicPr>
          <p:cNvPr id="5" name="Obrázek 4" descr="Obsah obrázku savec, venku, vlk, psovité šelmy&#10;&#10;Popis byl vytvořen automaticky">
            <a:extLst>
              <a:ext uri="{FF2B5EF4-FFF2-40B4-BE49-F238E27FC236}">
                <a16:creationId xmlns:a16="http://schemas.microsoft.com/office/drawing/2014/main" id="{37377D8E-0187-21A4-294B-078C7322E14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0547" y="1417638"/>
            <a:ext cx="3926595" cy="2628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13724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E876A2F-219A-87AC-92F7-1404A36C90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b="1" i="1" dirty="0" err="1">
                <a:latin typeface="Amasis MT Pro" panose="02040504050005020304" pitchFamily="18" charset="-18"/>
              </a:rPr>
              <a:t>Canidae</a:t>
            </a:r>
            <a:r>
              <a:rPr lang="cs-CZ" sz="3200" b="1" dirty="0">
                <a:latin typeface="Amasis MT Pro" panose="02040504050005020304" pitchFamily="18" charset="-18"/>
              </a:rPr>
              <a:t> – psovití – nejvýznamnější parazitární onemocnění</a:t>
            </a:r>
            <a:endParaRPr lang="cs-CZ" sz="3200" dirty="0">
              <a:latin typeface="Amasis MT Pro" panose="02040504050005020304" pitchFamily="18" charset="-18"/>
            </a:endParaRPr>
          </a:p>
        </p:txBody>
      </p:sp>
      <p:pic>
        <p:nvPicPr>
          <p:cNvPr id="5" name="Zástupný obsah 4" descr="Obsah obrázku kruh&#10;&#10;Popis byl vytvořen automaticky">
            <a:extLst>
              <a:ext uri="{FF2B5EF4-FFF2-40B4-BE49-F238E27FC236}">
                <a16:creationId xmlns:a16="http://schemas.microsoft.com/office/drawing/2014/main" id="{7161D785-21AD-5FD4-7F0C-30CC8F76DB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6618" y="1600200"/>
            <a:ext cx="4390763" cy="4525963"/>
          </a:xfr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A6CBDC1E-DFFC-D231-DB11-D04E89FF2FDC}"/>
              </a:ext>
            </a:extLst>
          </p:cNvPr>
          <p:cNvSpPr txBox="1"/>
          <p:nvPr/>
        </p:nvSpPr>
        <p:spPr>
          <a:xfrm>
            <a:off x="2376618" y="6126163"/>
            <a:ext cx="43907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400" i="1" dirty="0" err="1">
                <a:latin typeface="Amasis MT Pro" panose="02040504050005020304" pitchFamily="18" charset="-18"/>
              </a:rPr>
              <a:t>Taenia</a:t>
            </a:r>
            <a:r>
              <a:rPr lang="cs-CZ" sz="1400" i="1" dirty="0">
                <a:latin typeface="Amasis MT Pro" panose="02040504050005020304" pitchFamily="18" charset="-18"/>
              </a:rPr>
              <a:t> </a:t>
            </a:r>
            <a:r>
              <a:rPr lang="cs-CZ" sz="1400" i="1" dirty="0" err="1">
                <a:latin typeface="Amasis MT Pro" panose="02040504050005020304" pitchFamily="18" charset="-18"/>
              </a:rPr>
              <a:t>spp</a:t>
            </a:r>
            <a:r>
              <a:rPr lang="cs-CZ" sz="1400" i="1" dirty="0">
                <a:latin typeface="Amasis MT Pro" panose="02040504050005020304" pitchFamily="18" charset="-18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3070586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112DFBE-D914-7F0B-B3E6-F8A9596F9F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875"/>
            <a:ext cx="8229600" cy="1143000"/>
          </a:xfrm>
        </p:spPr>
        <p:txBody>
          <a:bodyPr>
            <a:normAutofit/>
          </a:bodyPr>
          <a:lstStyle/>
          <a:p>
            <a:r>
              <a:rPr lang="cs-CZ" sz="3200" b="1" i="1" dirty="0" err="1">
                <a:latin typeface="Amasis MT Pro" panose="02040504050005020304" pitchFamily="18" charset="-18"/>
              </a:rPr>
              <a:t>Canidae</a:t>
            </a:r>
            <a:r>
              <a:rPr lang="cs-CZ" sz="3200" b="1" dirty="0">
                <a:latin typeface="Amasis MT Pro" panose="02040504050005020304" pitchFamily="18" charset="-18"/>
              </a:rPr>
              <a:t> – psovití – nejvýznamnější parazitární onemocnění</a:t>
            </a:r>
            <a:endParaRPr lang="cs-CZ" sz="32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2E60A12-4194-E446-A146-14CC258E6E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1916832"/>
            <a:ext cx="8928992" cy="4940292"/>
          </a:xfrm>
        </p:spPr>
        <p:txBody>
          <a:bodyPr>
            <a:norm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cs-CZ" sz="1800" b="1" kern="100" dirty="0">
                <a:effectLst/>
                <a:latin typeface="Amasis MT Pro" panose="02040504050005020304" pitchFamily="18" charset="-18"/>
              </a:rPr>
              <a:t>Tasemnice psí</a:t>
            </a:r>
          </a:p>
          <a:p>
            <a:pPr marL="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sz="1500" i="1" kern="100" dirty="0" err="1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Dipylidium</a:t>
            </a:r>
            <a:r>
              <a:rPr lang="cs-CZ" sz="1500" i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cs-CZ" sz="1500" i="1" kern="100" dirty="0" err="1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caninum</a:t>
            </a:r>
            <a:r>
              <a:rPr lang="cs-CZ" sz="1500" i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			</a:t>
            </a:r>
            <a:r>
              <a:rPr lang="cs-CZ" sz="1500" b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		</a:t>
            </a:r>
            <a:endParaRPr lang="cs-CZ" sz="1500" kern="100" dirty="0">
              <a:effectLst/>
              <a:latin typeface="Amasis MT Pro" panose="02040504050005020304" pitchFamily="18" charset="-18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sz="1500" b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Výskyt			</a:t>
            </a:r>
            <a:r>
              <a:rPr lang="cs-CZ" sz="15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celosvětový</a:t>
            </a:r>
          </a:p>
          <a:p>
            <a:pPr marL="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sz="1500" b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Lokace v hostiteli		</a:t>
            </a:r>
            <a:r>
              <a:rPr lang="cs-CZ" sz="15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tenká</a:t>
            </a:r>
            <a:r>
              <a:rPr lang="cs-CZ" sz="1500" b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cs-CZ" sz="15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střeva</a:t>
            </a:r>
          </a:p>
          <a:p>
            <a:pPr marL="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sz="1500" b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Mezihostitel / vektor	</a:t>
            </a:r>
            <a:r>
              <a:rPr lang="cs-CZ" sz="15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blechy (</a:t>
            </a:r>
            <a:r>
              <a:rPr lang="cs-CZ" sz="1500" i="1" kern="100" dirty="0" err="1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Ctenocephalides</a:t>
            </a:r>
            <a:r>
              <a:rPr lang="cs-CZ" sz="1500" i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cs-CZ" sz="1500" i="1" kern="100" dirty="0" err="1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spp</a:t>
            </a:r>
            <a:r>
              <a:rPr lang="cs-CZ" sz="1500" i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  <a:r>
              <a:rPr lang="cs-CZ" sz="1500" i="1" kern="100" dirty="0" err="1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Pulex</a:t>
            </a:r>
            <a:r>
              <a:rPr lang="cs-CZ" sz="1500" i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cs-CZ" sz="1500" i="1" kern="100" dirty="0" err="1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irritans</a:t>
            </a:r>
            <a:r>
              <a:rPr lang="cs-CZ" sz="15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), </a:t>
            </a:r>
            <a:r>
              <a:rPr lang="cs-CZ" sz="1500" i="1" kern="100" dirty="0" err="1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Trichodectes</a:t>
            </a:r>
            <a:r>
              <a:rPr lang="cs-CZ" sz="1500" i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cs-CZ" sz="1500" i="1" kern="100" dirty="0" err="1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canis</a:t>
            </a:r>
            <a:endParaRPr lang="cs-CZ" sz="1500" kern="100" dirty="0">
              <a:effectLst/>
              <a:latin typeface="Amasis MT Pro" panose="02040504050005020304" pitchFamily="18" charset="-18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sz="15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			definitivní hostitel se nakazí pozřením mezihostitele</a:t>
            </a:r>
          </a:p>
          <a:p>
            <a:pPr marL="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sz="1500" b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Klinické příznaky		</a:t>
            </a:r>
            <a:r>
              <a:rPr lang="cs-CZ" sz="15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diskomfort v oblasti anu, svědění</a:t>
            </a:r>
          </a:p>
          <a:p>
            <a:pPr marL="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sz="1500" b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Diagnostika		</a:t>
            </a:r>
            <a:r>
              <a:rPr lang="cs-CZ" sz="15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nález segmentu parazita v okolí perinea</a:t>
            </a:r>
          </a:p>
          <a:p>
            <a:pPr marL="145542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sz="15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		proglotidy či vajíčka v </a:t>
            </a:r>
            <a:r>
              <a:rPr lang="cs-CZ" sz="1500" kern="100" dirty="0">
                <a:solidFill>
                  <a:srgbClr val="000000"/>
                </a:solidFill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trusu</a:t>
            </a:r>
            <a:r>
              <a:rPr lang="cs-CZ" sz="15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, fekální flotace</a:t>
            </a:r>
          </a:p>
          <a:p>
            <a:pPr marL="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sz="1500" b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Léčba			</a:t>
            </a:r>
            <a:r>
              <a:rPr lang="cs-CZ" sz="15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anthelmintika (</a:t>
            </a:r>
            <a:r>
              <a:rPr lang="cs-CZ" sz="1500" kern="100" dirty="0" err="1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praziquantel</a:t>
            </a:r>
            <a:r>
              <a:rPr lang="cs-CZ" sz="15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) + insekticidy na odstranění 				ektoparazitů z prostředí</a:t>
            </a:r>
          </a:p>
          <a:p>
            <a:pPr marL="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sz="1500" b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Prevence</a:t>
            </a:r>
            <a:r>
              <a:rPr lang="cs-CZ" sz="15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			omezení přístupu mezihostitelů k chovaným jedincům</a:t>
            </a:r>
          </a:p>
          <a:p>
            <a:endParaRPr lang="cs-CZ" dirty="0"/>
          </a:p>
        </p:txBody>
      </p:sp>
      <p:pic>
        <p:nvPicPr>
          <p:cNvPr id="5" name="Obrázek 4" descr="Obsah obrázku Organismus, bezobratlý, hmyz&#10;&#10;Popis byl vytvořen automaticky">
            <a:extLst>
              <a:ext uri="{FF2B5EF4-FFF2-40B4-BE49-F238E27FC236}">
                <a16:creationId xmlns:a16="http://schemas.microsoft.com/office/drawing/2014/main" id="{F77EC709-B02F-3E6E-331D-13929983080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8408" y="1129455"/>
            <a:ext cx="3528392" cy="2369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23316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91C1E01-3138-BDF9-5DCD-6DF0AE2B3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cs-CZ" sz="3700" b="1" i="1" dirty="0" err="1">
                <a:latin typeface="Amasis MT Pro" panose="02040504050005020304" pitchFamily="18" charset="-18"/>
              </a:rPr>
              <a:t>Canidae</a:t>
            </a:r>
            <a:r>
              <a:rPr lang="cs-CZ" sz="3700" b="1" dirty="0">
                <a:latin typeface="Amasis MT Pro" panose="02040504050005020304" pitchFamily="18" charset="-18"/>
              </a:rPr>
              <a:t> – psovití – nejvýznamnější parazitární onemocnění</a:t>
            </a:r>
            <a:endParaRPr lang="cs-CZ" sz="3700" dirty="0">
              <a:latin typeface="Amasis MT Pro" panose="02040504050005020304" pitchFamily="18" charset="-18"/>
            </a:endParaRPr>
          </a:p>
        </p:txBody>
      </p:sp>
      <p:pic>
        <p:nvPicPr>
          <p:cNvPr id="5" name="Zástupný obsah 4" descr="Obsah obrázku kruh&#10;&#10;Popis byl vytvořen automaticky">
            <a:extLst>
              <a:ext uri="{FF2B5EF4-FFF2-40B4-BE49-F238E27FC236}">
                <a16:creationId xmlns:a16="http://schemas.microsoft.com/office/drawing/2014/main" id="{9C76EFFB-2FD9-A255-F494-766CAC13D3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2566" y="1600200"/>
            <a:ext cx="4378868" cy="4525963"/>
          </a:xfrm>
          <a:noFill/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DEA31ADC-627F-B5B4-FCB8-797B4C241838}"/>
              </a:ext>
            </a:extLst>
          </p:cNvPr>
          <p:cNvSpPr txBox="1"/>
          <p:nvPr/>
        </p:nvSpPr>
        <p:spPr>
          <a:xfrm>
            <a:off x="2382566" y="6170225"/>
            <a:ext cx="43788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200" i="1" kern="100" dirty="0" err="1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Dipylidium</a:t>
            </a:r>
            <a:r>
              <a:rPr lang="cs-CZ" sz="1200" i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cs-CZ" sz="1200" i="1" kern="100" dirty="0" err="1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caninum</a:t>
            </a:r>
            <a:r>
              <a:rPr lang="cs-CZ" sz="1200" i="1" kern="100" dirty="0"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cs-CZ" sz="1200" dirty="0">
                <a:latin typeface="Amasis MT Pro" panose="02040504050005020304" pitchFamily="18" charset="-18"/>
              </a:rPr>
              <a:t>– kokon s vajíčky</a:t>
            </a:r>
          </a:p>
        </p:txBody>
      </p:sp>
    </p:spTree>
    <p:extLst>
      <p:ext uri="{BB962C8B-B14F-4D97-AF65-F5344CB8AC3E}">
        <p14:creationId xmlns:p14="http://schemas.microsoft.com/office/powerpoint/2010/main" val="236648448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6815CA5-25E8-2EBF-D24D-0560152E16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anchor="ctr">
            <a:normAutofit/>
          </a:bodyPr>
          <a:lstStyle/>
          <a:p>
            <a:r>
              <a:rPr lang="cs-CZ" sz="3200" b="1" i="1" dirty="0" err="1">
                <a:latin typeface="Amasis MT Pro" panose="02040504050005020304" pitchFamily="18" charset="-18"/>
              </a:rPr>
              <a:t>Canidae</a:t>
            </a:r>
            <a:r>
              <a:rPr lang="cs-CZ" sz="3200" b="1" dirty="0">
                <a:latin typeface="Amasis MT Pro" panose="02040504050005020304" pitchFamily="18" charset="-18"/>
              </a:rPr>
              <a:t> – psovití - </a:t>
            </a:r>
            <a:r>
              <a:rPr lang="cs-CZ" sz="3200" b="1" dirty="0" err="1">
                <a:latin typeface="Amasis MT Pro" panose="02040504050005020304" pitchFamily="18" charset="-18"/>
              </a:rPr>
              <a:t>antiparazitika</a:t>
            </a:r>
            <a:endParaRPr lang="cs-CZ" sz="3200" dirty="0">
              <a:latin typeface="Amasis MT Pro" panose="02040504050005020304" pitchFamily="18" charset="-18"/>
            </a:endParaRPr>
          </a:p>
        </p:txBody>
      </p:sp>
      <p:graphicFrame>
        <p:nvGraphicFramePr>
          <p:cNvPr id="4" name="Zástupný obsah 3">
            <a:extLst>
              <a:ext uri="{FF2B5EF4-FFF2-40B4-BE49-F238E27FC236}">
                <a16:creationId xmlns:a16="http://schemas.microsoft.com/office/drawing/2014/main" id="{50A0B79F-9895-693C-589C-F65F15612957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068332314"/>
              </p:ext>
            </p:extLst>
          </p:nvPr>
        </p:nvGraphicFramePr>
        <p:xfrm>
          <a:off x="179512" y="1340769"/>
          <a:ext cx="8712968" cy="5458012"/>
        </p:xfrm>
        <a:graphic>
          <a:graphicData uri="http://schemas.openxmlformats.org/drawingml/2006/table">
            <a:tbl>
              <a:tblPr firstRow="1" firstCol="1" bandRow="1"/>
              <a:tblGrid>
                <a:gridCol w="2520280">
                  <a:extLst>
                    <a:ext uri="{9D8B030D-6E8A-4147-A177-3AD203B41FA5}">
                      <a16:colId xmlns:a16="http://schemas.microsoft.com/office/drawing/2014/main" val="1897026934"/>
                    </a:ext>
                  </a:extLst>
                </a:gridCol>
                <a:gridCol w="2262223">
                  <a:extLst>
                    <a:ext uri="{9D8B030D-6E8A-4147-A177-3AD203B41FA5}">
                      <a16:colId xmlns:a16="http://schemas.microsoft.com/office/drawing/2014/main" val="198736718"/>
                    </a:ext>
                  </a:extLst>
                </a:gridCol>
                <a:gridCol w="1580024">
                  <a:extLst>
                    <a:ext uri="{9D8B030D-6E8A-4147-A177-3AD203B41FA5}">
                      <a16:colId xmlns:a16="http://schemas.microsoft.com/office/drawing/2014/main" val="946142707"/>
                    </a:ext>
                  </a:extLst>
                </a:gridCol>
                <a:gridCol w="2350441">
                  <a:extLst>
                    <a:ext uri="{9D8B030D-6E8A-4147-A177-3AD203B41FA5}">
                      <a16:colId xmlns:a16="http://schemas.microsoft.com/office/drawing/2014/main" val="3427437833"/>
                    </a:ext>
                  </a:extLst>
                </a:gridCol>
              </a:tblGrid>
              <a:tr h="229513">
                <a:tc>
                  <a:txBody>
                    <a:bodyPr/>
                    <a:lstStyle/>
                    <a:p>
                      <a:pPr algn="l" fontAlgn="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1200" b="1" i="0" u="none" strike="noStrike" kern="100" dirty="0">
                          <a:solidFill>
                            <a:srgbClr val="000000"/>
                          </a:solidFill>
                          <a:effectLst/>
                          <a:latin typeface="Amasis MT Pro" panose="020405040500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Účinná látka</a:t>
                      </a:r>
                      <a:endParaRPr lang="cs-CZ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4956" marR="34956" marT="485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1200" b="1" i="0" u="none" strike="noStrike" kern="100">
                          <a:solidFill>
                            <a:srgbClr val="000000"/>
                          </a:solidFill>
                          <a:effectLst/>
                          <a:latin typeface="Amasis MT Pro" panose="020405040500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Dávkování</a:t>
                      </a:r>
                      <a:endParaRPr lang="cs-CZ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4956" marR="34956" marT="485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1200" b="1" i="0" u="none" strike="noStrike" kern="100">
                          <a:solidFill>
                            <a:srgbClr val="000000"/>
                          </a:solidFill>
                          <a:effectLst/>
                          <a:latin typeface="Amasis MT Pro" panose="020405040500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Způsob aplikace</a:t>
                      </a:r>
                      <a:endParaRPr lang="cs-CZ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4956" marR="34956" marT="485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1200" b="1" i="0" u="none" strike="noStrike" kern="100">
                          <a:solidFill>
                            <a:srgbClr val="000000"/>
                          </a:solidFill>
                          <a:effectLst/>
                          <a:latin typeface="Amasis MT Pro" panose="020405040500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Komentáře</a:t>
                      </a:r>
                      <a:endParaRPr lang="cs-CZ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4956" marR="34956" marT="485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71110218"/>
                  </a:ext>
                </a:extLst>
              </a:tr>
              <a:tr h="417760">
                <a:tc>
                  <a:txBody>
                    <a:bodyPr/>
                    <a:lstStyle/>
                    <a:p>
                      <a:pPr algn="l" fontAlgn="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1200" b="1" i="0" u="none" strike="noStrike" kern="100">
                          <a:solidFill>
                            <a:srgbClr val="000000"/>
                          </a:solidFill>
                          <a:effectLst/>
                          <a:latin typeface="Amasis MT Pro" panose="020405040500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Fenbendazol</a:t>
                      </a:r>
                      <a:endParaRPr lang="cs-CZ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4956" marR="34956" marT="4855" marB="0">
                    <a:lnL>
                      <a:noFill/>
                    </a:lnL>
                    <a:lnR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1200" b="0" i="0" u="none" strike="noStrike" kern="100">
                          <a:solidFill>
                            <a:srgbClr val="000000"/>
                          </a:solidFill>
                          <a:effectLst/>
                          <a:latin typeface="Amasis MT Pro" panose="020405040500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50 mg/kg každých 24 hodin po 3 dny</a:t>
                      </a:r>
                      <a:endParaRPr lang="cs-CZ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4956" marR="34956" marT="4855" marB="0">
                    <a:lnL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1200" b="0" i="0" u="none" strike="noStrike" kern="100">
                          <a:solidFill>
                            <a:srgbClr val="000000"/>
                          </a:solidFill>
                          <a:effectLst/>
                          <a:latin typeface="Amasis MT Pro" panose="020405040500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PO</a:t>
                      </a:r>
                      <a:endParaRPr lang="cs-CZ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4956" marR="34956" marT="4855" marB="0">
                    <a:lnL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1200" b="0" i="1" u="none" strike="noStrike" kern="100">
                          <a:solidFill>
                            <a:srgbClr val="000000"/>
                          </a:solidFill>
                          <a:effectLst/>
                          <a:latin typeface="Amasis MT Pro" panose="020405040500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Ascaris, Strongylida</a:t>
                      </a:r>
                      <a:r>
                        <a:rPr lang="cs-CZ" sz="1200" b="0" i="0" u="none" strike="noStrike" kern="100">
                          <a:solidFill>
                            <a:srgbClr val="000000"/>
                          </a:solidFill>
                          <a:effectLst/>
                          <a:latin typeface="Amasis MT Pro" panose="020405040500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, plicnivky, </a:t>
                      </a:r>
                      <a:r>
                        <a:rPr lang="cs-CZ" sz="1200" b="0" i="1" u="none" strike="noStrike" kern="100">
                          <a:solidFill>
                            <a:srgbClr val="000000"/>
                          </a:solidFill>
                          <a:effectLst/>
                          <a:latin typeface="Amasis MT Pro" panose="020405040500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Trichuris, Taenia</a:t>
                      </a:r>
                      <a:r>
                        <a:rPr lang="cs-CZ" sz="1200" b="0" i="0" u="none" strike="noStrike" kern="100">
                          <a:solidFill>
                            <a:srgbClr val="000000"/>
                          </a:solidFill>
                          <a:effectLst/>
                          <a:latin typeface="Amasis MT Pro" panose="020405040500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cs-CZ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4956" marR="34956" marT="4855" marB="0">
                    <a:lnL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7298181"/>
                  </a:ext>
                </a:extLst>
              </a:tr>
              <a:tr h="1110263">
                <a:tc>
                  <a:txBody>
                    <a:bodyPr/>
                    <a:lstStyle/>
                    <a:p>
                      <a:pPr algn="l" fontAlgn="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1200" b="1" i="0" u="none" strike="noStrike" kern="100" dirty="0" err="1">
                          <a:effectLst/>
                          <a:latin typeface="Amasis MT Pro" panose="020405040500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Diethylkarbamazin</a:t>
                      </a:r>
                      <a:endParaRPr lang="cs-CZ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4956" marR="34956" marT="4855" marB="0">
                    <a:lnL>
                      <a:noFill/>
                    </a:lnL>
                    <a:lnR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1200" b="0" i="0" u="none" strike="noStrike" kern="100">
                          <a:effectLst/>
                          <a:latin typeface="Amasis MT Pro" panose="020405040500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6,6 mg/kg denně od začátků sezóny komárů do 60 dní po jejím skončení</a:t>
                      </a:r>
                      <a:endParaRPr lang="cs-CZ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4956" marR="34956" marT="4855" marB="0">
                    <a:lnL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1200" b="0" i="0" u="none" strike="noStrike" kern="100">
                          <a:effectLst/>
                          <a:latin typeface="Amasis MT Pro" panose="020405040500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PO</a:t>
                      </a:r>
                      <a:endParaRPr lang="cs-CZ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4956" marR="34956" marT="4855" marB="0">
                    <a:lnL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1200" b="0" i="1" u="none" strike="noStrike" kern="100" dirty="0" err="1">
                          <a:effectLst/>
                          <a:latin typeface="Amasis MT Pro" panose="020405040500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Ascaris</a:t>
                      </a:r>
                      <a:endParaRPr lang="cs-CZ" sz="1200" b="0" i="1" u="none" strike="noStrike" kern="100" dirty="0">
                        <a:effectLst/>
                        <a:latin typeface="Amasis MT Pro" panose="020405040500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 fontAlgn="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1200" b="0" i="0" u="none" strike="noStrike" kern="100" dirty="0">
                          <a:effectLst/>
                          <a:latin typeface="Amasis MT Pro" panose="020405040500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Nepoužívat u jedinců s </a:t>
                      </a:r>
                      <a:r>
                        <a:rPr lang="cs-CZ" sz="1200" b="0" i="0" u="none" strike="noStrike" kern="100" dirty="0" err="1">
                          <a:effectLst/>
                          <a:latin typeface="Amasis MT Pro" panose="020405040500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mikrofiláriemi</a:t>
                      </a:r>
                      <a:r>
                        <a:rPr lang="cs-CZ" sz="1200" b="0" i="0" u="none" strike="noStrike" kern="100" dirty="0">
                          <a:effectLst/>
                          <a:latin typeface="Amasis MT Pro" panose="020405040500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 v krvi (pokud se objeví v průběhu léčby, nevysazovat)</a:t>
                      </a:r>
                      <a:endParaRPr lang="cs-CZ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4956" marR="34956" marT="4855" marB="0">
                    <a:lnL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72017388"/>
                  </a:ext>
                </a:extLst>
              </a:tr>
              <a:tr h="925599">
                <a:tc>
                  <a:txBody>
                    <a:bodyPr/>
                    <a:lstStyle/>
                    <a:p>
                      <a:pPr algn="l" fontAlgn="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1200" b="1" i="0" u="none" strike="noStrike" kern="100" dirty="0" err="1">
                          <a:solidFill>
                            <a:srgbClr val="000000"/>
                          </a:solidFill>
                          <a:effectLst/>
                          <a:latin typeface="Amasis MT Pro" panose="020405040500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Milbemycin</a:t>
                      </a:r>
                      <a:r>
                        <a:rPr lang="cs-CZ" sz="1200" b="1" i="0" u="none" strike="noStrike" kern="100" dirty="0">
                          <a:solidFill>
                            <a:srgbClr val="000000"/>
                          </a:solidFill>
                          <a:effectLst/>
                          <a:latin typeface="Amasis MT Pro" panose="020405040500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 oxim / </a:t>
                      </a:r>
                      <a:r>
                        <a:rPr lang="cs-CZ" sz="1200" b="1" i="0" u="none" strike="noStrike" kern="100" dirty="0" err="1">
                          <a:solidFill>
                            <a:srgbClr val="000000"/>
                          </a:solidFill>
                          <a:effectLst/>
                          <a:latin typeface="Amasis MT Pro" panose="020405040500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Lufenuron</a:t>
                      </a:r>
                      <a:endParaRPr lang="cs-CZ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4956" marR="34956" marT="4855" marB="0">
                    <a:lnL>
                      <a:noFill/>
                    </a:lnL>
                    <a:lnR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1200" b="0" i="0" u="none" strike="noStrike" kern="100">
                          <a:solidFill>
                            <a:srgbClr val="000000"/>
                          </a:solidFill>
                          <a:effectLst/>
                          <a:latin typeface="Amasis MT Pro" panose="020405040500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0,5 – 0,99 mg/kg každý měsíc</a:t>
                      </a:r>
                      <a:endParaRPr lang="cs-CZ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4956" marR="34956" marT="4855" marB="0">
                    <a:lnL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1200" b="0" i="0" u="none" strike="noStrike" kern="100">
                          <a:solidFill>
                            <a:srgbClr val="000000"/>
                          </a:solidFill>
                          <a:effectLst/>
                          <a:latin typeface="Amasis MT Pro" panose="020405040500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PO</a:t>
                      </a:r>
                      <a:endParaRPr lang="cs-CZ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4956" marR="34956" marT="4855" marB="0">
                    <a:lnL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1200" b="0" i="1" u="none" strike="noStrike" kern="100" dirty="0" err="1">
                          <a:solidFill>
                            <a:srgbClr val="000000"/>
                          </a:solidFill>
                          <a:effectLst/>
                          <a:latin typeface="Amasis MT Pro" panose="020405040500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Strongylida</a:t>
                      </a:r>
                      <a:r>
                        <a:rPr lang="cs-CZ" sz="1200" b="0" i="1" u="none" strike="noStrike" kern="100" dirty="0">
                          <a:solidFill>
                            <a:srgbClr val="000000"/>
                          </a:solidFill>
                          <a:effectLst/>
                          <a:latin typeface="Amasis MT Pro" panose="020405040500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cs-CZ" sz="1200" b="0" i="0" u="none" strike="noStrike" kern="100" dirty="0" err="1">
                          <a:solidFill>
                            <a:srgbClr val="000000"/>
                          </a:solidFill>
                          <a:effectLst/>
                          <a:latin typeface="Amasis MT Pro" panose="020405040500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Lufenuron</a:t>
                      </a:r>
                      <a:r>
                        <a:rPr lang="cs-CZ" sz="1200" b="0" i="0" u="none" strike="noStrike" kern="100" dirty="0">
                          <a:solidFill>
                            <a:srgbClr val="000000"/>
                          </a:solidFill>
                          <a:effectLst/>
                          <a:latin typeface="Amasis MT Pro" panose="020405040500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 – proti blechám</a:t>
                      </a:r>
                      <a:endParaRPr lang="cs-CZ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  <a:p>
                      <a:pPr algn="l" fontAlgn="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1200" b="0" i="0" u="none" strike="noStrike" kern="100" dirty="0">
                          <a:solidFill>
                            <a:srgbClr val="000000"/>
                          </a:solidFill>
                          <a:effectLst/>
                          <a:latin typeface="Amasis MT Pro" panose="020405040500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Nepoužívat u jedinců s </a:t>
                      </a:r>
                      <a:r>
                        <a:rPr lang="cs-CZ" sz="1200" b="0" i="0" u="none" strike="noStrike" kern="100" dirty="0" err="1">
                          <a:solidFill>
                            <a:srgbClr val="000000"/>
                          </a:solidFill>
                          <a:effectLst/>
                          <a:latin typeface="Amasis MT Pro" panose="020405040500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mikrofiláriemi</a:t>
                      </a:r>
                      <a:r>
                        <a:rPr lang="cs-CZ" sz="1200" b="0" i="0" u="none" strike="noStrike" kern="100" dirty="0">
                          <a:solidFill>
                            <a:srgbClr val="000000"/>
                          </a:solidFill>
                          <a:effectLst/>
                          <a:latin typeface="Amasis MT Pro" panose="020405040500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 v krvi</a:t>
                      </a:r>
                      <a:endParaRPr lang="cs-CZ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4956" marR="34956" marT="4855" marB="0">
                    <a:lnL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2799707"/>
                  </a:ext>
                </a:extLst>
              </a:tr>
              <a:tr h="1110263">
                <a:tc>
                  <a:txBody>
                    <a:bodyPr/>
                    <a:lstStyle/>
                    <a:p>
                      <a:pPr algn="l" fontAlgn="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1200" b="1" i="0" u="none" strike="noStrike" kern="100">
                          <a:effectLst/>
                          <a:latin typeface="Amasis MT Pro" panose="020405040500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Ivermektin</a:t>
                      </a:r>
                      <a:endParaRPr lang="cs-CZ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4956" marR="34956" marT="4855" marB="0">
                    <a:lnL>
                      <a:noFill/>
                    </a:lnL>
                    <a:lnR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1200" b="0" i="0" u="none" strike="noStrike" kern="100">
                          <a:effectLst/>
                          <a:latin typeface="Amasis MT Pro" panose="020405040500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0,003 – 0,006 mg/kg každý měsíc</a:t>
                      </a:r>
                      <a:endParaRPr lang="cs-CZ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4956" marR="34956" marT="4855" marB="0">
                    <a:lnL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1200" b="0" i="0" u="none" strike="noStrike" kern="100" dirty="0">
                          <a:effectLst/>
                          <a:latin typeface="Amasis MT Pro" panose="020405040500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PO</a:t>
                      </a:r>
                      <a:endParaRPr lang="cs-CZ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4956" marR="34956" marT="4855" marB="0">
                    <a:lnL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1200" b="0" i="0" u="none" strike="noStrike" kern="100">
                          <a:effectLst/>
                          <a:latin typeface="Amasis MT Pro" panose="020405040500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Povolen pouze u psů domácích jako prevence srdeční červivosti</a:t>
                      </a:r>
                      <a:endParaRPr lang="cs-CZ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  <a:p>
                      <a:pPr algn="l" fontAlgn="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1200" b="0" i="1" u="none" strike="noStrike" kern="100">
                          <a:effectLst/>
                          <a:latin typeface="Amasis MT Pro" panose="020405040500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Nematoda</a:t>
                      </a:r>
                      <a:r>
                        <a:rPr lang="cs-CZ" sz="1200" b="0" i="0" u="none" strike="noStrike" kern="100">
                          <a:effectLst/>
                          <a:latin typeface="Amasis MT Pro" panose="020405040500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 – 0,2 mg/kg, PO, jednorázová dávka</a:t>
                      </a:r>
                      <a:endParaRPr lang="cs-CZ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4956" marR="34956" marT="4855" marB="0">
                    <a:lnL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86992376"/>
                  </a:ext>
                </a:extLst>
              </a:tr>
              <a:tr h="740936">
                <a:tc>
                  <a:txBody>
                    <a:bodyPr/>
                    <a:lstStyle/>
                    <a:p>
                      <a:pPr algn="l" fontAlgn="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1200" b="1" i="0" u="none" strike="noStrike" kern="100">
                          <a:solidFill>
                            <a:srgbClr val="000000"/>
                          </a:solidFill>
                          <a:effectLst/>
                          <a:latin typeface="Amasis MT Pro" panose="020405040500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Praziquantel</a:t>
                      </a:r>
                      <a:endParaRPr lang="cs-CZ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4956" marR="34956" marT="4855" marB="0">
                    <a:lnL>
                      <a:noFill/>
                    </a:lnL>
                    <a:lnR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1200" b="0" i="0" u="none" strike="noStrike" kern="100" dirty="0">
                          <a:solidFill>
                            <a:srgbClr val="000000"/>
                          </a:solidFill>
                          <a:effectLst/>
                          <a:latin typeface="Amasis MT Pro" panose="020405040500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Záleží na váhové kategorii (v SPC)</a:t>
                      </a:r>
                      <a:endParaRPr lang="cs-CZ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  <a:p>
                      <a:pPr algn="l" fontAlgn="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1200" b="0" i="0" u="none" strike="noStrike" kern="100" dirty="0">
                          <a:solidFill>
                            <a:srgbClr val="000000"/>
                          </a:solidFill>
                          <a:effectLst/>
                          <a:latin typeface="Amasis MT Pro" panose="020405040500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Obvykle 1 dávka</a:t>
                      </a:r>
                      <a:endParaRPr lang="cs-CZ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4956" marR="34956" marT="4855" marB="0">
                    <a:lnL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1200" b="0" i="0" u="none" strike="noStrike" kern="100">
                          <a:solidFill>
                            <a:srgbClr val="000000"/>
                          </a:solidFill>
                          <a:effectLst/>
                          <a:latin typeface="Amasis MT Pro" panose="020405040500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PO, SC</a:t>
                      </a:r>
                      <a:endParaRPr lang="cs-CZ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4956" marR="34956" marT="4855" marB="0">
                    <a:lnL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347472" indent="-347472" algn="l" fontAlgn="t">
                        <a:lnSpc>
                          <a:spcPct val="115000"/>
                        </a:lnSpc>
                        <a:spcAft>
                          <a:spcPts val="800"/>
                        </a:spcAft>
                        <a:buClrTx/>
                        <a:buSzPts val="1200"/>
                        <a:buFont typeface="Constantia" panose="02030602050306030303" pitchFamily="18" charset="0"/>
                        <a:buChar char="-"/>
                      </a:pPr>
                      <a:r>
                        <a:rPr lang="cs-CZ" sz="1200" b="0" i="0" u="none" strike="noStrike" kern="100">
                          <a:effectLst/>
                          <a:latin typeface="Amasis MT Pro" panose="020405040500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4956" marR="34956" marT="4855" marB="0">
                    <a:lnL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4275532"/>
                  </a:ext>
                </a:extLst>
              </a:tr>
              <a:tr h="794257">
                <a:tc>
                  <a:txBody>
                    <a:bodyPr/>
                    <a:lstStyle/>
                    <a:p>
                      <a:pPr algn="l" fontAlgn="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1200" b="1" i="0" u="none" strike="noStrike" kern="100">
                          <a:effectLst/>
                          <a:latin typeface="Amasis MT Pro" panose="020405040500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Melarsomin</a:t>
                      </a:r>
                      <a:endParaRPr lang="cs-CZ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4956" marR="34956" marT="4855" marB="0">
                    <a:lnL>
                      <a:noFill/>
                    </a:lnL>
                    <a:lnR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1200" b="0" i="0" u="none" strike="noStrike" kern="100">
                          <a:effectLst/>
                          <a:latin typeface="Amasis MT Pro" panose="020405040500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2,5 mg/kg, 2 aplikace s 24 hodinovým odstupem</a:t>
                      </a:r>
                      <a:endParaRPr lang="cs-CZ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4956" marR="34956" marT="4855" marB="0">
                    <a:lnL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1200" b="0" i="0" u="none" strike="noStrike" kern="100">
                          <a:effectLst/>
                          <a:latin typeface="Amasis MT Pro" panose="020405040500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IM – hluboko do bederní epaxiální svaloviny, střídat strany</a:t>
                      </a:r>
                      <a:endParaRPr lang="cs-CZ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4956" marR="34956" marT="4855" marB="0">
                    <a:lnL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1200" b="0" i="0" u="none" strike="noStrike" kern="100" dirty="0">
                          <a:effectLst/>
                          <a:latin typeface="Amasis MT Pro" panose="020405040500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Proti dospělcům </a:t>
                      </a:r>
                      <a:r>
                        <a:rPr lang="cs-CZ" sz="1200" b="0" i="1" u="none" strike="noStrike" kern="100" dirty="0" err="1">
                          <a:effectLst/>
                          <a:latin typeface="Amasis MT Pro" panose="020405040500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Dirofilaria</a:t>
                      </a:r>
                      <a:r>
                        <a:rPr lang="cs-CZ" sz="1200" b="0" i="1" u="none" strike="noStrike" kern="100" dirty="0">
                          <a:effectLst/>
                          <a:latin typeface="Amasis MT Pro" panose="020405040500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cs-CZ" sz="1200" b="0" i="1" u="none" strike="noStrike" kern="100" dirty="0" err="1">
                          <a:effectLst/>
                          <a:latin typeface="Amasis MT Pro" panose="020405040500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immitis</a:t>
                      </a:r>
                      <a:r>
                        <a:rPr lang="cs-CZ" sz="1200" b="0" i="1" u="none" strike="noStrike" kern="100" dirty="0">
                          <a:effectLst/>
                          <a:latin typeface="Amasis MT Pro" panose="020405040500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cs-CZ" sz="1200" b="0" i="0" u="none" strike="noStrike" kern="100" dirty="0">
                          <a:effectLst/>
                          <a:latin typeface="Amasis MT Pro" panose="020405040500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– toxické vedlejší účinky</a:t>
                      </a:r>
                      <a:endParaRPr lang="cs-CZ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4956" marR="34956" marT="4855" marB="0">
                    <a:lnL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493630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7958532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A7C1B85-7200-D954-5676-306ECFB357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36576"/>
            <a:ext cx="8229600" cy="1143000"/>
          </a:xfrm>
        </p:spPr>
        <p:txBody>
          <a:bodyPr>
            <a:normAutofit/>
          </a:bodyPr>
          <a:lstStyle/>
          <a:p>
            <a:r>
              <a:rPr lang="cs-CZ" sz="3200" b="1" i="1" dirty="0" err="1">
                <a:latin typeface="Amasis MT Pro" panose="02040504050005020304" pitchFamily="18" charset="-18"/>
              </a:rPr>
              <a:t>Canidae</a:t>
            </a:r>
            <a:r>
              <a:rPr lang="cs-CZ" sz="3200" b="1" dirty="0">
                <a:latin typeface="Amasis MT Pro" panose="02040504050005020304" pitchFamily="18" charset="-18"/>
              </a:rPr>
              <a:t> – psovití – neinfekční onemocnění</a:t>
            </a:r>
            <a:endParaRPr lang="cs-CZ" sz="3200" dirty="0">
              <a:latin typeface="Amasis MT Pro" panose="02040504050005020304" pitchFamily="18" charset="-18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86E05B2-25E9-C467-6311-D5B5CB31B9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980728"/>
            <a:ext cx="8856984" cy="5877272"/>
          </a:xfrm>
        </p:spPr>
        <p:txBody>
          <a:bodyPr>
            <a:normAutofit/>
          </a:bodyPr>
          <a:lstStyle/>
          <a:p>
            <a:r>
              <a:rPr lang="cs-CZ" sz="1800" b="1" dirty="0">
                <a:latin typeface="Amasis MT Pro" panose="02040504050005020304" pitchFamily="18" charset="-18"/>
              </a:rPr>
              <a:t>Pes hřivnatý</a:t>
            </a:r>
          </a:p>
          <a:p>
            <a:pPr lvl="1"/>
            <a:r>
              <a:rPr lang="cs-CZ" sz="1500" dirty="0">
                <a:latin typeface="Amasis MT Pro" panose="02040504050005020304" pitchFamily="18" charset="-18"/>
              </a:rPr>
              <a:t>často mají poruchu renální tubulární resorpce cysteinu a dvojsytných aminokyselin</a:t>
            </a:r>
          </a:p>
          <a:p>
            <a:pPr marL="457200" lvl="1" indent="0">
              <a:buNone/>
            </a:pPr>
            <a:r>
              <a:rPr lang="cs-CZ" sz="1500" dirty="0">
                <a:latin typeface="Amasis MT Pro" panose="02040504050005020304" pitchFamily="18" charset="-18"/>
              </a:rPr>
              <a:t>	→ mají přebytek cysteinu v moči → tvorba močových kamenů</a:t>
            </a:r>
          </a:p>
          <a:p>
            <a:pPr lvl="1"/>
            <a:r>
              <a:rPr lang="cs-CZ" sz="1500" dirty="0">
                <a:latin typeface="Amasis MT Pro" panose="02040504050005020304" pitchFamily="18" charset="-18"/>
              </a:rPr>
              <a:t>mohou způsobit obstrukci močové trubice, obzvláště u samců (močová trubice je delší)</a:t>
            </a:r>
          </a:p>
          <a:p>
            <a:pPr lvl="1"/>
            <a:r>
              <a:rPr lang="cs-CZ" sz="1500" dirty="0">
                <a:latin typeface="Amasis MT Pro" panose="02040504050005020304" pitchFamily="18" charset="-18"/>
              </a:rPr>
              <a:t>perzistence cystinových krystalů může predisponovat k infekcím močového traktu</a:t>
            </a:r>
          </a:p>
          <a:p>
            <a:pPr lvl="1"/>
            <a:r>
              <a:rPr lang="cs-CZ" sz="1500" dirty="0">
                <a:latin typeface="Amasis MT Pro" panose="02040504050005020304" pitchFamily="18" charset="-18"/>
              </a:rPr>
              <a:t>bedlivě sledovat jedince se strangurií </a:t>
            </a:r>
          </a:p>
          <a:p>
            <a:pPr lvl="1"/>
            <a:r>
              <a:rPr lang="cs-CZ" sz="1500" b="1" dirty="0">
                <a:latin typeface="Amasis MT Pro" panose="02040504050005020304" pitchFamily="18" charset="-18"/>
              </a:rPr>
              <a:t>terapie</a:t>
            </a:r>
          </a:p>
          <a:p>
            <a:pPr lvl="2"/>
            <a:r>
              <a:rPr lang="cs-CZ" sz="1500" dirty="0">
                <a:latin typeface="Amasis MT Pro" panose="02040504050005020304" pitchFamily="18" charset="-18"/>
              </a:rPr>
              <a:t>často celoživotní</a:t>
            </a:r>
          </a:p>
          <a:p>
            <a:pPr lvl="2"/>
            <a:r>
              <a:rPr lang="cs-CZ" sz="1500" dirty="0">
                <a:latin typeface="Amasis MT Pro" panose="02040504050005020304" pitchFamily="18" charset="-18"/>
              </a:rPr>
              <a:t>princip - ovlivňování rozpustnosti cystinu v moči</a:t>
            </a:r>
          </a:p>
          <a:p>
            <a:pPr lvl="3"/>
            <a:r>
              <a:rPr lang="cs-CZ" sz="1500" b="1" dirty="0">
                <a:latin typeface="Amasis MT Pro" panose="02040504050005020304" pitchFamily="18" charset="-18"/>
              </a:rPr>
              <a:t>alkalizace moči</a:t>
            </a:r>
          </a:p>
          <a:p>
            <a:pPr lvl="4"/>
            <a:r>
              <a:rPr lang="cs-CZ" sz="1500" dirty="0">
                <a:latin typeface="Amasis MT Pro" panose="02040504050005020304" pitchFamily="18" charset="-18"/>
              </a:rPr>
              <a:t>citrát draselný - preferovaný</a:t>
            </a:r>
          </a:p>
          <a:p>
            <a:pPr lvl="4"/>
            <a:r>
              <a:rPr lang="cs-CZ" sz="1500" dirty="0">
                <a:latin typeface="Amasis MT Pro" panose="02040504050005020304" pitchFamily="18" charset="-18"/>
              </a:rPr>
              <a:t>jedlá soda - není preferovaná, protože příjem sodíku stimuluje vylučování cystinu</a:t>
            </a:r>
          </a:p>
          <a:p>
            <a:pPr lvl="3"/>
            <a:r>
              <a:rPr lang="cs-CZ" sz="1500" dirty="0">
                <a:latin typeface="Amasis MT Pro" panose="02040504050005020304" pitchFamily="18" charset="-18"/>
              </a:rPr>
              <a:t>úprava stravy - teoreticky, ale nebylo testováno</a:t>
            </a:r>
          </a:p>
          <a:p>
            <a:pPr lvl="4"/>
            <a:r>
              <a:rPr lang="cs-CZ" sz="1500" dirty="0">
                <a:latin typeface="Amasis MT Pro" panose="02040504050005020304" pitchFamily="18" charset="-18"/>
              </a:rPr>
              <a:t>snížit příjem sodíku</a:t>
            </a:r>
          </a:p>
          <a:p>
            <a:pPr lvl="4"/>
            <a:r>
              <a:rPr lang="cs-CZ" sz="1500" dirty="0">
                <a:latin typeface="Amasis MT Pro" panose="02040504050005020304" pitchFamily="18" charset="-18"/>
              </a:rPr>
              <a:t>snížit příjem živočišného proteinu (vyšší obsah sirných aminokyselin)</a:t>
            </a:r>
          </a:p>
          <a:p>
            <a:pPr lvl="3"/>
            <a:r>
              <a:rPr lang="cs-CZ" sz="1500" b="1" dirty="0" err="1">
                <a:latin typeface="Amasis MT Pro" panose="02040504050005020304" pitchFamily="18" charset="-18"/>
              </a:rPr>
              <a:t>Tiopronin</a:t>
            </a:r>
            <a:endParaRPr lang="cs-CZ" sz="1500" b="1" dirty="0">
              <a:latin typeface="Amasis MT Pro" panose="02040504050005020304" pitchFamily="18" charset="-18"/>
            </a:endParaRPr>
          </a:p>
          <a:p>
            <a:pPr lvl="4"/>
            <a:r>
              <a:rPr lang="cs-CZ" sz="1500" dirty="0">
                <a:latin typeface="Amasis MT Pro" panose="02040504050005020304" pitchFamily="18" charset="-18"/>
              </a:rPr>
              <a:t>modifikuje strukturu cystinu do rozpustnější formy</a:t>
            </a:r>
          </a:p>
          <a:p>
            <a:pPr lvl="4"/>
            <a:r>
              <a:rPr lang="cs-CZ" sz="1500" dirty="0">
                <a:latin typeface="Amasis MT Pro" panose="02040504050005020304" pitchFamily="18" charset="-18"/>
              </a:rPr>
              <a:t>úspěšný, ale drahý, špatně dostupný a existují potenciální vedlejší účinky při dlouhodobém užívání</a:t>
            </a:r>
          </a:p>
          <a:p>
            <a:pPr lvl="4"/>
            <a:r>
              <a:rPr lang="cs-CZ" sz="1500" dirty="0">
                <a:latin typeface="Amasis MT Pro" panose="02040504050005020304" pitchFamily="18" charset="-18"/>
              </a:rPr>
              <a:t>další látky na bázi </a:t>
            </a:r>
            <a:r>
              <a:rPr lang="cs-CZ" sz="1500" dirty="0" err="1">
                <a:latin typeface="Amasis MT Pro" panose="02040504050005020304" pitchFamily="18" charset="-18"/>
              </a:rPr>
              <a:t>thiolu</a:t>
            </a:r>
            <a:r>
              <a:rPr lang="cs-CZ" sz="1500" dirty="0">
                <a:latin typeface="Amasis MT Pro" panose="02040504050005020304" pitchFamily="18" charset="-18"/>
              </a:rPr>
              <a:t> - např. d-</a:t>
            </a:r>
            <a:r>
              <a:rPr lang="cs-CZ" sz="1500" dirty="0" err="1">
                <a:latin typeface="Amasis MT Pro" panose="02040504050005020304" pitchFamily="18" charset="-18"/>
              </a:rPr>
              <a:t>penicilamin</a:t>
            </a:r>
            <a:r>
              <a:rPr lang="cs-CZ" sz="1500" dirty="0">
                <a:latin typeface="Amasis MT Pro" panose="02040504050005020304" pitchFamily="18" charset="-18"/>
              </a:rPr>
              <a:t> </a:t>
            </a:r>
          </a:p>
          <a:p>
            <a:pPr lvl="3"/>
            <a:r>
              <a:rPr lang="cs-CZ" sz="1500" dirty="0">
                <a:latin typeface="Amasis MT Pro" panose="02040504050005020304" pitchFamily="18" charset="-18"/>
              </a:rPr>
              <a:t>chirurgické řešení - při obstrukci, či výskytu větších kamínků</a:t>
            </a:r>
          </a:p>
          <a:p>
            <a:pPr lvl="1"/>
            <a:endParaRPr lang="cs-CZ" sz="1400" dirty="0">
              <a:latin typeface="Amasis MT Pro" panose="02040504050005020304" pitchFamily="18" charset="-18"/>
            </a:endParaRPr>
          </a:p>
          <a:p>
            <a:endParaRPr lang="cs-CZ" sz="1400" dirty="0">
              <a:latin typeface="Amasis MT Pro" panose="02040504050005020304" pitchFamily="18" charset="-18"/>
            </a:endParaRPr>
          </a:p>
          <a:p>
            <a:endParaRPr lang="cs-CZ" sz="1400" dirty="0">
              <a:latin typeface="Amasis MT Pro" panose="02040504050005020304" pitchFamily="18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312181417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 descr="Obsah obrázku savec, venku, území, pes&#10;&#10;Popis byl vytvořen automaticky">
            <a:extLst>
              <a:ext uri="{FF2B5EF4-FFF2-40B4-BE49-F238E27FC236}">
                <a16:creationId xmlns:a16="http://schemas.microsoft.com/office/drawing/2014/main" id="{5A13C1FC-4AF1-C06B-8D18-406E79AE99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3" r="7543" b="-1"/>
          <a:stretch/>
        </p:blipFill>
        <p:spPr>
          <a:xfrm>
            <a:off x="90488" y="68263"/>
            <a:ext cx="8963025" cy="6721475"/>
          </a:xfrm>
          <a:noFill/>
        </p:spPr>
      </p:pic>
    </p:spTree>
    <p:extLst>
      <p:ext uri="{BB962C8B-B14F-4D97-AF65-F5344CB8AC3E}">
        <p14:creationId xmlns:p14="http://schemas.microsoft.com/office/powerpoint/2010/main" val="122274574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1A89D93-7732-0D56-8F62-DF7FC44EFC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24744"/>
          </a:xfrm>
        </p:spPr>
        <p:txBody>
          <a:bodyPr>
            <a:normAutofit/>
          </a:bodyPr>
          <a:lstStyle/>
          <a:p>
            <a:r>
              <a:rPr lang="cs-CZ" sz="3200" b="1" i="1" dirty="0" err="1">
                <a:latin typeface="Amasis MT Pro" panose="02040504050005020304" pitchFamily="18" charset="-18"/>
              </a:rPr>
              <a:t>Canidae</a:t>
            </a:r>
            <a:r>
              <a:rPr lang="cs-CZ" sz="3200" b="1" dirty="0">
                <a:latin typeface="Amasis MT Pro" panose="02040504050005020304" pitchFamily="18" charset="-18"/>
              </a:rPr>
              <a:t> – psovití – neinfekční onemocnění</a:t>
            </a:r>
            <a:endParaRPr lang="cs-CZ" sz="3200" dirty="0">
              <a:latin typeface="Amasis MT Pro" panose="02040504050005020304" pitchFamily="18" charset="-18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C01BA6E-15E0-C7F6-564D-84FD7A4C57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1124744"/>
            <a:ext cx="8784976" cy="5733256"/>
          </a:xfrm>
        </p:spPr>
        <p:txBody>
          <a:bodyPr/>
          <a:lstStyle/>
          <a:p>
            <a:r>
              <a:rPr lang="cs-CZ" sz="1800" b="1" dirty="0">
                <a:latin typeface="Amasis MT Pro" panose="02040504050005020304" pitchFamily="18" charset="-18"/>
              </a:rPr>
              <a:t>Dermatóza reagující na podání zinku </a:t>
            </a:r>
          </a:p>
          <a:p>
            <a:pPr lvl="1"/>
            <a:r>
              <a:rPr lang="cs-CZ" sz="1500" dirty="0">
                <a:latin typeface="Amasis MT Pro" panose="02040504050005020304" pitchFamily="18" charset="-18"/>
              </a:rPr>
              <a:t>vlk rudohnědý při krmení komerční dietou obohacenou o vápník</a:t>
            </a:r>
          </a:p>
          <a:p>
            <a:pPr lvl="1"/>
            <a:r>
              <a:rPr lang="cs-CZ" sz="1500" b="1" dirty="0">
                <a:latin typeface="Amasis MT Pro" panose="02040504050005020304" pitchFamily="18" charset="-18"/>
              </a:rPr>
              <a:t>KP</a:t>
            </a:r>
          </a:p>
          <a:p>
            <a:pPr lvl="2"/>
            <a:r>
              <a:rPr lang="cs-CZ" sz="1500" dirty="0">
                <a:latin typeface="Amasis MT Pro" panose="02040504050005020304" pitchFamily="18" charset="-18"/>
              </a:rPr>
              <a:t>hyperkeratóza polštářku prstů</a:t>
            </a:r>
          </a:p>
          <a:p>
            <a:pPr lvl="2"/>
            <a:r>
              <a:rPr lang="cs-CZ" sz="1500" dirty="0">
                <a:latin typeface="Amasis MT Pro" panose="02040504050005020304" pitchFamily="18" charset="-18"/>
              </a:rPr>
              <a:t>hnisavý zánět </a:t>
            </a:r>
            <a:r>
              <a:rPr lang="cs-CZ" sz="1500" dirty="0" err="1">
                <a:latin typeface="Amasis MT Pro" panose="02040504050005020304" pitchFamily="18" charset="-18"/>
              </a:rPr>
              <a:t>drápového</a:t>
            </a:r>
            <a:r>
              <a:rPr lang="cs-CZ" sz="1500" dirty="0">
                <a:latin typeface="Amasis MT Pro" panose="02040504050005020304" pitchFamily="18" charset="-18"/>
              </a:rPr>
              <a:t> lůžka a jeho okolí</a:t>
            </a:r>
          </a:p>
          <a:p>
            <a:pPr lvl="2"/>
            <a:r>
              <a:rPr lang="cs-CZ" sz="1500" dirty="0">
                <a:latin typeface="Amasis MT Pro" panose="02040504050005020304" pitchFamily="18" charset="-18"/>
              </a:rPr>
              <a:t>pyodermie distální části končetiny</a:t>
            </a:r>
          </a:p>
          <a:p>
            <a:pPr lvl="2"/>
            <a:r>
              <a:rPr lang="cs-CZ" sz="1500" dirty="0">
                <a:latin typeface="Amasis MT Pro" panose="02040504050005020304" pitchFamily="18" charset="-18"/>
              </a:rPr>
              <a:t>periferní lymfadenopatie</a:t>
            </a:r>
          </a:p>
          <a:p>
            <a:pPr lvl="1"/>
            <a:r>
              <a:rPr lang="cs-CZ" sz="1500" b="1" dirty="0">
                <a:latin typeface="Amasis MT Pro" panose="02040504050005020304" pitchFamily="18" charset="-18"/>
              </a:rPr>
              <a:t>terapie</a:t>
            </a:r>
          </a:p>
          <a:p>
            <a:pPr lvl="2"/>
            <a:r>
              <a:rPr lang="cs-CZ" sz="1500" dirty="0">
                <a:latin typeface="Amasis MT Pro" panose="02040504050005020304" pitchFamily="18" charset="-18"/>
              </a:rPr>
              <a:t>suplementace zinku</a:t>
            </a:r>
          </a:p>
          <a:p>
            <a:pPr lvl="2"/>
            <a:r>
              <a:rPr lang="cs-CZ" sz="1500" dirty="0">
                <a:latin typeface="Amasis MT Pro" panose="02040504050005020304" pitchFamily="18" charset="-18"/>
              </a:rPr>
              <a:t>snížit příjem vápníku</a:t>
            </a:r>
          </a:p>
          <a:p>
            <a:pPr lvl="1"/>
            <a:r>
              <a:rPr lang="cs-CZ" sz="1500" dirty="0">
                <a:latin typeface="Amasis MT Pro" panose="02040504050005020304" pitchFamily="18" charset="-18"/>
              </a:rPr>
              <a:t>stanovení sérové hladiny zinku nemá valnou diagnostickou hodnotu</a:t>
            </a:r>
          </a:p>
          <a:p>
            <a:pPr lvl="1"/>
            <a:r>
              <a:rPr lang="cs-CZ" sz="1500" dirty="0">
                <a:latin typeface="Amasis MT Pro" panose="02040504050005020304" pitchFamily="18" charset="-18"/>
              </a:rPr>
              <a:t>při kvalitní dietě není nutno podávat doplňky stravy</a:t>
            </a:r>
          </a:p>
          <a:p>
            <a:pPr lvl="1"/>
            <a:endParaRPr lang="cs-CZ" sz="1400" dirty="0">
              <a:latin typeface="Amasis MT Pro" panose="02040504050005020304" pitchFamily="18" charset="-18"/>
            </a:endParaRPr>
          </a:p>
          <a:p>
            <a:r>
              <a:rPr lang="cs-CZ" sz="1800" b="1" dirty="0">
                <a:latin typeface="Amasis MT Pro" panose="02040504050005020304" pitchFamily="18" charset="-18"/>
              </a:rPr>
              <a:t>Zánětlivá artritida </a:t>
            </a:r>
          </a:p>
          <a:p>
            <a:pPr lvl="1"/>
            <a:r>
              <a:rPr lang="cs-CZ" sz="1500" dirty="0">
                <a:latin typeface="Amasis MT Pro" panose="02040504050005020304" pitchFamily="18" charset="-18"/>
              </a:rPr>
              <a:t>typická pro </a:t>
            </a:r>
            <a:r>
              <a:rPr lang="cs-CZ" sz="1500" dirty="0" err="1">
                <a:latin typeface="Amasis MT Pro" panose="02040504050005020304" pitchFamily="18" charset="-18"/>
              </a:rPr>
              <a:t>novorůst</a:t>
            </a:r>
            <a:r>
              <a:rPr lang="cs-CZ" sz="1500" dirty="0">
                <a:latin typeface="Amasis MT Pro" panose="02040504050005020304" pitchFamily="18" charset="-18"/>
              </a:rPr>
              <a:t> kosti</a:t>
            </a:r>
          </a:p>
          <a:p>
            <a:pPr lvl="1"/>
            <a:r>
              <a:rPr lang="cs-CZ" sz="1500" dirty="0">
                <a:latin typeface="Amasis MT Pro" panose="02040504050005020304" pitchFamily="18" charset="-18"/>
              </a:rPr>
              <a:t>postihuje axilární i apendikulární skelet</a:t>
            </a:r>
          </a:p>
          <a:p>
            <a:pPr lvl="1"/>
            <a:r>
              <a:rPr lang="cs-CZ" sz="1500" dirty="0">
                <a:latin typeface="Amasis MT Pro" panose="02040504050005020304" pitchFamily="18" charset="-18"/>
              </a:rPr>
              <a:t>nejvíce připomíná reaktivní artritidu primátů, která se vyskytuje jako komplikace bakteriálních průjmů</a:t>
            </a:r>
          </a:p>
          <a:p>
            <a:pPr marL="0" indent="0">
              <a:buNone/>
            </a:pPr>
            <a:endParaRPr lang="cs-CZ" sz="1800" dirty="0">
              <a:latin typeface="Amasis MT Pro" panose="02040504050005020304" pitchFamily="18" charset="-18"/>
            </a:endParaRPr>
          </a:p>
          <a:p>
            <a:pPr marL="0" indent="0">
              <a:buNone/>
            </a:pPr>
            <a:endParaRPr lang="cs-CZ" dirty="0">
              <a:latin typeface="Amasis MT Pro" panose="02040504050005020304" pitchFamily="18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95975351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3411964-DB0F-D7FE-7B84-36EE4B48AC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4" y="0"/>
            <a:ext cx="8928992" cy="764704"/>
          </a:xfrm>
        </p:spPr>
        <p:txBody>
          <a:bodyPr>
            <a:normAutofit/>
          </a:bodyPr>
          <a:lstStyle/>
          <a:p>
            <a:r>
              <a:rPr lang="cs-CZ" sz="3200" b="1" i="1" dirty="0" err="1">
                <a:latin typeface="Amasis MT Pro" panose="02040504050005020304" pitchFamily="18" charset="-18"/>
              </a:rPr>
              <a:t>Canidae</a:t>
            </a:r>
            <a:r>
              <a:rPr lang="cs-CZ" sz="3200" b="1" dirty="0">
                <a:latin typeface="Amasis MT Pro" panose="02040504050005020304" pitchFamily="18" charset="-18"/>
              </a:rPr>
              <a:t> – psovití – neinfekční onemocnění</a:t>
            </a:r>
            <a:endParaRPr lang="cs-CZ" sz="3200" dirty="0">
              <a:latin typeface="Amasis MT Pro" panose="02040504050005020304" pitchFamily="18" charset="-18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0D096F9-4E81-CD05-2EEA-4621D80281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764704"/>
            <a:ext cx="8928992" cy="6597352"/>
          </a:xfrm>
        </p:spPr>
        <p:txBody>
          <a:bodyPr>
            <a:normAutofit/>
          </a:bodyPr>
          <a:lstStyle/>
          <a:p>
            <a:pPr marL="342900" lvl="0" indent="-342900">
              <a:lnSpc>
                <a:spcPct val="115000"/>
              </a:lnSpc>
              <a:spcAft>
                <a:spcPts val="800"/>
              </a:spcAft>
              <a:buFont typeface="Constantia" panose="02030602050306030303" pitchFamily="18" charset="0"/>
              <a:buChar char="-"/>
            </a:pPr>
            <a:r>
              <a:rPr lang="cs-CZ" sz="1800" b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Chronické zánětlivé onemocnění střev – IBD (</a:t>
            </a:r>
            <a:r>
              <a:rPr lang="cs-CZ" sz="1800" b="1" kern="100" dirty="0" err="1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inflammatory</a:t>
            </a:r>
            <a:r>
              <a:rPr lang="cs-CZ" sz="1800" b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cs-CZ" sz="1800" b="1" kern="100" dirty="0" err="1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bowel</a:t>
            </a:r>
            <a:r>
              <a:rPr lang="cs-CZ" sz="1800" b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cs-CZ" sz="1800" b="1" kern="100" dirty="0" err="1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disease</a:t>
            </a:r>
            <a:r>
              <a:rPr lang="cs-CZ" sz="1800" b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)</a:t>
            </a:r>
            <a:endParaRPr lang="cs-CZ" sz="1800" kern="100" dirty="0">
              <a:effectLst/>
              <a:latin typeface="Amasis MT Pro" panose="02040504050005020304" pitchFamily="18" charset="-18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457200" lvl="1" indent="0">
              <a:buNone/>
            </a:pPr>
            <a:r>
              <a:rPr lang="cs-CZ" sz="1700" dirty="0">
                <a:latin typeface="Amasis MT Pro" panose="02040504050005020304" pitchFamily="18" charset="-18"/>
              </a:rPr>
              <a:t>= zánětlivá buněčná infiltrace lamina propria</a:t>
            </a:r>
          </a:p>
          <a:p>
            <a:pPr lvl="2"/>
            <a:r>
              <a:rPr lang="cs-CZ" sz="1700" dirty="0">
                <a:latin typeface="Amasis MT Pro" panose="02040504050005020304" pitchFamily="18" charset="-18"/>
              </a:rPr>
              <a:t>lymfocyty, plazmatické buňky, eozinofily, makrofágy, neutrofily</a:t>
            </a:r>
          </a:p>
          <a:p>
            <a:pPr lvl="2"/>
            <a:r>
              <a:rPr lang="cs-CZ" sz="1700" dirty="0">
                <a:latin typeface="Amasis MT Pro" panose="02040504050005020304" pitchFamily="18" charset="-18"/>
              </a:rPr>
              <a:t>dle převládajícího typu buněk se mohou lišit klinické příznaky, prognóza a terapie</a:t>
            </a:r>
          </a:p>
          <a:p>
            <a:pPr lvl="1"/>
            <a:r>
              <a:rPr lang="cs-CZ" sz="1700" dirty="0">
                <a:latin typeface="Amasis MT Pro" panose="02040504050005020304" pitchFamily="18" charset="-18"/>
              </a:rPr>
              <a:t>jedná se o častou příčinou chronických GIT problémů</a:t>
            </a:r>
          </a:p>
          <a:p>
            <a:pPr lvl="1"/>
            <a:r>
              <a:rPr lang="cs-CZ" sz="1700" b="1" dirty="0">
                <a:latin typeface="Amasis MT Pro" panose="02040504050005020304" pitchFamily="18" charset="-18"/>
              </a:rPr>
              <a:t>KP</a:t>
            </a:r>
            <a:r>
              <a:rPr lang="cs-CZ" sz="1700" dirty="0">
                <a:latin typeface="Amasis MT Pro" panose="02040504050005020304" pitchFamily="18" charset="-18"/>
              </a:rPr>
              <a:t>: zvracení, průjem, úbytky hmotnosti, zhoršená kvalita srsti, nevolnost</a:t>
            </a:r>
          </a:p>
          <a:p>
            <a:pPr lvl="1"/>
            <a:r>
              <a:rPr lang="cs-CZ" sz="1700" dirty="0">
                <a:latin typeface="Amasis MT Pro" panose="02040504050005020304" pitchFamily="18" charset="-18"/>
              </a:rPr>
              <a:t>termín IBD nikdy nepoužívat k popisu KP - pouze onemocnění, protože příznaky jsou nespecifické</a:t>
            </a:r>
          </a:p>
          <a:p>
            <a:pPr lvl="2"/>
            <a:r>
              <a:rPr lang="cs-CZ" sz="1700" dirty="0">
                <a:latin typeface="Amasis MT Pro" panose="02040504050005020304" pitchFamily="18" charset="-18"/>
              </a:rPr>
              <a:t>diferenciální diagnóza - onemocnění spojená s malabsorpcí, onemocnění pankreatu, enterokolitida, potravní intolerance, </a:t>
            </a:r>
            <a:r>
              <a:rPr lang="cs-CZ" sz="1700" dirty="0" err="1">
                <a:latin typeface="Amasis MT Pro" panose="02040504050005020304" pitchFamily="18" charset="-18"/>
              </a:rPr>
              <a:t>neoplazie</a:t>
            </a:r>
            <a:endParaRPr lang="cs-CZ" sz="1700" dirty="0">
              <a:latin typeface="Amasis MT Pro" panose="02040504050005020304" pitchFamily="18" charset="-18"/>
            </a:endParaRPr>
          </a:p>
          <a:p>
            <a:pPr lvl="2"/>
            <a:r>
              <a:rPr lang="cs-CZ" sz="1700" dirty="0">
                <a:latin typeface="Amasis MT Pro" panose="02040504050005020304" pitchFamily="18" charset="-18"/>
              </a:rPr>
              <a:t>nezaměňovat IBD s potravní intolerancí nebo alergií</a:t>
            </a:r>
          </a:p>
          <a:p>
            <a:pPr lvl="1"/>
            <a:r>
              <a:rPr lang="cs-CZ" sz="1700" b="1" dirty="0">
                <a:latin typeface="Amasis MT Pro" panose="02040504050005020304" pitchFamily="18" charset="-18"/>
              </a:rPr>
              <a:t>patologie</a:t>
            </a:r>
          </a:p>
          <a:p>
            <a:pPr lvl="2"/>
            <a:r>
              <a:rPr lang="cs-CZ" sz="1700" dirty="0" err="1">
                <a:latin typeface="Amasis MT Pro" panose="02040504050005020304" pitchFamily="18" charset="-18"/>
              </a:rPr>
              <a:t>hypoproteinémie</a:t>
            </a:r>
            <a:r>
              <a:rPr lang="cs-CZ" sz="1700" dirty="0">
                <a:latin typeface="Amasis MT Pro" panose="02040504050005020304" pitchFamily="18" charset="-18"/>
              </a:rPr>
              <a:t> - hlavně </a:t>
            </a:r>
            <a:r>
              <a:rPr lang="cs-CZ" sz="1700" dirty="0" err="1">
                <a:latin typeface="Amasis MT Pro" panose="02040504050005020304" pitchFamily="18" charset="-18"/>
              </a:rPr>
              <a:t>hypoalbuminémie</a:t>
            </a:r>
            <a:r>
              <a:rPr lang="cs-CZ" sz="1700" dirty="0">
                <a:latin typeface="Amasis MT Pro" panose="02040504050005020304" pitchFamily="18" charset="-18"/>
              </a:rPr>
              <a:t> → ascites</a:t>
            </a:r>
          </a:p>
          <a:p>
            <a:pPr lvl="3"/>
            <a:r>
              <a:rPr lang="cs-CZ" sz="1700" dirty="0">
                <a:latin typeface="Amasis MT Pro" panose="02040504050005020304" pitchFamily="18" charset="-18"/>
              </a:rPr>
              <a:t>nespecifické příznaky</a:t>
            </a:r>
          </a:p>
          <a:p>
            <a:pPr lvl="1"/>
            <a:r>
              <a:rPr lang="cs-CZ" sz="1700" dirty="0">
                <a:latin typeface="Amasis MT Pro" panose="02040504050005020304" pitchFamily="18" charset="-18"/>
              </a:rPr>
              <a:t>postihuje velké psovité šelmy - pes hřivnatý, vlk obecný</a:t>
            </a:r>
          </a:p>
          <a:p>
            <a:pPr lvl="1"/>
            <a:endParaRPr lang="cs-CZ" sz="2100" dirty="0">
              <a:latin typeface="Amasis MT Pro" panose="02040504050005020304" pitchFamily="18" charset="-18"/>
            </a:endParaRPr>
          </a:p>
          <a:p>
            <a:endParaRPr lang="cs-CZ" dirty="0">
              <a:latin typeface="Amasis MT Pro" panose="02040504050005020304" pitchFamily="18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7598089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3B64E39-ED56-FA56-B0C8-7A7A60B1B7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0"/>
            <a:ext cx="8856984" cy="908720"/>
          </a:xfrm>
        </p:spPr>
        <p:txBody>
          <a:bodyPr>
            <a:normAutofit/>
          </a:bodyPr>
          <a:lstStyle/>
          <a:p>
            <a:r>
              <a:rPr lang="cs-CZ" sz="3200" b="1" i="1" dirty="0" err="1">
                <a:latin typeface="Amasis MT Pro" panose="02040504050005020304" pitchFamily="18" charset="-18"/>
              </a:rPr>
              <a:t>Canidae</a:t>
            </a:r>
            <a:r>
              <a:rPr lang="cs-CZ" sz="3200" b="1" dirty="0">
                <a:latin typeface="Amasis MT Pro" panose="02040504050005020304" pitchFamily="18" charset="-18"/>
              </a:rPr>
              <a:t> – psovití – neinfekční onemocnění</a:t>
            </a:r>
            <a:endParaRPr lang="cs-CZ" sz="3200" dirty="0">
              <a:latin typeface="Amasis MT Pro" panose="02040504050005020304" pitchFamily="18" charset="-18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A0CF7A1-F332-1ECF-AC77-F0EC487577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908720"/>
            <a:ext cx="8784976" cy="5674642"/>
          </a:xfrm>
        </p:spPr>
        <p:txBody>
          <a:bodyPr>
            <a:normAutofit lnSpcReduction="10000"/>
          </a:bodyPr>
          <a:lstStyle/>
          <a:p>
            <a:pPr marL="342900" lvl="0" indent="-342900">
              <a:lnSpc>
                <a:spcPct val="115000"/>
              </a:lnSpc>
              <a:spcAft>
                <a:spcPts val="800"/>
              </a:spcAft>
              <a:buFont typeface="Constantia" panose="02030602050306030303" pitchFamily="18" charset="0"/>
              <a:buChar char="-"/>
            </a:pPr>
            <a:r>
              <a:rPr lang="cs-CZ" sz="1900" b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Chronické zánětlivé onemocnění střev – IBD (</a:t>
            </a:r>
            <a:r>
              <a:rPr lang="cs-CZ" sz="1900" b="1" kern="100" dirty="0" err="1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inflammatory</a:t>
            </a:r>
            <a:r>
              <a:rPr lang="cs-CZ" sz="1900" b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cs-CZ" sz="1900" b="1" kern="100" dirty="0" err="1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bowel</a:t>
            </a:r>
            <a:r>
              <a:rPr lang="cs-CZ" sz="1900" b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cs-CZ" sz="1900" b="1" kern="100" dirty="0" err="1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disease</a:t>
            </a:r>
            <a:r>
              <a:rPr lang="cs-CZ" sz="1900" b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)</a:t>
            </a:r>
            <a:endParaRPr lang="cs-CZ" sz="1900" dirty="0">
              <a:latin typeface="Amasis MT Pro" panose="02040504050005020304" pitchFamily="18" charset="-18"/>
            </a:endParaRPr>
          </a:p>
          <a:p>
            <a:pPr lvl="1"/>
            <a:r>
              <a:rPr lang="cs-CZ" sz="1700" b="1" dirty="0">
                <a:latin typeface="Amasis MT Pro" panose="02040504050005020304" pitchFamily="18" charset="-18"/>
              </a:rPr>
              <a:t>etiologie</a:t>
            </a:r>
          </a:p>
          <a:p>
            <a:pPr lvl="2"/>
            <a:r>
              <a:rPr lang="cs-CZ" sz="1700" dirty="0">
                <a:latin typeface="Amasis MT Pro" panose="02040504050005020304" pitchFamily="18" charset="-18"/>
              </a:rPr>
              <a:t>neznámá</a:t>
            </a:r>
          </a:p>
          <a:p>
            <a:pPr lvl="2"/>
            <a:r>
              <a:rPr lang="cs-CZ" sz="1700" dirty="0">
                <a:latin typeface="Amasis MT Pro" panose="02040504050005020304" pitchFamily="18" charset="-18"/>
              </a:rPr>
              <a:t>nejspíše postižená imunitní regulace odpovědi GALT na antigenní stimul</a:t>
            </a:r>
          </a:p>
          <a:p>
            <a:pPr lvl="3"/>
            <a:r>
              <a:rPr lang="cs-CZ" sz="1700" dirty="0">
                <a:latin typeface="Amasis MT Pro" panose="02040504050005020304" pitchFamily="18" charset="-18"/>
              </a:rPr>
              <a:t>bakterie v lumen střev, antigeny parazitů či potravy mohou iniciovat přehnanou, chronickou zánětlivou odpověď střev</a:t>
            </a:r>
          </a:p>
          <a:p>
            <a:pPr lvl="1"/>
            <a:r>
              <a:rPr lang="cs-CZ" sz="1700" b="1" dirty="0">
                <a:latin typeface="Amasis MT Pro" panose="02040504050005020304" pitchFamily="18" charset="-18"/>
              </a:rPr>
              <a:t>diagnostika</a:t>
            </a:r>
          </a:p>
          <a:p>
            <a:pPr lvl="2"/>
            <a:r>
              <a:rPr lang="cs-CZ" sz="1700" dirty="0">
                <a:latin typeface="Amasis MT Pro" panose="02040504050005020304" pitchFamily="18" charset="-18"/>
              </a:rPr>
              <a:t>předběžná - z klinických příznaků a po vyloučení ostatních onemocnění</a:t>
            </a:r>
          </a:p>
          <a:p>
            <a:pPr lvl="2"/>
            <a:r>
              <a:rPr lang="cs-CZ" sz="1700" dirty="0">
                <a:latin typeface="Amasis MT Pro" panose="02040504050005020304" pitchFamily="18" charset="-18"/>
              </a:rPr>
              <a:t>pro potvrzení diagnózy - biopsie střeva</a:t>
            </a:r>
          </a:p>
          <a:p>
            <a:pPr lvl="1"/>
            <a:r>
              <a:rPr lang="cs-CZ" sz="1700" b="1" dirty="0">
                <a:latin typeface="Amasis MT Pro" panose="02040504050005020304" pitchFamily="18" charset="-18"/>
              </a:rPr>
              <a:t>terapie</a:t>
            </a:r>
          </a:p>
          <a:p>
            <a:pPr lvl="2"/>
            <a:r>
              <a:rPr lang="cs-CZ" sz="1700" dirty="0">
                <a:latin typeface="Amasis MT Pro" panose="02040504050005020304" pitchFamily="18" charset="-18"/>
              </a:rPr>
              <a:t>podpůrná terapie - na základě závažnosti klinických příznaků</a:t>
            </a:r>
          </a:p>
          <a:p>
            <a:pPr lvl="3"/>
            <a:r>
              <a:rPr lang="cs-CZ" sz="1700" dirty="0">
                <a:latin typeface="Amasis MT Pro" panose="02040504050005020304" pitchFamily="18" charset="-18"/>
              </a:rPr>
              <a:t>tekutiny </a:t>
            </a:r>
          </a:p>
          <a:p>
            <a:pPr lvl="4"/>
            <a:r>
              <a:rPr lang="cs-CZ" sz="1700" dirty="0">
                <a:latin typeface="Amasis MT Pro" panose="02040504050005020304" pitchFamily="18" charset="-18"/>
              </a:rPr>
              <a:t>při </a:t>
            </a:r>
            <a:r>
              <a:rPr lang="cs-CZ" sz="1700" dirty="0" err="1">
                <a:latin typeface="Amasis MT Pro" panose="02040504050005020304" pitchFamily="18" charset="-18"/>
              </a:rPr>
              <a:t>hypoproteinémii</a:t>
            </a:r>
            <a:r>
              <a:rPr lang="cs-CZ" sz="1700" dirty="0">
                <a:latin typeface="Amasis MT Pro" panose="02040504050005020304" pitchFamily="18" charset="-18"/>
              </a:rPr>
              <a:t> - koloidy</a:t>
            </a:r>
          </a:p>
          <a:p>
            <a:pPr lvl="2"/>
            <a:r>
              <a:rPr lang="cs-CZ" sz="1700" dirty="0" err="1">
                <a:latin typeface="Amasis MT Pro" panose="02040504050005020304" pitchFamily="18" charset="-18"/>
              </a:rPr>
              <a:t>imunomodulace</a:t>
            </a:r>
            <a:r>
              <a:rPr lang="cs-CZ" sz="1700" dirty="0">
                <a:latin typeface="Amasis MT Pro" panose="02040504050005020304" pitchFamily="18" charset="-18"/>
              </a:rPr>
              <a:t> - kortikosteroidy, imunosupresiva či </a:t>
            </a:r>
            <a:r>
              <a:rPr lang="cs-CZ" sz="1700" dirty="0" err="1">
                <a:latin typeface="Amasis MT Pro" panose="02040504050005020304" pitchFamily="18" charset="-18"/>
              </a:rPr>
              <a:t>sulfasalazin</a:t>
            </a:r>
            <a:r>
              <a:rPr lang="cs-CZ" sz="1700" dirty="0">
                <a:latin typeface="Amasis MT Pro" panose="02040504050005020304" pitchFamily="18" charset="-18"/>
              </a:rPr>
              <a:t> </a:t>
            </a:r>
          </a:p>
          <a:p>
            <a:pPr lvl="2"/>
            <a:r>
              <a:rPr lang="cs-CZ" sz="1700" dirty="0">
                <a:latin typeface="Amasis MT Pro" panose="02040504050005020304" pitchFamily="18" charset="-18"/>
              </a:rPr>
              <a:t>úprava diety - hypoalergenní, nebo lehce stravitelná strava</a:t>
            </a:r>
          </a:p>
          <a:p>
            <a:pPr lvl="2"/>
            <a:r>
              <a:rPr lang="cs-CZ" sz="1700" dirty="0">
                <a:latin typeface="Amasis MT Pro" panose="02040504050005020304" pitchFamily="18" charset="-18"/>
              </a:rPr>
              <a:t>antibiotika - sníží bakteriální přerůstání</a:t>
            </a:r>
          </a:p>
          <a:p>
            <a:pPr lvl="2"/>
            <a:r>
              <a:rPr lang="cs-CZ" sz="1700" dirty="0">
                <a:latin typeface="Amasis MT Pro" panose="02040504050005020304" pitchFamily="18" charset="-18"/>
              </a:rPr>
              <a:t>kobalamin, </a:t>
            </a:r>
            <a:r>
              <a:rPr lang="cs-CZ" sz="1700" dirty="0" err="1">
                <a:latin typeface="Amasis MT Pro" panose="02040504050005020304" pitchFamily="18" charset="-18"/>
              </a:rPr>
              <a:t>folát</a:t>
            </a:r>
            <a:r>
              <a:rPr lang="cs-CZ" sz="1700" dirty="0">
                <a:latin typeface="Amasis MT Pro" panose="02040504050005020304" pitchFamily="18" charset="-18"/>
              </a:rPr>
              <a:t> - mohou působit příznivě</a:t>
            </a:r>
          </a:p>
          <a:p>
            <a:pPr lvl="1"/>
            <a:endParaRPr lang="cs-CZ" dirty="0">
              <a:latin typeface="Amasis MT Pro" panose="02040504050005020304" pitchFamily="18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19587890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588F7DC-C503-4585-9128-BEF4E5BBA3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0"/>
            <a:ext cx="8712968" cy="836712"/>
          </a:xfrm>
        </p:spPr>
        <p:txBody>
          <a:bodyPr>
            <a:normAutofit/>
          </a:bodyPr>
          <a:lstStyle/>
          <a:p>
            <a:r>
              <a:rPr lang="cs-CZ" sz="3200" b="1" i="1" dirty="0" err="1">
                <a:latin typeface="Amasis MT Pro" panose="02040504050005020304" pitchFamily="18" charset="-18"/>
              </a:rPr>
              <a:t>Canidae</a:t>
            </a:r>
            <a:r>
              <a:rPr lang="cs-CZ" sz="3200" b="1" dirty="0">
                <a:latin typeface="Amasis MT Pro" panose="02040504050005020304" pitchFamily="18" charset="-18"/>
              </a:rPr>
              <a:t> – psovití – neinfekční onemocnění</a:t>
            </a:r>
            <a:endParaRPr lang="cs-CZ" sz="3200" dirty="0">
              <a:latin typeface="Amasis MT Pro" panose="02040504050005020304" pitchFamily="18" charset="-18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A507545-5675-F4CF-5975-981BF08E1A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908720"/>
            <a:ext cx="9144000" cy="5832648"/>
          </a:xfrm>
        </p:spPr>
        <p:txBody>
          <a:bodyPr>
            <a:normAutofit fontScale="92500" lnSpcReduction="10000"/>
          </a:bodyPr>
          <a:lstStyle/>
          <a:p>
            <a:r>
              <a:rPr lang="cs-CZ" sz="2600" b="1" dirty="0" err="1">
                <a:latin typeface="Amasis MT Pro" panose="02040504050005020304" pitchFamily="18" charset="-18"/>
              </a:rPr>
              <a:t>Pododermatitida</a:t>
            </a:r>
            <a:endParaRPr lang="cs-CZ" sz="2600" b="1" dirty="0">
              <a:latin typeface="Amasis MT Pro" panose="02040504050005020304" pitchFamily="18" charset="-18"/>
            </a:endParaRPr>
          </a:p>
          <a:p>
            <a:pPr lvl="1"/>
            <a:r>
              <a:rPr lang="cs-CZ" sz="1900" dirty="0">
                <a:latin typeface="Amasis MT Pro" panose="02040504050005020304" pitchFamily="18" charset="-18"/>
              </a:rPr>
              <a:t>výrazná morbidita a významné onemocnění u mláďat</a:t>
            </a:r>
          </a:p>
          <a:p>
            <a:pPr lvl="1"/>
            <a:r>
              <a:rPr lang="cs-CZ" sz="1900" dirty="0">
                <a:latin typeface="Amasis MT Pro" panose="02040504050005020304" pitchFamily="18" charset="-18"/>
              </a:rPr>
              <a:t>psovité šelmy často hrabají → mohou si způsobit traumatické léze na nášlapných polštářcích, abraze, </a:t>
            </a:r>
            <a:r>
              <a:rPr lang="cs-CZ" sz="1900" dirty="0" err="1">
                <a:latin typeface="Amasis MT Pro" panose="02040504050005020304" pitchFamily="18" charset="-18"/>
              </a:rPr>
              <a:t>avulze</a:t>
            </a:r>
            <a:r>
              <a:rPr lang="cs-CZ" sz="1900" dirty="0">
                <a:latin typeface="Amasis MT Pro" panose="02040504050005020304" pitchFamily="18" charset="-18"/>
              </a:rPr>
              <a:t> nehtu, lacerace</a:t>
            </a:r>
          </a:p>
          <a:p>
            <a:pPr marL="914400" lvl="2" indent="0">
              <a:buNone/>
            </a:pPr>
            <a:r>
              <a:rPr lang="cs-CZ" sz="1900" dirty="0">
                <a:latin typeface="Amasis MT Pro" panose="02040504050005020304" pitchFamily="18" charset="-18"/>
              </a:rPr>
              <a:t>→ rány se mohou infikovat a vést k </a:t>
            </a:r>
            <a:r>
              <a:rPr lang="cs-CZ" sz="1900" dirty="0" err="1">
                <a:latin typeface="Amasis MT Pro" panose="02040504050005020304" pitchFamily="18" charset="-18"/>
              </a:rPr>
              <a:t>pododermatitidě</a:t>
            </a:r>
            <a:endParaRPr lang="cs-CZ" sz="1900" dirty="0">
              <a:latin typeface="Amasis MT Pro" panose="02040504050005020304" pitchFamily="18" charset="-18"/>
            </a:endParaRPr>
          </a:p>
          <a:p>
            <a:pPr marL="914400" lvl="2" indent="0">
              <a:buNone/>
            </a:pPr>
            <a:endParaRPr lang="cs-CZ" sz="1900" dirty="0">
              <a:latin typeface="Amasis MT Pro" panose="02040504050005020304" pitchFamily="18" charset="-18"/>
            </a:endParaRPr>
          </a:p>
          <a:p>
            <a:pPr lvl="1"/>
            <a:r>
              <a:rPr lang="cs-CZ" sz="1900" b="1" dirty="0">
                <a:latin typeface="Amasis MT Pro" panose="02040504050005020304" pitchFamily="18" charset="-18"/>
              </a:rPr>
              <a:t>původci</a:t>
            </a:r>
            <a:r>
              <a:rPr lang="cs-CZ" sz="1900" dirty="0">
                <a:latin typeface="Amasis MT Pro" panose="02040504050005020304" pitchFamily="18" charset="-18"/>
              </a:rPr>
              <a:t> – nejčastěji bakterie žijící na kůži či střevního původu</a:t>
            </a:r>
          </a:p>
          <a:p>
            <a:pPr lvl="2"/>
            <a:r>
              <a:rPr lang="cs-CZ" sz="1900" i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Staphylococcus </a:t>
            </a:r>
            <a:r>
              <a:rPr lang="cs-CZ" sz="1900" i="1" kern="100" dirty="0" err="1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spp</a:t>
            </a:r>
            <a:r>
              <a:rPr lang="cs-CZ" sz="1900" i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cs-CZ" sz="1900" kern="100" dirty="0">
              <a:effectLst/>
              <a:latin typeface="Amasis MT Pro" panose="02040504050005020304" pitchFamily="18" charset="-18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lvl="2"/>
            <a:r>
              <a:rPr lang="cs-CZ" sz="1900" dirty="0">
                <a:latin typeface="Amasis MT Pro" panose="02040504050005020304" pitchFamily="18" charset="-18"/>
              </a:rPr>
              <a:t>gramnegativní bakterie</a:t>
            </a:r>
          </a:p>
          <a:p>
            <a:pPr lvl="1"/>
            <a:r>
              <a:rPr lang="cs-CZ" sz="1900" b="1" dirty="0">
                <a:latin typeface="Amasis MT Pro" panose="02040504050005020304" pitchFamily="18" charset="-18"/>
              </a:rPr>
              <a:t>KP</a:t>
            </a:r>
            <a:r>
              <a:rPr lang="cs-CZ" sz="1900" dirty="0">
                <a:latin typeface="Amasis MT Pro" panose="02040504050005020304" pitchFamily="18" charset="-18"/>
              </a:rPr>
              <a:t> - </a:t>
            </a:r>
            <a:r>
              <a:rPr lang="cs-CZ" sz="1900" dirty="0" err="1">
                <a:latin typeface="Amasis MT Pro" panose="02040504050005020304" pitchFamily="18" charset="-18"/>
              </a:rPr>
              <a:t>interdigitální</a:t>
            </a:r>
            <a:r>
              <a:rPr lang="cs-CZ" sz="1900" dirty="0">
                <a:latin typeface="Amasis MT Pro" panose="02040504050005020304" pitchFamily="18" charset="-18"/>
              </a:rPr>
              <a:t> dermatitida, edém (pes hřivnatý, vlk mexický, fenek berberský,...)</a:t>
            </a:r>
          </a:p>
          <a:p>
            <a:pPr lvl="1"/>
            <a:r>
              <a:rPr lang="cs-CZ" sz="1900" b="1" dirty="0">
                <a:latin typeface="Amasis MT Pro" panose="02040504050005020304" pitchFamily="18" charset="-18"/>
              </a:rPr>
              <a:t>etiologie</a:t>
            </a:r>
            <a:r>
              <a:rPr lang="cs-CZ" sz="1900" dirty="0">
                <a:latin typeface="Amasis MT Pro" panose="02040504050005020304" pitchFamily="18" charset="-18"/>
              </a:rPr>
              <a:t> - neznámá</a:t>
            </a:r>
          </a:p>
          <a:p>
            <a:pPr lvl="2"/>
            <a:r>
              <a:rPr lang="cs-CZ" sz="1900" dirty="0">
                <a:latin typeface="Amasis MT Pro" panose="02040504050005020304" pitchFamily="18" charset="-18"/>
              </a:rPr>
              <a:t>tkáň mezi prsty a polštářky se stane </a:t>
            </a:r>
            <a:r>
              <a:rPr lang="cs-CZ" sz="1900" dirty="0" err="1">
                <a:latin typeface="Amasis MT Pro" panose="02040504050005020304" pitchFamily="18" charset="-18"/>
              </a:rPr>
              <a:t>erytematózní</a:t>
            </a:r>
            <a:r>
              <a:rPr lang="cs-CZ" sz="1900" dirty="0">
                <a:latin typeface="Amasis MT Pro" panose="02040504050005020304" pitchFamily="18" charset="-18"/>
              </a:rPr>
              <a:t>, odřená a vlhká</a:t>
            </a:r>
          </a:p>
          <a:p>
            <a:pPr lvl="2"/>
            <a:r>
              <a:rPr lang="cs-CZ" sz="1900" dirty="0">
                <a:latin typeface="Amasis MT Pro" panose="02040504050005020304" pitchFamily="18" charset="-18"/>
              </a:rPr>
              <a:t>léze mohou být důsledkem vysoké vlhkosti vedoucí k dermatitidě</a:t>
            </a:r>
          </a:p>
          <a:p>
            <a:pPr marL="914400" lvl="2" indent="0">
              <a:buNone/>
            </a:pPr>
            <a:endParaRPr lang="cs-CZ" sz="1900" dirty="0">
              <a:latin typeface="Amasis MT Pro" panose="02040504050005020304" pitchFamily="18" charset="-18"/>
            </a:endParaRPr>
          </a:p>
          <a:p>
            <a:pPr lvl="1"/>
            <a:r>
              <a:rPr lang="cs-CZ" sz="1900" b="1" dirty="0">
                <a:latin typeface="Amasis MT Pro" panose="02040504050005020304" pitchFamily="18" charset="-18"/>
              </a:rPr>
              <a:t>terapie</a:t>
            </a:r>
            <a:r>
              <a:rPr lang="cs-CZ" sz="1900" dirty="0">
                <a:latin typeface="Amasis MT Pro" panose="02040504050005020304" pitchFamily="18" charset="-18"/>
              </a:rPr>
              <a:t> </a:t>
            </a:r>
          </a:p>
          <a:p>
            <a:pPr lvl="2"/>
            <a:r>
              <a:rPr lang="cs-CZ" sz="1900" dirty="0">
                <a:latin typeface="Amasis MT Pro" panose="02040504050005020304" pitchFamily="18" charset="-18"/>
              </a:rPr>
              <a:t>dezinfekce a orální antimikrobiální léčba</a:t>
            </a:r>
          </a:p>
          <a:p>
            <a:pPr lvl="1"/>
            <a:r>
              <a:rPr lang="cs-CZ" sz="1900" dirty="0">
                <a:latin typeface="Amasis MT Pro" panose="02040504050005020304" pitchFamily="18" charset="-18"/>
              </a:rPr>
              <a:t>u nehojících lézí - může být autoimunitní příčina (odpovídá na </a:t>
            </a:r>
            <a:r>
              <a:rPr lang="cs-CZ" sz="1900" dirty="0" err="1">
                <a:latin typeface="Amasis MT Pro" panose="02040504050005020304" pitchFamily="18" charset="-18"/>
              </a:rPr>
              <a:t>prednison</a:t>
            </a:r>
            <a:r>
              <a:rPr lang="cs-CZ" sz="1900" dirty="0">
                <a:latin typeface="Amasis MT Pro" panose="02040504050005020304" pitchFamily="18" charset="-18"/>
              </a:rPr>
              <a:t> a ATB)</a:t>
            </a:r>
          </a:p>
          <a:p>
            <a:pPr lvl="3"/>
            <a:r>
              <a:rPr lang="cs-CZ" sz="1900" dirty="0">
                <a:latin typeface="Amasis MT Pro" panose="02040504050005020304" pitchFamily="18" charset="-18"/>
              </a:rPr>
              <a:t>biopsie pro určení příčiny</a:t>
            </a:r>
          </a:p>
          <a:p>
            <a:endParaRPr lang="cs-CZ" dirty="0">
              <a:latin typeface="Amasis MT Pro" panose="02040504050005020304" pitchFamily="18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11218684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D5D066-372F-5005-AA37-8AB21D1034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b="1" i="1" dirty="0" err="1">
                <a:latin typeface="Amasis MT Pro" panose="02040504050005020304" pitchFamily="18" charset="-18"/>
              </a:rPr>
              <a:t>Canidae</a:t>
            </a:r>
            <a:r>
              <a:rPr lang="cs-CZ" sz="3200" b="1" dirty="0">
                <a:latin typeface="Amasis MT Pro" panose="02040504050005020304" pitchFamily="18" charset="-18"/>
              </a:rPr>
              <a:t> - psovití - charakteristika</a:t>
            </a:r>
            <a:endParaRPr lang="cs-CZ" sz="3200" dirty="0">
              <a:latin typeface="Amasis MT Pro" panose="02040504050005020304" pitchFamily="18" charset="-18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DC85EC3-1020-F5A9-135F-65ED4B5215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929411"/>
          </a:xfrm>
        </p:spPr>
        <p:txBody>
          <a:bodyPr>
            <a:normAutofit/>
          </a:bodyPr>
          <a:lstStyle/>
          <a:p>
            <a:r>
              <a:rPr lang="cs-CZ" sz="1800" b="1" dirty="0">
                <a:latin typeface="Amasis MT Pro" panose="02040504050005020304" pitchFamily="18" charset="-18"/>
              </a:rPr>
              <a:t>Unikátní anatomie</a:t>
            </a:r>
          </a:p>
          <a:p>
            <a:r>
              <a:rPr lang="cs-CZ" sz="1500" b="1" dirty="0">
                <a:latin typeface="Amasis MT Pro" panose="02040504050005020304" pitchFamily="18" charset="-18"/>
              </a:rPr>
              <a:t>Charakteristické znaky na lebce </a:t>
            </a:r>
          </a:p>
          <a:p>
            <a:pPr lvl="1"/>
            <a:r>
              <a:rPr lang="cs-CZ" sz="1500" dirty="0">
                <a:latin typeface="Amasis MT Pro" panose="02040504050005020304" pitchFamily="18" charset="-18"/>
              </a:rPr>
              <a:t>mediální pozice </a:t>
            </a:r>
            <a:r>
              <a:rPr lang="cs-CZ" sz="1500" i="1" dirty="0">
                <a:latin typeface="Amasis MT Pro" panose="02040504050005020304" pitchFamily="18" charset="-18"/>
              </a:rPr>
              <a:t>a. </a:t>
            </a:r>
            <a:r>
              <a:rPr lang="cs-CZ" sz="1500" i="1" dirty="0" err="1">
                <a:latin typeface="Amasis MT Pro" panose="02040504050005020304" pitchFamily="18" charset="-18"/>
              </a:rPr>
              <a:t>carotis</a:t>
            </a:r>
            <a:r>
              <a:rPr lang="cs-CZ" sz="1500" i="1" dirty="0">
                <a:latin typeface="Amasis MT Pro" panose="02040504050005020304" pitchFamily="18" charset="-18"/>
              </a:rPr>
              <a:t> interna </a:t>
            </a:r>
          </a:p>
          <a:p>
            <a:pPr lvl="1"/>
            <a:r>
              <a:rPr lang="cs-CZ" sz="1500" dirty="0" err="1">
                <a:latin typeface="Amasis MT Pro" panose="02040504050005020304" pitchFamily="18" charset="-18"/>
              </a:rPr>
              <a:t>neperzistuje</a:t>
            </a:r>
            <a:r>
              <a:rPr lang="cs-CZ" sz="1500" dirty="0">
                <a:latin typeface="Amasis MT Pro" panose="02040504050005020304" pitchFamily="18" charset="-18"/>
              </a:rPr>
              <a:t> </a:t>
            </a:r>
            <a:r>
              <a:rPr lang="cs-CZ" sz="1500" i="1" dirty="0">
                <a:latin typeface="Amasis MT Pro" panose="02040504050005020304" pitchFamily="18" charset="-18"/>
              </a:rPr>
              <a:t>a. </a:t>
            </a:r>
            <a:r>
              <a:rPr lang="cs-CZ" sz="1500" i="1" dirty="0" err="1">
                <a:latin typeface="Amasis MT Pro" panose="02040504050005020304" pitchFamily="18" charset="-18"/>
              </a:rPr>
              <a:t>stapedia</a:t>
            </a:r>
            <a:r>
              <a:rPr lang="cs-CZ" sz="1500" i="1" dirty="0">
                <a:latin typeface="Amasis MT Pro" panose="02040504050005020304" pitchFamily="18" charset="-18"/>
              </a:rPr>
              <a:t> </a:t>
            </a:r>
          </a:p>
          <a:p>
            <a:pPr lvl="1"/>
            <a:r>
              <a:rPr lang="cs-CZ" sz="1500" i="1" dirty="0" err="1">
                <a:latin typeface="Amasis MT Pro" panose="02040504050005020304" pitchFamily="18" charset="-18"/>
              </a:rPr>
              <a:t>bulla</a:t>
            </a:r>
            <a:r>
              <a:rPr lang="cs-CZ" sz="1500" i="1" dirty="0">
                <a:latin typeface="Amasis MT Pro" panose="02040504050005020304" pitchFamily="18" charset="-18"/>
              </a:rPr>
              <a:t> </a:t>
            </a:r>
            <a:r>
              <a:rPr lang="cs-CZ" sz="1500" i="1" dirty="0" err="1">
                <a:latin typeface="Amasis MT Pro" panose="02040504050005020304" pitchFamily="18" charset="-18"/>
              </a:rPr>
              <a:t>tympanica</a:t>
            </a:r>
            <a:r>
              <a:rPr lang="cs-CZ" sz="1500" i="1" dirty="0">
                <a:latin typeface="Amasis MT Pro" panose="02040504050005020304" pitchFamily="18" charset="-18"/>
              </a:rPr>
              <a:t> </a:t>
            </a:r>
            <a:r>
              <a:rPr lang="cs-CZ" sz="1500" dirty="0">
                <a:latin typeface="Amasis MT Pro" panose="02040504050005020304" pitchFamily="18" charset="-18"/>
              </a:rPr>
              <a:t>– zvětšená a částečně rozdělena septem</a:t>
            </a:r>
          </a:p>
          <a:p>
            <a:pPr lvl="1"/>
            <a:r>
              <a:rPr lang="cs-CZ" sz="1500" dirty="0">
                <a:latin typeface="Amasis MT Pro" panose="02040504050005020304" pitchFamily="18" charset="-18"/>
              </a:rPr>
              <a:t>vstupní bod </a:t>
            </a:r>
            <a:r>
              <a:rPr lang="cs-CZ" sz="1500" i="1" dirty="0">
                <a:latin typeface="Amasis MT Pro" panose="02040504050005020304" pitchFamily="18" charset="-18"/>
              </a:rPr>
              <a:t>m. </a:t>
            </a:r>
            <a:r>
              <a:rPr lang="cs-CZ" sz="1500" i="1" dirty="0" err="1">
                <a:latin typeface="Amasis MT Pro" panose="02040504050005020304" pitchFamily="18" charset="-18"/>
              </a:rPr>
              <a:t>digastricus</a:t>
            </a:r>
            <a:r>
              <a:rPr lang="cs-CZ" sz="1500" i="1" dirty="0">
                <a:latin typeface="Amasis MT Pro" panose="02040504050005020304" pitchFamily="18" charset="-18"/>
              </a:rPr>
              <a:t> </a:t>
            </a:r>
            <a:r>
              <a:rPr lang="cs-CZ" sz="1500" dirty="0">
                <a:latin typeface="Amasis MT Pro" panose="02040504050005020304" pitchFamily="18" charset="-18"/>
              </a:rPr>
              <a:t>je rozšířený u mnoho druhů</a:t>
            </a:r>
          </a:p>
          <a:p>
            <a:pPr lvl="2"/>
            <a:r>
              <a:rPr lang="cs-CZ" sz="1500" dirty="0">
                <a:latin typeface="Amasis MT Pro" panose="02040504050005020304" pitchFamily="18" charset="-18"/>
              </a:rPr>
              <a:t>vytváří </a:t>
            </a:r>
            <a:r>
              <a:rPr lang="cs-CZ" sz="1500" i="1" dirty="0" err="1">
                <a:latin typeface="Amasis MT Pro" panose="02040504050005020304" pitchFamily="18" charset="-18"/>
              </a:rPr>
              <a:t>lobus</a:t>
            </a:r>
            <a:r>
              <a:rPr lang="cs-CZ" sz="1500" i="1" dirty="0">
                <a:latin typeface="Amasis MT Pro" panose="02040504050005020304" pitchFamily="18" charset="-18"/>
              </a:rPr>
              <a:t> </a:t>
            </a:r>
            <a:r>
              <a:rPr lang="cs-CZ" sz="1500" i="1" dirty="0" err="1">
                <a:latin typeface="Amasis MT Pro" panose="02040504050005020304" pitchFamily="18" charset="-18"/>
              </a:rPr>
              <a:t>subangularis</a:t>
            </a:r>
            <a:r>
              <a:rPr lang="cs-CZ" sz="1500" i="1" dirty="0">
                <a:latin typeface="Amasis MT Pro" panose="02040504050005020304" pitchFamily="18" charset="-18"/>
              </a:rPr>
              <a:t> </a:t>
            </a:r>
            <a:r>
              <a:rPr lang="cs-CZ" sz="1500" dirty="0">
                <a:latin typeface="Amasis MT Pro" panose="02040504050005020304" pitchFamily="18" charset="-18"/>
              </a:rPr>
              <a:t>na </a:t>
            </a:r>
            <a:r>
              <a:rPr lang="cs-CZ" sz="1500" i="1" dirty="0" err="1">
                <a:latin typeface="Amasis MT Pro" panose="02040504050005020304" pitchFamily="18" charset="-18"/>
              </a:rPr>
              <a:t>ramus</a:t>
            </a:r>
            <a:r>
              <a:rPr lang="cs-CZ" sz="1500" i="1" dirty="0">
                <a:latin typeface="Amasis MT Pro" panose="02040504050005020304" pitchFamily="18" charset="-18"/>
              </a:rPr>
              <a:t> </a:t>
            </a:r>
            <a:r>
              <a:rPr lang="cs-CZ" sz="1500" i="1" dirty="0" err="1">
                <a:latin typeface="Amasis MT Pro" panose="02040504050005020304" pitchFamily="18" charset="-18"/>
              </a:rPr>
              <a:t>mandibulae</a:t>
            </a:r>
            <a:endParaRPr lang="cs-CZ" sz="1500" i="1" dirty="0">
              <a:latin typeface="Amasis MT Pro" panose="02040504050005020304" pitchFamily="18" charset="-18"/>
            </a:endParaRPr>
          </a:p>
          <a:p>
            <a:pPr lvl="2"/>
            <a:r>
              <a:rPr lang="cs-CZ" sz="1500" dirty="0">
                <a:latin typeface="Amasis MT Pro" panose="02040504050005020304" pitchFamily="18" charset="-18"/>
              </a:rPr>
              <a:t>nejspíše funkční adaptace pro prudší, rychlejší pohyby čelistmi</a:t>
            </a:r>
          </a:p>
          <a:p>
            <a:pPr lvl="2"/>
            <a:r>
              <a:rPr lang="cs-CZ" sz="1500" i="1" dirty="0" err="1">
                <a:latin typeface="Amasis MT Pro" panose="02040504050005020304" pitchFamily="18" charset="-18"/>
              </a:rPr>
              <a:t>lobus</a:t>
            </a:r>
            <a:r>
              <a:rPr lang="cs-CZ" sz="1500" i="1" dirty="0">
                <a:latin typeface="Amasis MT Pro" panose="02040504050005020304" pitchFamily="18" charset="-18"/>
              </a:rPr>
              <a:t> </a:t>
            </a:r>
            <a:r>
              <a:rPr lang="cs-CZ" sz="1500" i="1" dirty="0" err="1">
                <a:latin typeface="Amasis MT Pro" panose="02040504050005020304" pitchFamily="18" charset="-18"/>
              </a:rPr>
              <a:t>subangularis</a:t>
            </a:r>
            <a:r>
              <a:rPr lang="cs-CZ" sz="1500" i="1" dirty="0">
                <a:latin typeface="Amasis MT Pro" panose="02040504050005020304" pitchFamily="18" charset="-18"/>
              </a:rPr>
              <a:t> </a:t>
            </a:r>
            <a:r>
              <a:rPr lang="cs-CZ" sz="1500" dirty="0">
                <a:latin typeface="Amasis MT Pro" panose="02040504050005020304" pitchFamily="18" charset="-18"/>
              </a:rPr>
              <a:t>je prominentní u rodů lišek </a:t>
            </a:r>
            <a:r>
              <a:rPr lang="cs-CZ" sz="1500" i="1" dirty="0" err="1">
                <a:latin typeface="Amasis MT Pro" panose="02040504050005020304" pitchFamily="18" charset="-18"/>
              </a:rPr>
              <a:t>Urocyon</a:t>
            </a:r>
            <a:r>
              <a:rPr lang="cs-CZ" sz="1500" i="1" dirty="0">
                <a:latin typeface="Amasis MT Pro" panose="02040504050005020304" pitchFamily="18" charset="-18"/>
              </a:rPr>
              <a:t>, </a:t>
            </a:r>
            <a:r>
              <a:rPr lang="cs-CZ" sz="1500" i="1" dirty="0" err="1">
                <a:latin typeface="Amasis MT Pro" panose="02040504050005020304" pitchFamily="18" charset="-18"/>
              </a:rPr>
              <a:t>Otocyon</a:t>
            </a:r>
            <a:r>
              <a:rPr lang="cs-CZ" sz="1500" i="1" dirty="0">
                <a:latin typeface="Amasis MT Pro" panose="02040504050005020304" pitchFamily="18" charset="-18"/>
              </a:rPr>
              <a:t> </a:t>
            </a:r>
            <a:r>
              <a:rPr lang="cs-CZ" sz="1500" dirty="0">
                <a:latin typeface="Amasis MT Pro" panose="02040504050005020304" pitchFamily="18" charset="-18"/>
              </a:rPr>
              <a:t>a </a:t>
            </a:r>
            <a:r>
              <a:rPr lang="cs-CZ" sz="1500" i="1" dirty="0" err="1">
                <a:latin typeface="Amasis MT Pro" panose="02040504050005020304" pitchFamily="18" charset="-18"/>
              </a:rPr>
              <a:t>Cerdocyon</a:t>
            </a:r>
            <a:r>
              <a:rPr lang="cs-CZ" sz="1500" dirty="0">
                <a:latin typeface="Amasis MT Pro" panose="02040504050005020304" pitchFamily="18" charset="-18"/>
              </a:rPr>
              <a:t> a psíka mývalovitého</a:t>
            </a:r>
          </a:p>
          <a:p>
            <a:endParaRPr lang="cs-CZ" dirty="0">
              <a:latin typeface="Amasis MT Pro" panose="02040504050005020304" pitchFamily="18" charset="-18"/>
            </a:endParaRPr>
          </a:p>
        </p:txBody>
      </p:sp>
      <p:pic>
        <p:nvPicPr>
          <p:cNvPr id="5" name="Obrázek 4" descr="Obsah obrázku savec, liška, venku, Liška šedohnědá&#10;&#10;Popis byl vytvořen automaticky">
            <a:extLst>
              <a:ext uri="{FF2B5EF4-FFF2-40B4-BE49-F238E27FC236}">
                <a16:creationId xmlns:a16="http://schemas.microsoft.com/office/drawing/2014/main" id="{97AC87A4-D3C0-C7F3-F47B-3307279FC3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4894" y="4065453"/>
            <a:ext cx="4194212" cy="2807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06937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9B71488-4FBC-D99F-701F-C6E95BD7C3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-19768"/>
            <a:ext cx="8712968" cy="1143000"/>
          </a:xfrm>
        </p:spPr>
        <p:txBody>
          <a:bodyPr>
            <a:normAutofit/>
          </a:bodyPr>
          <a:lstStyle/>
          <a:p>
            <a:r>
              <a:rPr lang="cs-CZ" sz="3200" b="1" i="1" dirty="0" err="1">
                <a:latin typeface="Amasis MT Pro" panose="02040504050005020304" pitchFamily="18" charset="-18"/>
              </a:rPr>
              <a:t>Canidae</a:t>
            </a:r>
            <a:r>
              <a:rPr lang="cs-CZ" sz="3200" b="1" dirty="0">
                <a:latin typeface="Amasis MT Pro" panose="02040504050005020304" pitchFamily="18" charset="-18"/>
              </a:rPr>
              <a:t> – psovití – neinfekční onemocnění</a:t>
            </a:r>
            <a:endParaRPr lang="cs-CZ" sz="3200" dirty="0">
              <a:latin typeface="Amasis MT Pro" panose="02040504050005020304" pitchFamily="18" charset="-18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9AA38FB-07EE-695E-86F0-B2AEB58A72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1196752"/>
            <a:ext cx="8928992" cy="5661248"/>
          </a:xfrm>
        </p:spPr>
        <p:txBody>
          <a:bodyPr>
            <a:normAutofit fontScale="85000" lnSpcReduction="20000"/>
          </a:bodyPr>
          <a:lstStyle/>
          <a:p>
            <a:r>
              <a:rPr lang="cs-CZ" sz="2400" b="1" dirty="0">
                <a:latin typeface="Amasis MT Pro" panose="02040504050005020304" pitchFamily="18" charset="-18"/>
              </a:rPr>
              <a:t>Patologie dělohy</a:t>
            </a:r>
          </a:p>
          <a:p>
            <a:pPr lvl="1"/>
            <a:r>
              <a:rPr lang="cs-CZ" sz="2100" dirty="0">
                <a:latin typeface="Amasis MT Pro" panose="02040504050005020304" pitchFamily="18" charset="-18"/>
              </a:rPr>
              <a:t>př. cystická hyperplazie endometria, </a:t>
            </a:r>
            <a:r>
              <a:rPr lang="cs-CZ" sz="2100" dirty="0" err="1">
                <a:latin typeface="Amasis MT Pro" panose="02040504050005020304" pitchFamily="18" charset="-18"/>
              </a:rPr>
              <a:t>pyometra</a:t>
            </a:r>
            <a:endParaRPr lang="cs-CZ" sz="2100" dirty="0">
              <a:latin typeface="Amasis MT Pro" panose="02040504050005020304" pitchFamily="18" charset="-18"/>
            </a:endParaRPr>
          </a:p>
          <a:p>
            <a:pPr lvl="1"/>
            <a:r>
              <a:rPr lang="cs-CZ" sz="2100" b="1" dirty="0">
                <a:latin typeface="Amasis MT Pro" panose="02040504050005020304" pitchFamily="18" charset="-18"/>
              </a:rPr>
              <a:t>příčiny</a:t>
            </a:r>
          </a:p>
          <a:p>
            <a:pPr lvl="2"/>
            <a:r>
              <a:rPr lang="cs-CZ" sz="2100" dirty="0">
                <a:latin typeface="Amasis MT Pro" panose="02040504050005020304" pitchFamily="18" charset="-18"/>
              </a:rPr>
              <a:t>dlouhodobé, cyklicky se opakující působení endogenních steroidů, které souvisí s falešnou březostí po ovulaci</a:t>
            </a:r>
          </a:p>
          <a:p>
            <a:pPr lvl="1"/>
            <a:r>
              <a:rPr lang="cs-CZ" sz="2100" b="1" dirty="0">
                <a:latin typeface="Amasis MT Pro" panose="02040504050005020304" pitchFamily="18" charset="-18"/>
              </a:rPr>
              <a:t>steroidní antikoncepce </a:t>
            </a:r>
          </a:p>
          <a:p>
            <a:pPr lvl="2"/>
            <a:r>
              <a:rPr lang="cs-CZ" sz="2100" dirty="0">
                <a:latin typeface="Amasis MT Pro" panose="02040504050005020304" pitchFamily="18" charset="-18"/>
              </a:rPr>
              <a:t>nedoporučovaná pro dlouhodobé použití</a:t>
            </a:r>
          </a:p>
          <a:p>
            <a:pPr lvl="2"/>
            <a:r>
              <a:rPr lang="cs-CZ" sz="2100" dirty="0">
                <a:latin typeface="Amasis MT Pro" panose="02040504050005020304" pitchFamily="18" charset="-18"/>
              </a:rPr>
              <a:t>může mít za důsledek</a:t>
            </a:r>
          </a:p>
          <a:p>
            <a:pPr lvl="3"/>
            <a:r>
              <a:rPr lang="cs-CZ" sz="2100" dirty="0">
                <a:latin typeface="Amasis MT Pro" panose="02040504050005020304" pitchFamily="18" charset="-18"/>
              </a:rPr>
              <a:t>progresivní růst dělohy</a:t>
            </a:r>
          </a:p>
          <a:p>
            <a:pPr lvl="3"/>
            <a:r>
              <a:rPr lang="cs-CZ" sz="2100" dirty="0">
                <a:latin typeface="Amasis MT Pro" panose="02040504050005020304" pitchFamily="18" charset="-18"/>
              </a:rPr>
              <a:t>neplodnost</a:t>
            </a:r>
          </a:p>
          <a:p>
            <a:pPr lvl="3"/>
            <a:r>
              <a:rPr lang="cs-CZ" sz="2100" dirty="0">
                <a:latin typeface="Amasis MT Pro" panose="02040504050005020304" pitchFamily="18" charset="-18"/>
              </a:rPr>
              <a:t>infekce</a:t>
            </a:r>
          </a:p>
          <a:p>
            <a:pPr lvl="3"/>
            <a:r>
              <a:rPr lang="cs-CZ" sz="2100" dirty="0" err="1">
                <a:latin typeface="Amasis MT Pro" panose="02040504050005020304" pitchFamily="18" charset="-18"/>
              </a:rPr>
              <a:t>neoplazie</a:t>
            </a:r>
            <a:endParaRPr lang="cs-CZ" sz="2100" dirty="0">
              <a:latin typeface="Amasis MT Pro" panose="02040504050005020304" pitchFamily="18" charset="-18"/>
            </a:endParaRPr>
          </a:p>
          <a:p>
            <a:pPr lvl="3"/>
            <a:r>
              <a:rPr lang="cs-CZ" sz="2100" dirty="0">
                <a:latin typeface="Amasis MT Pro" panose="02040504050005020304" pitchFamily="18" charset="-18"/>
              </a:rPr>
              <a:t>proliferace mléčné žlázy</a:t>
            </a:r>
          </a:p>
          <a:p>
            <a:pPr lvl="2"/>
            <a:r>
              <a:rPr lang="cs-CZ" sz="2100" dirty="0">
                <a:latin typeface="Amasis MT Pro" panose="02040504050005020304" pitchFamily="18" charset="-18"/>
              </a:rPr>
              <a:t>obzvláště po použití </a:t>
            </a:r>
            <a:r>
              <a:rPr lang="cs-CZ" sz="2100" dirty="0" err="1">
                <a:latin typeface="Amasis MT Pro" panose="02040504050005020304" pitchFamily="18" charset="-18"/>
              </a:rPr>
              <a:t>melengestrol</a:t>
            </a:r>
            <a:r>
              <a:rPr lang="cs-CZ" sz="2100" dirty="0">
                <a:latin typeface="Amasis MT Pro" panose="02040504050005020304" pitchFamily="18" charset="-18"/>
              </a:rPr>
              <a:t> acetátu </a:t>
            </a:r>
          </a:p>
          <a:p>
            <a:pPr lvl="3"/>
            <a:r>
              <a:rPr lang="cs-CZ" sz="2100" dirty="0">
                <a:latin typeface="Amasis MT Pro" panose="02040504050005020304" pitchFamily="18" charset="-18"/>
              </a:rPr>
              <a:t>hyperplazie endometria</a:t>
            </a:r>
          </a:p>
          <a:p>
            <a:pPr lvl="3"/>
            <a:r>
              <a:rPr lang="cs-CZ" sz="2100" dirty="0" err="1">
                <a:latin typeface="Amasis MT Pro" panose="02040504050005020304" pitchFamily="18" charset="-18"/>
              </a:rPr>
              <a:t>hydrometra</a:t>
            </a:r>
            <a:endParaRPr lang="cs-CZ" sz="2100" dirty="0">
              <a:latin typeface="Amasis MT Pro" panose="02040504050005020304" pitchFamily="18" charset="-18"/>
            </a:endParaRPr>
          </a:p>
          <a:p>
            <a:pPr lvl="3"/>
            <a:r>
              <a:rPr lang="cs-CZ" sz="2100" dirty="0">
                <a:latin typeface="Amasis MT Pro" panose="02040504050005020304" pitchFamily="18" charset="-18"/>
              </a:rPr>
              <a:t>fibróza</a:t>
            </a:r>
          </a:p>
          <a:p>
            <a:pPr lvl="3"/>
            <a:r>
              <a:rPr lang="cs-CZ" sz="2100" dirty="0" err="1">
                <a:latin typeface="Amasis MT Pro" panose="02040504050005020304" pitchFamily="18" charset="-18"/>
              </a:rPr>
              <a:t>adenomyóza</a:t>
            </a:r>
            <a:endParaRPr lang="cs-CZ" sz="2100" dirty="0">
              <a:latin typeface="Amasis MT Pro" panose="02040504050005020304" pitchFamily="18" charset="-18"/>
            </a:endParaRPr>
          </a:p>
          <a:p>
            <a:pPr lvl="3"/>
            <a:r>
              <a:rPr lang="cs-CZ" sz="2100" dirty="0">
                <a:latin typeface="Amasis MT Pro" panose="02040504050005020304" pitchFamily="18" charset="-18"/>
              </a:rPr>
              <a:t>mineralizace dělohy</a:t>
            </a:r>
          </a:p>
          <a:p>
            <a:endParaRPr lang="cs-CZ" dirty="0">
              <a:latin typeface="Amasis MT Pro" panose="02040504050005020304" pitchFamily="18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280792404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BF81B87-3BD2-A321-49A4-C9550D9607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3664" y="16808"/>
            <a:ext cx="8229600" cy="1143000"/>
          </a:xfrm>
        </p:spPr>
        <p:txBody>
          <a:bodyPr>
            <a:normAutofit/>
          </a:bodyPr>
          <a:lstStyle/>
          <a:p>
            <a:r>
              <a:rPr lang="cs-CZ" sz="3200" b="1" i="1" dirty="0" err="1">
                <a:latin typeface="Amasis MT Pro" panose="02040504050005020304" pitchFamily="18" charset="-18"/>
              </a:rPr>
              <a:t>Canidae</a:t>
            </a:r>
            <a:r>
              <a:rPr lang="cs-CZ" sz="3200" b="1" dirty="0">
                <a:latin typeface="Amasis MT Pro" panose="02040504050005020304" pitchFamily="18" charset="-18"/>
              </a:rPr>
              <a:t> – psovití - reprodukce</a:t>
            </a:r>
            <a:endParaRPr lang="cs-CZ" sz="3200" dirty="0">
              <a:latin typeface="Amasis MT Pro" panose="02040504050005020304" pitchFamily="18" charset="-18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9C53A96-69FA-427A-E80F-864CCD922D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857403"/>
          </a:xfrm>
        </p:spPr>
        <p:txBody>
          <a:bodyPr>
            <a:normAutofit/>
          </a:bodyPr>
          <a:lstStyle/>
          <a:p>
            <a:r>
              <a:rPr lang="cs-CZ" sz="1600" dirty="0">
                <a:latin typeface="Amasis MT Pro" panose="02040504050005020304" pitchFamily="18" charset="-18"/>
              </a:rPr>
              <a:t>většina </a:t>
            </a:r>
            <a:r>
              <a:rPr lang="cs-CZ" sz="1600" b="1" dirty="0" err="1">
                <a:latin typeface="Amasis MT Pro" panose="02040504050005020304" pitchFamily="18" charset="-18"/>
              </a:rPr>
              <a:t>monoestrická</a:t>
            </a:r>
            <a:r>
              <a:rPr lang="cs-CZ" sz="1600" dirty="0">
                <a:latin typeface="Amasis MT Pro" panose="02040504050005020304" pitchFamily="18" charset="-18"/>
              </a:rPr>
              <a:t> - páří se v závislosti na sezóně</a:t>
            </a:r>
          </a:p>
          <a:p>
            <a:pPr lvl="1"/>
            <a:r>
              <a:rPr lang="cs-CZ" sz="1600" dirty="0">
                <a:latin typeface="Amasis MT Pro" panose="02040504050005020304" pitchFamily="18" charset="-18"/>
              </a:rPr>
              <a:t>dlouhý </a:t>
            </a:r>
            <a:r>
              <a:rPr lang="cs-CZ" sz="1600" dirty="0" err="1">
                <a:latin typeface="Amasis MT Pro" panose="02040504050005020304" pitchFamily="18" charset="-18"/>
              </a:rPr>
              <a:t>proestrus</a:t>
            </a:r>
            <a:r>
              <a:rPr lang="cs-CZ" sz="1600" dirty="0">
                <a:latin typeface="Amasis MT Pro" panose="02040504050005020304" pitchFamily="18" charset="-18"/>
              </a:rPr>
              <a:t> a </a:t>
            </a:r>
            <a:r>
              <a:rPr lang="cs-CZ" sz="1600" dirty="0" err="1">
                <a:latin typeface="Amasis MT Pro" panose="02040504050005020304" pitchFamily="18" charset="-18"/>
              </a:rPr>
              <a:t>diestrus</a:t>
            </a:r>
            <a:endParaRPr lang="cs-CZ" sz="1600" dirty="0">
              <a:latin typeface="Amasis MT Pro" panose="02040504050005020304" pitchFamily="18" charset="-18"/>
            </a:endParaRPr>
          </a:p>
          <a:p>
            <a:pPr lvl="1"/>
            <a:r>
              <a:rPr lang="cs-CZ" sz="1600" dirty="0">
                <a:latin typeface="Amasis MT Pro" panose="02040504050005020304" pitchFamily="18" charset="-18"/>
              </a:rPr>
              <a:t>výjimky - tropické druhy (př. pes pralesní)</a:t>
            </a:r>
          </a:p>
          <a:p>
            <a:pPr lvl="2"/>
            <a:r>
              <a:rPr lang="cs-CZ" sz="1600" dirty="0">
                <a:latin typeface="Amasis MT Pro" panose="02040504050005020304" pitchFamily="18" charset="-18"/>
              </a:rPr>
              <a:t>samice nemají pravidelný </a:t>
            </a:r>
            <a:r>
              <a:rPr lang="cs-CZ" sz="1600" dirty="0" err="1">
                <a:latin typeface="Amasis MT Pro" panose="02040504050005020304" pitchFamily="18" charset="-18"/>
              </a:rPr>
              <a:t>estrální</a:t>
            </a:r>
            <a:r>
              <a:rPr lang="cs-CZ" sz="1600" dirty="0">
                <a:latin typeface="Amasis MT Pro" panose="02040504050005020304" pitchFamily="18" charset="-18"/>
              </a:rPr>
              <a:t> cyklus a nejsou pouze </a:t>
            </a:r>
            <a:r>
              <a:rPr lang="cs-CZ" sz="1600" dirty="0" err="1">
                <a:latin typeface="Amasis MT Pro" panose="02040504050005020304" pitchFamily="18" charset="-18"/>
              </a:rPr>
              <a:t>monoestrické</a:t>
            </a:r>
            <a:endParaRPr lang="cs-CZ" sz="1600" dirty="0">
              <a:latin typeface="Amasis MT Pro" panose="02040504050005020304" pitchFamily="18" charset="-18"/>
            </a:endParaRPr>
          </a:p>
          <a:p>
            <a:pPr lvl="2"/>
            <a:r>
              <a:rPr lang="cs-CZ" sz="1600" dirty="0">
                <a:latin typeface="Amasis MT Pro" panose="02040504050005020304" pitchFamily="18" charset="-18"/>
              </a:rPr>
              <a:t>sezónnost cyklu může být závislá na období dešťů a dostupnosti potravy</a:t>
            </a:r>
          </a:p>
          <a:p>
            <a:pPr lvl="1"/>
            <a:r>
              <a:rPr lang="cs-CZ" sz="1600" dirty="0">
                <a:latin typeface="Amasis MT Pro" panose="02040504050005020304" pitchFamily="18" charset="-18"/>
              </a:rPr>
              <a:t>v zajetí nemusí být páření závislé na sezóně</a:t>
            </a:r>
          </a:p>
          <a:p>
            <a:pPr marL="457200" lvl="1" indent="0">
              <a:buNone/>
            </a:pPr>
            <a:endParaRPr lang="cs-CZ" sz="1600" dirty="0">
              <a:latin typeface="Amasis MT Pro" panose="02040504050005020304" pitchFamily="18" charset="-18"/>
            </a:endParaRPr>
          </a:p>
          <a:p>
            <a:r>
              <a:rPr lang="cs-CZ" sz="1600" dirty="0">
                <a:latin typeface="Amasis MT Pro" panose="02040504050005020304" pitchFamily="18" charset="-18"/>
              </a:rPr>
              <a:t>většina, hlavně menší druhy (př. šakal a kojot) jsou </a:t>
            </a:r>
            <a:r>
              <a:rPr lang="cs-CZ" sz="1600" b="1" dirty="0">
                <a:latin typeface="Amasis MT Pro" panose="02040504050005020304" pitchFamily="18" charset="-18"/>
              </a:rPr>
              <a:t>monogamní</a:t>
            </a:r>
          </a:p>
          <a:p>
            <a:r>
              <a:rPr lang="cs-CZ" sz="1600" dirty="0">
                <a:latin typeface="Amasis MT Pro" panose="02040504050005020304" pitchFamily="18" charset="-18"/>
              </a:rPr>
              <a:t>samice vlka a psa hyenovitého se často páří s více samci</a:t>
            </a:r>
          </a:p>
          <a:p>
            <a:r>
              <a:rPr lang="cs-CZ" sz="1600" dirty="0">
                <a:latin typeface="Amasis MT Pro" panose="02040504050005020304" pitchFamily="18" charset="-18"/>
              </a:rPr>
              <a:t>šelmy žijící v tlupách mají obvykle 1 pár, který se páří</a:t>
            </a:r>
          </a:p>
          <a:p>
            <a:endParaRPr lang="cs-CZ" sz="1600" dirty="0">
              <a:latin typeface="Amasis MT Pro" panose="02040504050005020304" pitchFamily="18" charset="-18"/>
            </a:endParaRPr>
          </a:p>
          <a:p>
            <a:r>
              <a:rPr lang="cs-CZ" sz="1600" b="1" dirty="0">
                <a:latin typeface="Amasis MT Pro" panose="02040504050005020304" pitchFamily="18" charset="-18"/>
              </a:rPr>
              <a:t>svázání při páření</a:t>
            </a:r>
          </a:p>
          <a:p>
            <a:pPr lvl="1"/>
            <a:r>
              <a:rPr lang="cs-CZ" sz="1600" dirty="0">
                <a:latin typeface="Amasis MT Pro" panose="02040504050005020304" pitchFamily="18" charset="-18"/>
              </a:rPr>
              <a:t>u fenka berberského může trvat až 2 hodiny</a:t>
            </a:r>
          </a:p>
          <a:p>
            <a:endParaRPr lang="cs-CZ" dirty="0">
              <a:latin typeface="Amasis MT Pro" panose="02040504050005020304" pitchFamily="18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408814630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EFC6C4A-3570-C885-055C-9EFA762084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r>
              <a:rPr lang="cs-CZ" sz="3200" b="1" i="1" dirty="0" err="1">
                <a:latin typeface="Amasis MT Pro" panose="02040504050005020304" pitchFamily="18" charset="-18"/>
              </a:rPr>
              <a:t>Canidae</a:t>
            </a:r>
            <a:r>
              <a:rPr lang="cs-CZ" sz="3200" b="1" dirty="0">
                <a:latin typeface="Amasis MT Pro" panose="02040504050005020304" pitchFamily="18" charset="-18"/>
              </a:rPr>
              <a:t> – psovití - reprodukce</a:t>
            </a:r>
            <a:endParaRPr lang="cs-CZ" sz="3200" dirty="0">
              <a:latin typeface="Amasis MT Pro" panose="02040504050005020304" pitchFamily="18" charset="-18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C218DCF-B146-0AA3-5819-FE03DF46B2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877272"/>
          </a:xfrm>
        </p:spPr>
        <p:txBody>
          <a:bodyPr>
            <a:normAutofit fontScale="85000" lnSpcReduction="20000"/>
          </a:bodyPr>
          <a:lstStyle/>
          <a:p>
            <a:r>
              <a:rPr lang="cs-CZ" sz="2300" b="1" dirty="0">
                <a:latin typeface="Amasis MT Pro" panose="02040504050005020304" pitchFamily="18" charset="-18"/>
              </a:rPr>
              <a:t>pseudogravidita</a:t>
            </a:r>
          </a:p>
          <a:p>
            <a:pPr lvl="1"/>
            <a:r>
              <a:rPr lang="cs-CZ" sz="2300" dirty="0">
                <a:latin typeface="Amasis MT Pro" panose="02040504050005020304" pitchFamily="18" charset="-18"/>
              </a:rPr>
              <a:t>prodloužená </a:t>
            </a:r>
            <a:r>
              <a:rPr lang="cs-CZ" sz="2300" dirty="0" err="1">
                <a:latin typeface="Amasis MT Pro" panose="02040504050005020304" pitchFamily="18" charset="-18"/>
              </a:rPr>
              <a:t>luteální</a:t>
            </a:r>
            <a:r>
              <a:rPr lang="cs-CZ" sz="2300" dirty="0">
                <a:latin typeface="Amasis MT Pro" panose="02040504050005020304" pitchFamily="18" charset="-18"/>
              </a:rPr>
              <a:t> fáze po ovulaci </a:t>
            </a:r>
          </a:p>
          <a:p>
            <a:pPr lvl="1"/>
            <a:r>
              <a:rPr lang="cs-CZ" sz="2300" dirty="0">
                <a:latin typeface="Amasis MT Pro" panose="02040504050005020304" pitchFamily="18" charset="-18"/>
              </a:rPr>
              <a:t>může trvat stejně dlouho jako březost</a:t>
            </a:r>
          </a:p>
          <a:p>
            <a:pPr lvl="1"/>
            <a:r>
              <a:rPr lang="cs-CZ" sz="2300" dirty="0">
                <a:latin typeface="Amasis MT Pro" panose="02040504050005020304" pitchFamily="18" charset="-18"/>
              </a:rPr>
              <a:t>ve smečkách mají mladší, podřízené samice potlačené pářící chování a objevuje se u nich pseudogravidita</a:t>
            </a:r>
          </a:p>
          <a:p>
            <a:pPr lvl="2"/>
            <a:r>
              <a:rPr lang="cs-CZ" sz="2300" dirty="0">
                <a:latin typeface="Amasis MT Pro" panose="02040504050005020304" pitchFamily="18" charset="-18"/>
              </a:rPr>
              <a:t>hormonální změny mohou připravovat podřízené samice k asistenci v péči o mláďata</a:t>
            </a:r>
          </a:p>
          <a:p>
            <a:pPr lvl="1"/>
            <a:r>
              <a:rPr lang="cs-CZ" sz="2300" dirty="0">
                <a:latin typeface="Amasis MT Pro" panose="02040504050005020304" pitchFamily="18" charset="-18"/>
              </a:rPr>
              <a:t>některé samice mohou zahájit i laktaci</a:t>
            </a:r>
          </a:p>
          <a:p>
            <a:endParaRPr lang="cs-CZ" sz="2300" dirty="0">
              <a:latin typeface="Amasis MT Pro" panose="02040504050005020304" pitchFamily="18" charset="-18"/>
            </a:endParaRPr>
          </a:p>
          <a:p>
            <a:pPr marL="457200" lvl="1" indent="0">
              <a:buNone/>
            </a:pPr>
            <a:endParaRPr lang="cs-CZ" sz="2300" dirty="0">
              <a:latin typeface="Amasis MT Pro" panose="02040504050005020304" pitchFamily="18" charset="-18"/>
            </a:endParaRPr>
          </a:p>
          <a:p>
            <a:r>
              <a:rPr lang="cs-CZ" sz="2300" b="1" dirty="0">
                <a:latin typeface="Amasis MT Pro" panose="02040504050005020304" pitchFamily="18" charset="-18"/>
              </a:rPr>
              <a:t>antikoncepce a kontracepce</a:t>
            </a:r>
          </a:p>
          <a:p>
            <a:pPr lvl="1"/>
            <a:r>
              <a:rPr lang="cs-CZ" sz="2300" b="1" dirty="0" err="1">
                <a:latin typeface="Amasis MT Pro" panose="02040504050005020304" pitchFamily="18" charset="-18"/>
              </a:rPr>
              <a:t>Kabergolin</a:t>
            </a:r>
            <a:endParaRPr lang="cs-CZ" sz="2300" b="1" dirty="0">
              <a:latin typeface="Amasis MT Pro" panose="02040504050005020304" pitchFamily="18" charset="-18"/>
            </a:endParaRPr>
          </a:p>
          <a:p>
            <a:pPr lvl="2"/>
            <a:r>
              <a:rPr lang="cs-CZ" sz="2300" dirty="0" err="1">
                <a:solidFill>
                  <a:srgbClr val="000000"/>
                </a:solidFill>
                <a:latin typeface="Amasis MT Pro" panose="02040504050005020304" pitchFamily="18" charset="-18"/>
              </a:rPr>
              <a:t>dopaminergní</a:t>
            </a:r>
            <a:r>
              <a:rPr lang="cs-CZ" sz="2300" dirty="0">
                <a:solidFill>
                  <a:srgbClr val="000000"/>
                </a:solidFill>
                <a:latin typeface="Amasis MT Pro" panose="02040504050005020304" pitchFamily="18" charset="-18"/>
              </a:rPr>
              <a:t> agonista</a:t>
            </a:r>
            <a:r>
              <a:rPr lang="cs-CZ" sz="2300" b="0" i="0" u="none" strike="noStrike" dirty="0">
                <a:solidFill>
                  <a:srgbClr val="000000"/>
                </a:solidFill>
                <a:effectLst/>
                <a:latin typeface="Amasis MT Pro" panose="02040504050005020304" pitchFamily="18" charset="-18"/>
              </a:rPr>
              <a:t> + inhibuje sekreci dopaminu</a:t>
            </a:r>
          </a:p>
          <a:p>
            <a:pPr marL="1143000" lvl="2" indent="-228600">
              <a:lnSpc>
                <a:spcPct val="115000"/>
              </a:lnSpc>
              <a:spcAft>
                <a:spcPts val="800"/>
              </a:spcAft>
              <a:buFont typeface="Wingdings" panose="05000000000000000000" pitchFamily="2" charset="2"/>
              <a:buChar char=""/>
            </a:pPr>
            <a:r>
              <a:rPr lang="cs-CZ" sz="23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prolaktin </a:t>
            </a:r>
            <a:r>
              <a:rPr lang="cs-CZ" sz="2300" kern="100" dirty="0" err="1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luteotropně</a:t>
            </a:r>
            <a:r>
              <a:rPr lang="cs-CZ" sz="23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 podporuje žluté tělísko a </a:t>
            </a:r>
            <a:r>
              <a:rPr lang="cs-CZ" sz="2300" kern="100" dirty="0" err="1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kabergolin</a:t>
            </a:r>
            <a:r>
              <a:rPr lang="cs-CZ" sz="23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 tuto dráhu naruší</a:t>
            </a:r>
          </a:p>
          <a:p>
            <a:pPr marL="1143000" lvl="2" indent="-228600">
              <a:lnSpc>
                <a:spcPct val="115000"/>
              </a:lnSpc>
              <a:buFont typeface="Wingdings" panose="05000000000000000000" pitchFamily="2" charset="2"/>
              <a:buChar char=""/>
            </a:pPr>
            <a:r>
              <a:rPr lang="cs-CZ" sz="23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použití u lišky obecné</a:t>
            </a:r>
          </a:p>
          <a:p>
            <a:pPr marL="1143000" lvl="2" indent="-228600">
              <a:lnSpc>
                <a:spcPct val="115000"/>
              </a:lnSpc>
              <a:spcAft>
                <a:spcPts val="800"/>
              </a:spcAft>
              <a:buFont typeface="Wingdings" panose="05000000000000000000" pitchFamily="2" charset="2"/>
              <a:buChar char=""/>
            </a:pPr>
            <a:r>
              <a:rPr lang="cs-CZ" sz="23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jedna dávka může způsobit potrat i v polovině březosti</a:t>
            </a:r>
          </a:p>
          <a:p>
            <a:pPr marL="1143000" lvl="2" indent="-228600">
              <a:lnSpc>
                <a:spcPct val="115000"/>
              </a:lnSpc>
              <a:spcAft>
                <a:spcPts val="800"/>
              </a:spcAft>
              <a:buFont typeface="Wingdings" panose="05000000000000000000" pitchFamily="2" charset="2"/>
              <a:buChar char=""/>
            </a:pPr>
            <a:endParaRPr lang="cs-CZ" sz="1800" kern="100" dirty="0">
              <a:effectLst/>
              <a:latin typeface="Amasis MT Pro" panose="02040504050005020304" pitchFamily="18" charset="-18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457200" lvl="1" indent="0">
              <a:buNone/>
            </a:pPr>
            <a:endParaRPr lang="cs-CZ" dirty="0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0802468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AEBED33-8EA7-996F-AE61-27C5F1B15B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634"/>
            <a:ext cx="8229600" cy="881086"/>
          </a:xfrm>
        </p:spPr>
        <p:txBody>
          <a:bodyPr>
            <a:normAutofit/>
          </a:bodyPr>
          <a:lstStyle/>
          <a:p>
            <a:r>
              <a:rPr lang="cs-CZ" sz="3200" b="1" i="1" dirty="0" err="1">
                <a:latin typeface="Amasis MT Pro" panose="02040504050005020304" pitchFamily="18" charset="-18"/>
              </a:rPr>
              <a:t>Canidae</a:t>
            </a:r>
            <a:r>
              <a:rPr lang="cs-CZ" sz="3200" b="1" dirty="0">
                <a:latin typeface="Amasis MT Pro" panose="02040504050005020304" pitchFamily="18" charset="-18"/>
              </a:rPr>
              <a:t> – psovití – preventivní medicína</a:t>
            </a:r>
            <a:endParaRPr lang="cs-CZ" sz="3200" dirty="0">
              <a:latin typeface="Amasis MT Pro" panose="02040504050005020304" pitchFamily="18" charset="-18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F77F0A1-E9D2-1011-EA32-A74E53240F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1517" y="908720"/>
            <a:ext cx="8229600" cy="4783261"/>
          </a:xfrm>
        </p:spPr>
        <p:txBody>
          <a:bodyPr>
            <a:normAutofit/>
          </a:bodyPr>
          <a:lstStyle/>
          <a:p>
            <a:pPr marL="342900" lvl="0" indent="-342900">
              <a:lnSpc>
                <a:spcPct val="115000"/>
              </a:lnSpc>
              <a:buFont typeface="Constantia" panose="02030602050306030303" pitchFamily="18" charset="0"/>
              <a:buChar char="-"/>
            </a:pPr>
            <a:r>
              <a:rPr lang="cs-CZ" sz="15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pravidelná </a:t>
            </a:r>
            <a:r>
              <a:rPr lang="cs-CZ" sz="1500" b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prohlídka</a:t>
            </a:r>
            <a:r>
              <a:rPr lang="cs-CZ" sz="15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 fyzického stavu</a:t>
            </a:r>
          </a:p>
          <a:p>
            <a:pPr marL="342900" lvl="0" indent="-342900">
              <a:lnSpc>
                <a:spcPct val="115000"/>
              </a:lnSpc>
              <a:buFont typeface="Constantia" panose="02030602050306030303" pitchFamily="18" charset="0"/>
              <a:buChar char="-"/>
            </a:pPr>
            <a:r>
              <a:rPr lang="cs-CZ" sz="1500" b="1" kern="100" dirty="0" err="1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koprologické</a:t>
            </a:r>
            <a:r>
              <a:rPr lang="cs-CZ" sz="1500" b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 vyšetření</a:t>
            </a:r>
            <a:r>
              <a:rPr lang="cs-CZ" sz="15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 proti parazitům minimálně 1x ročně</a:t>
            </a:r>
          </a:p>
          <a:p>
            <a:pPr marL="742950" lvl="1" indent="-285750">
              <a:lnSpc>
                <a:spcPct val="115000"/>
              </a:lnSpc>
              <a:buFont typeface="Courier New" panose="02070309020205020404" pitchFamily="49" charset="0"/>
              <a:buChar char="o"/>
            </a:pPr>
            <a:r>
              <a:rPr lang="cs-CZ" sz="15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častěji v oblastech s výskytem parazitů nebo kde s nimi měli v minulosti problémy</a:t>
            </a:r>
          </a:p>
          <a:p>
            <a:pPr marL="342900" lvl="0" indent="-342900">
              <a:lnSpc>
                <a:spcPct val="115000"/>
              </a:lnSpc>
              <a:buFont typeface="Constantia" panose="02030602050306030303" pitchFamily="18" charset="0"/>
              <a:buChar char="-"/>
            </a:pPr>
            <a:r>
              <a:rPr lang="cs-CZ" sz="15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karanténa nově příchozích jedinců</a:t>
            </a:r>
          </a:p>
          <a:p>
            <a:pPr marL="342900" lvl="0" indent="-342900">
              <a:lnSpc>
                <a:spcPct val="115000"/>
              </a:lnSpc>
              <a:buFont typeface="Constantia" panose="02030602050306030303" pitchFamily="18" charset="0"/>
              <a:buChar char="-"/>
            </a:pPr>
            <a:r>
              <a:rPr lang="cs-CZ" sz="1500" i="1" kern="100" dirty="0" err="1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Dirofilaria</a:t>
            </a:r>
            <a:r>
              <a:rPr lang="cs-CZ" sz="1500" i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cs-CZ" sz="1500" i="1" kern="100" dirty="0" err="1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immitis</a:t>
            </a:r>
            <a:r>
              <a:rPr lang="cs-CZ" sz="1500" i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endParaRPr lang="cs-CZ" sz="1500" kern="100" dirty="0">
              <a:effectLst/>
              <a:latin typeface="Amasis MT Pro" panose="02040504050005020304" pitchFamily="18" charset="-18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15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cs-CZ" sz="15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prevence v oblastech s častým výskytem srdeční červivosti</a:t>
            </a:r>
          </a:p>
          <a:p>
            <a:pPr marL="342900" lvl="0" indent="-342900">
              <a:lnSpc>
                <a:spcPct val="115000"/>
              </a:lnSpc>
              <a:buFont typeface="Constantia" panose="02030602050306030303" pitchFamily="18" charset="0"/>
              <a:buChar char="-"/>
            </a:pPr>
            <a:r>
              <a:rPr lang="cs-CZ" sz="1500" b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ektoparazité</a:t>
            </a:r>
            <a:endParaRPr lang="cs-CZ" sz="1500" kern="100" dirty="0">
              <a:effectLst/>
              <a:latin typeface="Amasis MT Pro" panose="02040504050005020304" pitchFamily="18" charset="-18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15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cs-CZ" sz="15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blechy, klíšťata – stejné přípravky jako pes domácí</a:t>
            </a:r>
          </a:p>
        </p:txBody>
      </p:sp>
      <p:pic>
        <p:nvPicPr>
          <p:cNvPr id="5" name="Obrázek 4" descr="Obsah obrázku savec, venku, území, vlk&#10;&#10;Popis byl vytvořen automaticky">
            <a:extLst>
              <a:ext uri="{FF2B5EF4-FFF2-40B4-BE49-F238E27FC236}">
                <a16:creationId xmlns:a16="http://schemas.microsoft.com/office/drawing/2014/main" id="{E6B549BB-00A7-EB97-DE6B-2B24651ED38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9722" y="3534491"/>
            <a:ext cx="5004556" cy="3350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3310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3971FF1-6014-2C67-9602-71225F719B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cs-CZ" sz="3200" b="1" i="1" dirty="0" err="1">
                <a:latin typeface="Amasis MT Pro" panose="02040504050005020304" pitchFamily="18" charset="-18"/>
              </a:rPr>
              <a:t>Canidae</a:t>
            </a:r>
            <a:r>
              <a:rPr lang="cs-CZ" sz="3200" b="1" dirty="0">
                <a:latin typeface="Amasis MT Pro" panose="02040504050005020304" pitchFamily="18" charset="-18"/>
              </a:rPr>
              <a:t> – psovití – preventivní medicína</a:t>
            </a:r>
            <a:endParaRPr lang="cs-CZ" sz="3200" dirty="0">
              <a:latin typeface="Amasis MT Pro" panose="02040504050005020304" pitchFamily="18" charset="-18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12105B7-6DAE-8408-274E-DEC37F5C60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980728"/>
            <a:ext cx="8856984" cy="5145435"/>
          </a:xfrm>
        </p:spPr>
        <p:txBody>
          <a:bodyPr/>
          <a:lstStyle/>
          <a:p>
            <a:r>
              <a:rPr lang="cs-CZ" sz="1800" b="1" dirty="0">
                <a:latin typeface="Amasis MT Pro" panose="02040504050005020304" pitchFamily="18" charset="-18"/>
              </a:rPr>
              <a:t>Vakcinace</a:t>
            </a:r>
            <a:r>
              <a:rPr lang="cs-CZ" sz="1800" dirty="0">
                <a:latin typeface="Amasis MT Pro" panose="02040504050005020304" pitchFamily="18" charset="-18"/>
              </a:rPr>
              <a:t> – na základě situace v konkrétní oblasti a stavu daného jedince</a:t>
            </a:r>
          </a:p>
          <a:p>
            <a:pPr lvl="1"/>
            <a:r>
              <a:rPr lang="cs-CZ" sz="1800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všechny vakcíny u nedomestikovaných druhů jsou používány v režimu </a:t>
            </a:r>
            <a:r>
              <a:rPr lang="cs-CZ" sz="1800" b="1" kern="100" dirty="0" err="1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off</a:t>
            </a:r>
            <a:r>
              <a:rPr lang="cs-CZ" sz="1800" b="1" kern="100" dirty="0">
                <a:effectLst/>
                <a:latin typeface="Amasis MT Pro" panose="02040504050005020304" pitchFamily="18" charset="-18"/>
                <a:ea typeface="Aptos" panose="020B0004020202020204" pitchFamily="34" charset="0"/>
                <a:cs typeface="Times New Roman" panose="02020603050405020304" pitchFamily="18" charset="0"/>
              </a:rPr>
              <a:t> label</a:t>
            </a:r>
            <a:endParaRPr lang="cs-CZ" sz="1800" dirty="0">
              <a:latin typeface="Amasis MT Pro" panose="02040504050005020304" pitchFamily="18" charset="-18"/>
            </a:endParaRPr>
          </a:p>
          <a:p>
            <a:pPr lvl="1"/>
            <a:r>
              <a:rPr lang="cs-CZ" sz="1800" b="1" dirty="0" err="1">
                <a:latin typeface="Amasis MT Pro" panose="02040504050005020304" pitchFamily="18" charset="-18"/>
              </a:rPr>
              <a:t>Core</a:t>
            </a:r>
            <a:r>
              <a:rPr lang="cs-CZ" sz="1800" b="1" dirty="0">
                <a:latin typeface="Amasis MT Pro" panose="02040504050005020304" pitchFamily="18" charset="-18"/>
              </a:rPr>
              <a:t> - psinka, vzteklina, </a:t>
            </a:r>
            <a:r>
              <a:rPr lang="cs-CZ" sz="1800" b="1" dirty="0" err="1">
                <a:latin typeface="Amasis MT Pro" panose="02040504050005020304" pitchFamily="18" charset="-18"/>
              </a:rPr>
              <a:t>parvovirus</a:t>
            </a:r>
            <a:endParaRPr lang="cs-CZ" sz="1800" b="1" dirty="0">
              <a:latin typeface="Amasis MT Pro" panose="02040504050005020304" pitchFamily="18" charset="-18"/>
            </a:endParaRPr>
          </a:p>
          <a:p>
            <a:pPr lvl="2"/>
            <a:r>
              <a:rPr lang="cs-CZ" sz="1800" dirty="0">
                <a:latin typeface="Amasis MT Pro" panose="02040504050005020304" pitchFamily="18" charset="-18"/>
              </a:rPr>
              <a:t>monovalentní vakcíny minimalizují riziko nežádoucích účinků, ale multivalentní jsou běžně používány</a:t>
            </a:r>
          </a:p>
          <a:p>
            <a:pPr lvl="1"/>
            <a:r>
              <a:rPr lang="cs-CZ" sz="1800" b="1" dirty="0" err="1">
                <a:latin typeface="Amasis MT Pro" panose="02040504050005020304" pitchFamily="18" charset="-18"/>
              </a:rPr>
              <a:t>Noncore</a:t>
            </a:r>
            <a:r>
              <a:rPr lang="cs-CZ" sz="1800" dirty="0">
                <a:latin typeface="Amasis MT Pro" panose="02040504050005020304" pitchFamily="18" charset="-18"/>
              </a:rPr>
              <a:t> – koronavirus, </a:t>
            </a:r>
            <a:r>
              <a:rPr lang="cs-CZ" sz="1800" dirty="0" err="1">
                <a:latin typeface="Amasis MT Pro" panose="02040504050005020304" pitchFamily="18" charset="-18"/>
              </a:rPr>
              <a:t>Lymeská</a:t>
            </a:r>
            <a:r>
              <a:rPr lang="cs-CZ" sz="1800" dirty="0">
                <a:latin typeface="Amasis MT Pro" panose="02040504050005020304" pitchFamily="18" charset="-18"/>
              </a:rPr>
              <a:t> borelióza, leptospiróza</a:t>
            </a:r>
          </a:p>
          <a:p>
            <a:pPr marL="457200" lvl="1" indent="0">
              <a:buNone/>
            </a:pPr>
            <a:endParaRPr lang="cs-CZ" sz="1800" b="1" dirty="0">
              <a:latin typeface="Amasis MT Pro" panose="02040504050005020304" pitchFamily="18" charset="-18"/>
            </a:endParaRPr>
          </a:p>
          <a:p>
            <a:pPr lvl="1"/>
            <a:r>
              <a:rPr lang="cs-CZ" sz="1800" b="1" dirty="0">
                <a:latin typeface="Amasis MT Pro" panose="02040504050005020304" pitchFamily="18" charset="-18"/>
              </a:rPr>
              <a:t>imunizace volně žijících šelem </a:t>
            </a:r>
            <a:r>
              <a:rPr lang="cs-CZ" sz="1800" dirty="0">
                <a:latin typeface="Amasis MT Pro" panose="02040504050005020304" pitchFamily="18" charset="-18"/>
              </a:rPr>
              <a:t>– pouze u vztekliny</a:t>
            </a:r>
          </a:p>
          <a:p>
            <a:pPr lvl="2"/>
            <a:r>
              <a:rPr lang="cs-CZ" sz="1800" dirty="0">
                <a:latin typeface="Amasis MT Pro" panose="02040504050005020304" pitchFamily="18" charset="-18"/>
              </a:rPr>
              <a:t>orální vakcíny modifikovaným živým virem nebo s rekombinantním glykoproteinem </a:t>
            </a:r>
          </a:p>
          <a:p>
            <a:pPr lvl="2"/>
            <a:r>
              <a:rPr lang="cs-CZ" sz="1800" dirty="0">
                <a:latin typeface="Amasis MT Pro" panose="02040504050005020304" pitchFamily="18" charset="-18"/>
              </a:rPr>
              <a:t>důležité, aby návnada byla atraktivní a dostala se k velkému počtu jedinců</a:t>
            </a:r>
          </a:p>
          <a:p>
            <a:pPr lvl="1"/>
            <a:endParaRPr lang="cs-CZ" dirty="0">
              <a:latin typeface="Amasis MT Pro" panose="02040504050005020304" pitchFamily="18" charset="-18"/>
            </a:endParaRPr>
          </a:p>
          <a:p>
            <a:endParaRPr lang="cs-CZ" dirty="0">
              <a:latin typeface="Amasis MT Pro" panose="02040504050005020304" pitchFamily="18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24623837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2FF9DF6-67AC-54C1-3C67-CF53AF833A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240" y="0"/>
            <a:ext cx="8229600" cy="1143000"/>
          </a:xfrm>
        </p:spPr>
        <p:txBody>
          <a:bodyPr>
            <a:normAutofit/>
          </a:bodyPr>
          <a:lstStyle/>
          <a:p>
            <a:r>
              <a:rPr lang="cs-CZ" sz="3200" b="1" i="1" dirty="0" err="1">
                <a:latin typeface="Amasis MT Pro" panose="02040504050005020304" pitchFamily="18" charset="-18"/>
              </a:rPr>
              <a:t>Canidae</a:t>
            </a:r>
            <a:r>
              <a:rPr lang="cs-CZ" sz="3200" b="1" dirty="0">
                <a:latin typeface="Amasis MT Pro" panose="02040504050005020304" pitchFamily="18" charset="-18"/>
              </a:rPr>
              <a:t> – psovití - charakteristika</a:t>
            </a:r>
            <a:endParaRPr lang="cs-CZ" sz="3200" dirty="0">
              <a:latin typeface="Amasis MT Pro" panose="02040504050005020304" pitchFamily="18" charset="-18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6F8ADD7-8C5F-B0F6-2421-091252CF14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791719"/>
          </a:xfrm>
        </p:spPr>
        <p:txBody>
          <a:bodyPr>
            <a:normAutofit fontScale="92500" lnSpcReduction="10000"/>
          </a:bodyPr>
          <a:lstStyle/>
          <a:p>
            <a:r>
              <a:rPr lang="cs-CZ" sz="1600" b="1" dirty="0">
                <a:latin typeface="Amasis MT Pro" panose="02040504050005020304" pitchFamily="18" charset="-18"/>
              </a:rPr>
              <a:t>Unikátní fyziologie</a:t>
            </a:r>
          </a:p>
          <a:p>
            <a:endParaRPr lang="cs-CZ" sz="1400" b="1" dirty="0">
              <a:latin typeface="Amasis MT Pro" panose="02040504050005020304" pitchFamily="18" charset="-18"/>
            </a:endParaRPr>
          </a:p>
          <a:p>
            <a:pPr lvl="1"/>
            <a:r>
              <a:rPr lang="cs-CZ" sz="1500" b="1" i="1" dirty="0" err="1">
                <a:latin typeface="Amasis MT Pro" panose="02040504050005020304" pitchFamily="18" charset="-18"/>
              </a:rPr>
              <a:t>glandula</a:t>
            </a:r>
            <a:r>
              <a:rPr lang="cs-CZ" sz="1500" b="1" i="1" dirty="0">
                <a:latin typeface="Amasis MT Pro" panose="02040504050005020304" pitchFamily="18" charset="-18"/>
              </a:rPr>
              <a:t> </a:t>
            </a:r>
            <a:r>
              <a:rPr lang="cs-CZ" sz="1500" b="1" i="1" dirty="0" err="1">
                <a:latin typeface="Amasis MT Pro" panose="02040504050005020304" pitchFamily="18" charset="-18"/>
              </a:rPr>
              <a:t>nasalis</a:t>
            </a:r>
            <a:r>
              <a:rPr lang="cs-CZ" sz="1500" b="1" i="1" dirty="0">
                <a:latin typeface="Amasis MT Pro" panose="02040504050005020304" pitchFamily="18" charset="-18"/>
              </a:rPr>
              <a:t> </a:t>
            </a:r>
            <a:r>
              <a:rPr lang="cs-CZ" sz="1500" b="1" i="1" dirty="0" err="1">
                <a:latin typeface="Amasis MT Pro" panose="02040504050005020304" pitchFamily="18" charset="-18"/>
              </a:rPr>
              <a:t>lateralis</a:t>
            </a:r>
            <a:endParaRPr lang="cs-CZ" sz="1500" b="1" i="1" dirty="0">
              <a:latin typeface="Amasis MT Pro" panose="02040504050005020304" pitchFamily="18" charset="-18"/>
            </a:endParaRPr>
          </a:p>
          <a:p>
            <a:pPr lvl="2"/>
            <a:r>
              <a:rPr lang="cs-CZ" sz="1500" dirty="0">
                <a:latin typeface="Amasis MT Pro" panose="02040504050005020304" pitchFamily="18" charset="-18"/>
              </a:rPr>
              <a:t>v </a:t>
            </a:r>
            <a:r>
              <a:rPr lang="cs-CZ" sz="1500" i="1" dirty="0" err="1">
                <a:latin typeface="Amasis MT Pro" panose="02040504050005020304" pitchFamily="18" charset="-18"/>
              </a:rPr>
              <a:t>recessus</a:t>
            </a:r>
            <a:r>
              <a:rPr lang="cs-CZ" sz="1500" i="1" dirty="0">
                <a:latin typeface="Amasis MT Pro" panose="02040504050005020304" pitchFamily="18" charset="-18"/>
              </a:rPr>
              <a:t> </a:t>
            </a:r>
            <a:r>
              <a:rPr lang="cs-CZ" sz="1500" i="1" dirty="0" err="1">
                <a:latin typeface="Amasis MT Pro" panose="02040504050005020304" pitchFamily="18" charset="-18"/>
              </a:rPr>
              <a:t>maxillaris</a:t>
            </a:r>
            <a:r>
              <a:rPr lang="cs-CZ" sz="1500" i="1" dirty="0">
                <a:latin typeface="Amasis MT Pro" panose="02040504050005020304" pitchFamily="18" charset="-18"/>
              </a:rPr>
              <a:t> </a:t>
            </a:r>
            <a:r>
              <a:rPr lang="cs-CZ" sz="1500" dirty="0">
                <a:latin typeface="Amasis MT Pro" panose="02040504050005020304" pitchFamily="18" charset="-18"/>
              </a:rPr>
              <a:t>a </a:t>
            </a:r>
            <a:r>
              <a:rPr lang="cs-CZ" sz="1500" i="1" dirty="0" err="1">
                <a:latin typeface="Amasis MT Pro" panose="02040504050005020304" pitchFamily="18" charset="-18"/>
              </a:rPr>
              <a:t>ductus</a:t>
            </a:r>
            <a:r>
              <a:rPr lang="cs-CZ" sz="1500" i="1" dirty="0">
                <a:latin typeface="Amasis MT Pro" panose="02040504050005020304" pitchFamily="18" charset="-18"/>
              </a:rPr>
              <a:t> </a:t>
            </a:r>
            <a:r>
              <a:rPr lang="cs-CZ" sz="1500" i="1" dirty="0" err="1">
                <a:latin typeface="Amasis MT Pro" panose="02040504050005020304" pitchFamily="18" charset="-18"/>
              </a:rPr>
              <a:t>nasolacrimalis</a:t>
            </a:r>
            <a:endParaRPr lang="cs-CZ" sz="1500" i="1" dirty="0">
              <a:latin typeface="Amasis MT Pro" panose="02040504050005020304" pitchFamily="18" charset="-18"/>
            </a:endParaRPr>
          </a:p>
          <a:p>
            <a:pPr lvl="2"/>
            <a:r>
              <a:rPr lang="cs-CZ" sz="1500" dirty="0">
                <a:latin typeface="Amasis MT Pro" panose="02040504050005020304" pitchFamily="18" charset="-18"/>
              </a:rPr>
              <a:t>produkce serózního sekretu </a:t>
            </a:r>
            <a:r>
              <a:rPr lang="cs-CZ" sz="1500" dirty="0">
                <a:solidFill>
                  <a:srgbClr val="000000"/>
                </a:solidFill>
                <a:effectLst/>
                <a:latin typeface="Amasis MT Pro" panose="02040504050005020304" pitchFamily="18" charset="-18"/>
                <a:ea typeface="Aptos" panose="020B0004020202020204" pitchFamily="34" charset="0"/>
              </a:rPr>
              <a:t>→</a:t>
            </a:r>
            <a:r>
              <a:rPr lang="cs-CZ" sz="1500" dirty="0">
                <a:latin typeface="Amasis MT Pro" panose="02040504050005020304" pitchFamily="18" charset="-18"/>
              </a:rPr>
              <a:t> udržuje ideální vlhkost a významně se podílí na čichu a termoregulaci</a:t>
            </a:r>
          </a:p>
          <a:p>
            <a:pPr lvl="2"/>
            <a:endParaRPr lang="cs-CZ" sz="1500" dirty="0">
              <a:latin typeface="Amasis MT Pro" panose="02040504050005020304" pitchFamily="18" charset="-18"/>
            </a:endParaRPr>
          </a:p>
          <a:p>
            <a:pPr lvl="1"/>
            <a:r>
              <a:rPr lang="cs-CZ" sz="1500" b="1" dirty="0" err="1">
                <a:latin typeface="Amasis MT Pro" panose="02040504050005020304" pitchFamily="18" charset="-18"/>
              </a:rPr>
              <a:t>vomeronasální</a:t>
            </a:r>
            <a:r>
              <a:rPr lang="cs-CZ" sz="1500" b="1" dirty="0">
                <a:latin typeface="Amasis MT Pro" panose="02040504050005020304" pitchFamily="18" charset="-18"/>
              </a:rPr>
              <a:t> orgán = </a:t>
            </a:r>
            <a:r>
              <a:rPr lang="cs-CZ" sz="1500" b="1" dirty="0" err="1">
                <a:latin typeface="Amasis MT Pro" panose="02040504050005020304" pitchFamily="18" charset="-18"/>
              </a:rPr>
              <a:t>Jacobsonův</a:t>
            </a:r>
            <a:r>
              <a:rPr lang="cs-CZ" sz="1500" b="1" dirty="0">
                <a:latin typeface="Amasis MT Pro" panose="02040504050005020304" pitchFamily="18" charset="-18"/>
              </a:rPr>
              <a:t> orgán</a:t>
            </a:r>
          </a:p>
          <a:p>
            <a:pPr lvl="2"/>
            <a:r>
              <a:rPr lang="cs-CZ" sz="1500" dirty="0">
                <a:latin typeface="Amasis MT Pro" panose="02040504050005020304" pitchFamily="18" charset="-18"/>
              </a:rPr>
              <a:t>lokalizován v rostrální bázi nosního septa</a:t>
            </a:r>
          </a:p>
          <a:p>
            <a:pPr lvl="2"/>
            <a:r>
              <a:rPr lang="cs-CZ" sz="1500" dirty="0" err="1">
                <a:latin typeface="Amasis MT Pro" panose="02040504050005020304" pitchFamily="18" charset="-18"/>
              </a:rPr>
              <a:t>flémování</a:t>
            </a:r>
            <a:r>
              <a:rPr lang="cs-CZ" sz="1500" dirty="0">
                <a:latin typeface="Amasis MT Pro" panose="02040504050005020304" pitchFamily="18" charset="-18"/>
              </a:rPr>
              <a:t> (ohrnutí horního pysku a nasávání vzduchu) umožňuje vyšší proudění vzduchu do </a:t>
            </a:r>
            <a:r>
              <a:rPr lang="cs-CZ" sz="1500" dirty="0" err="1">
                <a:latin typeface="Amasis MT Pro" panose="02040504050005020304" pitchFamily="18" charset="-18"/>
              </a:rPr>
              <a:t>vomeronasálního</a:t>
            </a:r>
            <a:r>
              <a:rPr lang="cs-CZ" sz="1500" dirty="0">
                <a:latin typeface="Amasis MT Pro" panose="02040504050005020304" pitchFamily="18" charset="-18"/>
              </a:rPr>
              <a:t> orgánu </a:t>
            </a:r>
          </a:p>
          <a:p>
            <a:pPr lvl="2"/>
            <a:r>
              <a:rPr lang="cs-CZ" sz="1500" dirty="0">
                <a:latin typeface="Amasis MT Pro" panose="02040504050005020304" pitchFamily="18" charset="-18"/>
              </a:rPr>
              <a:t>nervové dráhy odtud vedou do mediálního hypotalamu do mediální </a:t>
            </a:r>
            <a:r>
              <a:rPr lang="cs-CZ" sz="1500" dirty="0" err="1">
                <a:latin typeface="Amasis MT Pro" panose="02040504050005020304" pitchFamily="18" charset="-18"/>
              </a:rPr>
              <a:t>preoptické</a:t>
            </a:r>
            <a:r>
              <a:rPr lang="cs-CZ" sz="1500" dirty="0">
                <a:latin typeface="Amasis MT Pro" panose="02040504050005020304" pitchFamily="18" charset="-18"/>
              </a:rPr>
              <a:t> oblasti</a:t>
            </a:r>
          </a:p>
          <a:p>
            <a:pPr marL="914400" lvl="2" indent="0">
              <a:buNone/>
            </a:pPr>
            <a:r>
              <a:rPr lang="cs-CZ" sz="1500" dirty="0">
                <a:solidFill>
                  <a:srgbClr val="000000"/>
                </a:solidFill>
                <a:effectLst/>
                <a:latin typeface="Amasis MT Pro" panose="02040504050005020304" pitchFamily="18" charset="-18"/>
                <a:ea typeface="Aptos" panose="020B0004020202020204" pitchFamily="34" charset="0"/>
              </a:rPr>
              <a:t>	→</a:t>
            </a:r>
            <a:r>
              <a:rPr lang="cs-CZ" sz="1500" dirty="0">
                <a:latin typeface="Amasis MT Pro" panose="02040504050005020304" pitchFamily="18" charset="-18"/>
              </a:rPr>
              <a:t> ovlivňuje reprodukční chování a pocit sytosti po nakrmení</a:t>
            </a:r>
          </a:p>
          <a:p>
            <a:pPr lvl="2"/>
            <a:endParaRPr lang="cs-CZ" sz="1500" dirty="0">
              <a:latin typeface="Amasis MT Pro" panose="02040504050005020304" pitchFamily="18" charset="-18"/>
            </a:endParaRPr>
          </a:p>
          <a:p>
            <a:pPr lvl="1"/>
            <a:r>
              <a:rPr lang="cs-CZ" sz="1500" b="1" i="1" dirty="0" err="1">
                <a:latin typeface="Amasis MT Pro" panose="02040504050005020304" pitchFamily="18" charset="-18"/>
              </a:rPr>
              <a:t>glandula</a:t>
            </a:r>
            <a:r>
              <a:rPr lang="cs-CZ" sz="1500" b="1" i="1" dirty="0">
                <a:latin typeface="Amasis MT Pro" panose="02040504050005020304" pitchFamily="18" charset="-18"/>
              </a:rPr>
              <a:t> </a:t>
            </a:r>
            <a:r>
              <a:rPr lang="cs-CZ" sz="1500" b="1" i="1" dirty="0" err="1">
                <a:latin typeface="Amasis MT Pro" panose="02040504050005020304" pitchFamily="18" charset="-18"/>
              </a:rPr>
              <a:t>caudae</a:t>
            </a:r>
            <a:r>
              <a:rPr lang="cs-CZ" sz="1500" b="1" i="1" dirty="0">
                <a:latin typeface="Amasis MT Pro" panose="02040504050005020304" pitchFamily="18" charset="-18"/>
              </a:rPr>
              <a:t> </a:t>
            </a:r>
            <a:r>
              <a:rPr lang="cs-CZ" sz="1500" b="1" dirty="0">
                <a:latin typeface="Amasis MT Pro" panose="02040504050005020304" pitchFamily="18" charset="-18"/>
              </a:rPr>
              <a:t>– violet </a:t>
            </a:r>
            <a:r>
              <a:rPr lang="cs-CZ" sz="1500" b="1" dirty="0" err="1">
                <a:latin typeface="Amasis MT Pro" panose="02040504050005020304" pitchFamily="18" charset="-18"/>
              </a:rPr>
              <a:t>gland</a:t>
            </a:r>
            <a:endParaRPr lang="cs-CZ" sz="1500" b="1" dirty="0">
              <a:latin typeface="Amasis MT Pro" panose="02040504050005020304" pitchFamily="18" charset="-18"/>
            </a:endParaRPr>
          </a:p>
          <a:p>
            <a:pPr lvl="2"/>
            <a:r>
              <a:rPr lang="cs-CZ" sz="1500" dirty="0">
                <a:latin typeface="Amasis MT Pro" panose="02040504050005020304" pitchFamily="18" charset="-18"/>
              </a:rPr>
              <a:t>pachová žláza (violet - produkuje těkavé terpeny stejně jako čeleď rostlin </a:t>
            </a:r>
            <a:r>
              <a:rPr lang="cs-CZ" sz="1500" i="1" dirty="0" err="1">
                <a:latin typeface="Amasis MT Pro" panose="02040504050005020304" pitchFamily="18" charset="-18"/>
              </a:rPr>
              <a:t>Violaceae</a:t>
            </a:r>
            <a:r>
              <a:rPr lang="cs-CZ" sz="1500" dirty="0">
                <a:latin typeface="Amasis MT Pro" panose="02040504050005020304" pitchFamily="18" charset="-18"/>
              </a:rPr>
              <a:t> - </a:t>
            </a:r>
            <a:r>
              <a:rPr lang="cs-CZ" sz="1500" dirty="0" err="1">
                <a:latin typeface="Amasis MT Pro" panose="02040504050005020304" pitchFamily="18" charset="-18"/>
              </a:rPr>
              <a:t>violkovité</a:t>
            </a:r>
            <a:r>
              <a:rPr lang="cs-CZ" sz="1500" dirty="0">
                <a:latin typeface="Amasis MT Pro" panose="02040504050005020304" pitchFamily="18" charset="-18"/>
              </a:rPr>
              <a:t>)</a:t>
            </a:r>
          </a:p>
          <a:p>
            <a:pPr lvl="2"/>
            <a:r>
              <a:rPr lang="cs-CZ" sz="1500" dirty="0">
                <a:latin typeface="Amasis MT Pro" panose="02040504050005020304" pitchFamily="18" charset="-18"/>
              </a:rPr>
              <a:t>dorzální povrch ocasu na úrovni 7. - 9. obratle</a:t>
            </a:r>
          </a:p>
          <a:p>
            <a:pPr lvl="2"/>
            <a:r>
              <a:rPr lang="cs-CZ" sz="1500" dirty="0">
                <a:latin typeface="Amasis MT Pro" panose="02040504050005020304" pitchFamily="18" charset="-18"/>
              </a:rPr>
              <a:t>výrazně vyvinutá u samotářských druhů lišek  (liška polární, obecná, korsak)</a:t>
            </a:r>
          </a:p>
          <a:p>
            <a:pPr lvl="3"/>
            <a:r>
              <a:rPr lang="cs-CZ" sz="1500" dirty="0">
                <a:latin typeface="Amasis MT Pro" panose="02040504050005020304" pitchFamily="18" charset="-18"/>
              </a:rPr>
              <a:t>méně u šakalů</a:t>
            </a:r>
          </a:p>
          <a:p>
            <a:pPr lvl="3"/>
            <a:r>
              <a:rPr lang="cs-CZ" sz="1500" dirty="0">
                <a:latin typeface="Amasis MT Pro" panose="02040504050005020304" pitchFamily="18" charset="-18"/>
              </a:rPr>
              <a:t>není u psa hyenovitého</a:t>
            </a:r>
          </a:p>
          <a:p>
            <a:pPr lvl="3"/>
            <a:r>
              <a:rPr lang="cs-CZ" sz="1500" dirty="0">
                <a:latin typeface="Amasis MT Pro" panose="02040504050005020304" pitchFamily="18" charset="-18"/>
              </a:rPr>
              <a:t>větší u samic v estru</a:t>
            </a:r>
          </a:p>
          <a:p>
            <a:pPr lvl="2"/>
            <a:r>
              <a:rPr lang="cs-CZ" sz="1500" dirty="0">
                <a:latin typeface="Amasis MT Pro" panose="02040504050005020304" pitchFamily="18" charset="-18"/>
              </a:rPr>
              <a:t>sekret je produktem pachových a mazových žláz a podílí se na rozeznávání druhů</a:t>
            </a:r>
          </a:p>
          <a:p>
            <a:pPr lvl="2"/>
            <a:r>
              <a:rPr lang="cs-CZ" sz="1500" i="1" dirty="0">
                <a:latin typeface="Amasis MT Pro" panose="02040504050005020304" pitchFamily="18" charset="-18"/>
              </a:rPr>
              <a:t>mm. </a:t>
            </a:r>
            <a:r>
              <a:rPr lang="cs-CZ" sz="1500" i="1" dirty="0" err="1">
                <a:latin typeface="Amasis MT Pro" panose="02040504050005020304" pitchFamily="18" charset="-18"/>
              </a:rPr>
              <a:t>arrectores</a:t>
            </a:r>
            <a:r>
              <a:rPr lang="cs-CZ" sz="1500" i="1" dirty="0">
                <a:latin typeface="Amasis MT Pro" panose="02040504050005020304" pitchFamily="18" charset="-18"/>
              </a:rPr>
              <a:t> pili </a:t>
            </a:r>
            <a:r>
              <a:rPr lang="cs-CZ" sz="1500" dirty="0">
                <a:latin typeface="Amasis MT Pro" panose="02040504050005020304" pitchFamily="18" charset="-18"/>
              </a:rPr>
              <a:t>v této oblasti pomáhají vylučovat sekret na povrch kůže</a:t>
            </a:r>
          </a:p>
          <a:p>
            <a:pPr lvl="2"/>
            <a:endParaRPr lang="cs-CZ" sz="1400" dirty="0">
              <a:latin typeface="Amasis MT Pro" panose="02040504050005020304" pitchFamily="18" charset="-18"/>
            </a:endParaRPr>
          </a:p>
          <a:p>
            <a:pPr marL="914400" lvl="2" indent="0">
              <a:buNone/>
            </a:pPr>
            <a:endParaRPr lang="cs-CZ" sz="1400" dirty="0">
              <a:latin typeface="Amasis MT Pro" panose="02040504050005020304" pitchFamily="18" charset="-18"/>
            </a:endParaRPr>
          </a:p>
          <a:p>
            <a:pPr lvl="1"/>
            <a:endParaRPr lang="cs-CZ" sz="1800" dirty="0">
              <a:latin typeface="Amasis MT Pro" panose="02040504050005020304" pitchFamily="18" charset="-18"/>
            </a:endParaRPr>
          </a:p>
          <a:p>
            <a:pPr lvl="1"/>
            <a:endParaRPr lang="cs-CZ" sz="1400" dirty="0">
              <a:latin typeface="Amasis MT Pro" panose="02040504050005020304" pitchFamily="18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16850500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5F5AE40-BB8B-2476-8D12-A35E3AE5B1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cs-CZ" sz="3200" b="1" i="1" dirty="0" err="1">
                <a:latin typeface="Amasis MT Pro" panose="02040504050005020304" pitchFamily="18" charset="-18"/>
              </a:rPr>
              <a:t>Canidae</a:t>
            </a:r>
            <a:r>
              <a:rPr lang="cs-CZ" sz="3200" b="1" dirty="0">
                <a:latin typeface="Amasis MT Pro" panose="02040504050005020304" pitchFamily="18" charset="-18"/>
              </a:rPr>
              <a:t> – psovití - charakteristika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A48D7BD-1A1D-98FD-197B-C64640A63A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877272"/>
          </a:xfrm>
        </p:spPr>
        <p:txBody>
          <a:bodyPr>
            <a:normAutofit/>
          </a:bodyPr>
          <a:lstStyle/>
          <a:p>
            <a:r>
              <a:rPr lang="cs-CZ" sz="1600" b="1" dirty="0">
                <a:latin typeface="Amasis MT Pro" panose="02040504050005020304" pitchFamily="18" charset="-18"/>
              </a:rPr>
              <a:t>Unikátní fyziologie</a:t>
            </a:r>
          </a:p>
          <a:p>
            <a:pPr lvl="1"/>
            <a:endParaRPr lang="cs-CZ" sz="1400" dirty="0">
              <a:latin typeface="Amasis MT Pro" panose="02040504050005020304" pitchFamily="18" charset="-18"/>
            </a:endParaRPr>
          </a:p>
          <a:p>
            <a:pPr lvl="1"/>
            <a:r>
              <a:rPr lang="cs-CZ" sz="1500" b="1" dirty="0">
                <a:latin typeface="Amasis MT Pro" panose="02040504050005020304" pitchFamily="18" charset="-18"/>
              </a:rPr>
              <a:t>anální žlázy</a:t>
            </a:r>
          </a:p>
          <a:p>
            <a:pPr lvl="2"/>
            <a:r>
              <a:rPr lang="cs-CZ" sz="1500" dirty="0">
                <a:latin typeface="Amasis MT Pro" panose="02040504050005020304" pitchFamily="18" charset="-18"/>
              </a:rPr>
              <a:t>vyúsťují k rektu a sekret odcházející společně s výkaly se podílí na označování teritoria</a:t>
            </a:r>
          </a:p>
          <a:p>
            <a:pPr lvl="1"/>
            <a:endParaRPr lang="cs-CZ" sz="1500" dirty="0">
              <a:latin typeface="Amasis MT Pro" panose="02040504050005020304" pitchFamily="18" charset="-18"/>
            </a:endParaRPr>
          </a:p>
          <a:p>
            <a:pPr lvl="1"/>
            <a:r>
              <a:rPr lang="cs-CZ" sz="1500" b="1" dirty="0">
                <a:latin typeface="Amasis MT Pro" panose="02040504050005020304" pitchFamily="18" charset="-18"/>
              </a:rPr>
              <a:t>termoregulace</a:t>
            </a:r>
          </a:p>
          <a:p>
            <a:pPr lvl="2"/>
            <a:r>
              <a:rPr lang="cs-CZ" sz="1500" dirty="0">
                <a:latin typeface="Amasis MT Pro" panose="02040504050005020304" pitchFamily="18" charset="-18"/>
              </a:rPr>
              <a:t>termická </a:t>
            </a:r>
            <a:r>
              <a:rPr lang="cs-CZ" sz="1500" dirty="0" err="1">
                <a:latin typeface="Amasis MT Pro" panose="02040504050005020304" pitchFamily="18" charset="-18"/>
              </a:rPr>
              <a:t>polypnoe</a:t>
            </a:r>
            <a:endParaRPr lang="cs-CZ" sz="1500" dirty="0">
              <a:latin typeface="Amasis MT Pro" panose="02040504050005020304" pitchFamily="18" charset="-18"/>
            </a:endParaRPr>
          </a:p>
          <a:p>
            <a:pPr lvl="3"/>
            <a:r>
              <a:rPr lang="cs-CZ" sz="1500" dirty="0">
                <a:latin typeface="Amasis MT Pro" panose="02040504050005020304" pitchFamily="18" charset="-18"/>
              </a:rPr>
              <a:t>hlavní výdej tepla</a:t>
            </a:r>
          </a:p>
          <a:p>
            <a:pPr lvl="3"/>
            <a:r>
              <a:rPr lang="cs-CZ" sz="1500" dirty="0">
                <a:latin typeface="Amasis MT Pro" panose="02040504050005020304" pitchFamily="18" charset="-18"/>
              </a:rPr>
              <a:t>nádech skrze nos, výdech skrze ústa</a:t>
            </a:r>
          </a:p>
          <a:p>
            <a:pPr lvl="3"/>
            <a:r>
              <a:rPr lang="cs-CZ" sz="1500" i="1" dirty="0" err="1">
                <a:latin typeface="Amasis MT Pro" panose="02040504050005020304" pitchFamily="18" charset="-18"/>
              </a:rPr>
              <a:t>glandula</a:t>
            </a:r>
            <a:r>
              <a:rPr lang="cs-CZ" sz="1500" i="1" dirty="0">
                <a:latin typeface="Amasis MT Pro" panose="02040504050005020304" pitchFamily="18" charset="-18"/>
              </a:rPr>
              <a:t> </a:t>
            </a:r>
            <a:r>
              <a:rPr lang="cs-CZ" sz="1500" i="1" dirty="0" err="1">
                <a:latin typeface="Amasis MT Pro" panose="02040504050005020304" pitchFamily="18" charset="-18"/>
              </a:rPr>
              <a:t>nasalis</a:t>
            </a:r>
            <a:r>
              <a:rPr lang="cs-CZ" sz="1500" i="1" dirty="0">
                <a:latin typeface="Amasis MT Pro" panose="02040504050005020304" pitchFamily="18" charset="-18"/>
              </a:rPr>
              <a:t> </a:t>
            </a:r>
            <a:r>
              <a:rPr lang="cs-CZ" sz="1500" i="1" dirty="0" err="1">
                <a:latin typeface="Amasis MT Pro" panose="02040504050005020304" pitchFamily="18" charset="-18"/>
              </a:rPr>
              <a:t>lateralis</a:t>
            </a:r>
            <a:r>
              <a:rPr lang="cs-CZ" sz="1500" i="1" dirty="0">
                <a:latin typeface="Amasis MT Pro" panose="02040504050005020304" pitchFamily="18" charset="-18"/>
              </a:rPr>
              <a:t> </a:t>
            </a:r>
            <a:r>
              <a:rPr lang="cs-CZ" sz="1500" dirty="0">
                <a:latin typeface="Amasis MT Pro" panose="02040504050005020304" pitchFamily="18" charset="-18"/>
              </a:rPr>
              <a:t>- produkce sekretu - při odpařování napomáhá ochlazování</a:t>
            </a:r>
          </a:p>
          <a:p>
            <a:pPr lvl="2"/>
            <a:r>
              <a:rPr lang="cs-CZ" sz="1500" dirty="0">
                <a:latin typeface="Amasis MT Pro" panose="02040504050005020304" pitchFamily="18" charset="-18"/>
              </a:rPr>
              <a:t>potní žlázy se nachází pouze na tlapkách a v ochlazování nehrají signifikantní roli</a:t>
            </a:r>
          </a:p>
          <a:p>
            <a:pPr lvl="2"/>
            <a:r>
              <a:rPr lang="cs-CZ" sz="1500" dirty="0">
                <a:latin typeface="Amasis MT Pro" panose="02040504050005020304" pitchFamily="18" charset="-18"/>
              </a:rPr>
              <a:t>srst a kožní svaly </a:t>
            </a:r>
          </a:p>
          <a:p>
            <a:pPr lvl="3"/>
            <a:r>
              <a:rPr lang="cs-CZ" sz="1500" dirty="0">
                <a:latin typeface="Amasis MT Pro" panose="02040504050005020304" pitchFamily="18" charset="-18"/>
              </a:rPr>
              <a:t>teplo - srst leží souběžně s povrchem těla</a:t>
            </a:r>
          </a:p>
          <a:p>
            <a:pPr lvl="3"/>
            <a:r>
              <a:rPr lang="cs-CZ" sz="1500" dirty="0">
                <a:latin typeface="Amasis MT Pro" panose="02040504050005020304" pitchFamily="18" charset="-18"/>
              </a:rPr>
              <a:t>zima - načechrají srst, aby zadržela více vzduchu (slouží jako izolátor)</a:t>
            </a:r>
          </a:p>
          <a:p>
            <a:pPr lvl="3"/>
            <a:endParaRPr lang="cs-CZ" sz="1500" dirty="0">
              <a:latin typeface="Amasis MT Pro" panose="02040504050005020304" pitchFamily="18" charset="-18"/>
            </a:endParaRPr>
          </a:p>
          <a:p>
            <a:pPr lvl="1"/>
            <a:r>
              <a:rPr lang="cs-CZ" sz="1500" b="1" dirty="0">
                <a:latin typeface="Amasis MT Pro" panose="02040504050005020304" pitchFamily="18" charset="-18"/>
              </a:rPr>
              <a:t>línání srsti</a:t>
            </a:r>
          </a:p>
          <a:p>
            <a:pPr lvl="2"/>
            <a:r>
              <a:rPr lang="cs-CZ" sz="1500" dirty="0">
                <a:latin typeface="Amasis MT Pro" panose="02040504050005020304" pitchFamily="18" charset="-18"/>
              </a:rPr>
              <a:t>důležitá adaptace pro sezónní výkyvy teplot</a:t>
            </a:r>
          </a:p>
          <a:p>
            <a:pPr lvl="2"/>
            <a:r>
              <a:rPr lang="cs-CZ" sz="1500" dirty="0">
                <a:latin typeface="Amasis MT Pro" panose="02040504050005020304" pitchFamily="18" charset="-18"/>
              </a:rPr>
              <a:t>v mírném podnebí začíná na jaře a trvá až po podzimu</a:t>
            </a:r>
          </a:p>
          <a:p>
            <a:pPr lvl="2"/>
            <a:r>
              <a:rPr lang="cs-CZ" sz="1500" dirty="0">
                <a:latin typeface="Amasis MT Pro" panose="02040504050005020304" pitchFamily="18" charset="-18"/>
              </a:rPr>
              <a:t>na řízení se podílí fotoperioda</a:t>
            </a:r>
          </a:p>
        </p:txBody>
      </p:sp>
    </p:spTree>
    <p:extLst>
      <p:ext uri="{BB962C8B-B14F-4D97-AF65-F5344CB8AC3E}">
        <p14:creationId xmlns:p14="http://schemas.microsoft.com/office/powerpoint/2010/main" val="18741360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17B90B4-B464-4634-16EC-97F3656209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266"/>
            <a:ext cx="8229600" cy="1143000"/>
          </a:xfrm>
        </p:spPr>
        <p:txBody>
          <a:bodyPr>
            <a:normAutofit/>
          </a:bodyPr>
          <a:lstStyle/>
          <a:p>
            <a:r>
              <a:rPr lang="cs-CZ" sz="3200" b="1" i="1" dirty="0" err="1">
                <a:latin typeface="Amasis MT Pro" panose="02040504050005020304" pitchFamily="18" charset="-18"/>
              </a:rPr>
              <a:t>Canidae</a:t>
            </a:r>
            <a:r>
              <a:rPr lang="cs-CZ" sz="3200" b="1" dirty="0">
                <a:latin typeface="Amasis MT Pro" panose="02040504050005020304" pitchFamily="18" charset="-18"/>
              </a:rPr>
              <a:t> – psovití - charakteristika</a:t>
            </a:r>
            <a:endParaRPr lang="cs-CZ" sz="3200" dirty="0">
              <a:latin typeface="Amasis MT Pro" panose="02040504050005020304" pitchFamily="18" charset="-18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F3C35E5-B666-9B28-7F40-426EC705E5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877272"/>
          </a:xfrm>
        </p:spPr>
        <p:txBody>
          <a:bodyPr>
            <a:normAutofit/>
          </a:bodyPr>
          <a:lstStyle/>
          <a:p>
            <a:r>
              <a:rPr lang="cs-CZ" sz="1900" b="1" dirty="0">
                <a:latin typeface="Amasis MT Pro" panose="02040504050005020304" pitchFamily="18" charset="-18"/>
              </a:rPr>
              <a:t>Unikátní fyziologie</a:t>
            </a:r>
            <a:endParaRPr lang="cs-CZ" sz="1800" b="1" dirty="0">
              <a:latin typeface="Amasis MT Pro" panose="02040504050005020304" pitchFamily="18" charset="-18"/>
            </a:endParaRPr>
          </a:p>
          <a:p>
            <a:pPr lvl="1"/>
            <a:r>
              <a:rPr lang="cs-CZ" sz="1400" dirty="0">
                <a:latin typeface="Amasis MT Pro" panose="02040504050005020304" pitchFamily="18" charset="-18"/>
              </a:rPr>
              <a:t>velká aerobní a anaerobní kapacita - adaptace na lov a sezónní migrace</a:t>
            </a:r>
          </a:p>
          <a:p>
            <a:pPr lvl="1"/>
            <a:r>
              <a:rPr lang="cs-CZ" sz="1400" b="1" dirty="0">
                <a:latin typeface="Amasis MT Pro" panose="02040504050005020304" pitchFamily="18" charset="-18"/>
              </a:rPr>
              <a:t>smysly</a:t>
            </a:r>
            <a:r>
              <a:rPr lang="cs-CZ" sz="1400" dirty="0">
                <a:latin typeface="Amasis MT Pro" panose="02040504050005020304" pitchFamily="18" charset="-18"/>
              </a:rPr>
              <a:t> - výborný sluch, čich a zrak </a:t>
            </a:r>
          </a:p>
          <a:p>
            <a:pPr lvl="2"/>
            <a:r>
              <a:rPr lang="cs-CZ" sz="1400" dirty="0">
                <a:latin typeface="Amasis MT Pro" panose="02040504050005020304" pitchFamily="18" charset="-18"/>
              </a:rPr>
              <a:t>důležité pro zachování komplexních sociálních systémů, komunikaci mezi jedinci a udržení teritoria</a:t>
            </a:r>
          </a:p>
          <a:p>
            <a:pPr lvl="2"/>
            <a:r>
              <a:rPr lang="cs-CZ" sz="1400" dirty="0">
                <a:latin typeface="Amasis MT Pro" panose="02040504050005020304" pitchFamily="18" charset="-18"/>
              </a:rPr>
              <a:t>čichové značky - moč, trus, sekret análních žláz a </a:t>
            </a:r>
            <a:r>
              <a:rPr lang="cs-CZ" sz="1400" i="1" dirty="0" err="1">
                <a:latin typeface="Amasis MT Pro" panose="02040504050005020304" pitchFamily="18" charset="-18"/>
              </a:rPr>
              <a:t>glandula</a:t>
            </a:r>
            <a:r>
              <a:rPr lang="cs-CZ" sz="1400" i="1" dirty="0">
                <a:latin typeface="Amasis MT Pro" panose="02040504050005020304" pitchFamily="18" charset="-18"/>
              </a:rPr>
              <a:t> </a:t>
            </a:r>
            <a:r>
              <a:rPr lang="cs-CZ" sz="1400" i="1" dirty="0" err="1">
                <a:latin typeface="Amasis MT Pro" panose="02040504050005020304" pitchFamily="18" charset="-18"/>
              </a:rPr>
              <a:t>caudae</a:t>
            </a:r>
            <a:endParaRPr lang="cs-CZ" sz="1400" i="1" dirty="0">
              <a:latin typeface="Amasis MT Pro" panose="02040504050005020304" pitchFamily="18" charset="-18"/>
            </a:endParaRPr>
          </a:p>
          <a:p>
            <a:pPr lvl="3"/>
            <a:r>
              <a:rPr lang="cs-CZ" sz="1400" dirty="0">
                <a:latin typeface="Amasis MT Pro" panose="02040504050005020304" pitchFamily="18" charset="-18"/>
              </a:rPr>
              <a:t>sociální interakce</a:t>
            </a:r>
          </a:p>
          <a:p>
            <a:endParaRPr lang="cs-CZ" sz="1500" dirty="0">
              <a:latin typeface="Amasis MT Pro" panose="02040504050005020304" pitchFamily="18" charset="-18"/>
            </a:endParaRPr>
          </a:p>
          <a:p>
            <a:pPr marL="0" indent="0">
              <a:buNone/>
            </a:pPr>
            <a:endParaRPr lang="cs-CZ" dirty="0">
              <a:latin typeface="Amasis MT Pro" panose="02040504050005020304" pitchFamily="18" charset="-18"/>
            </a:endParaRPr>
          </a:p>
        </p:txBody>
      </p:sp>
      <p:pic>
        <p:nvPicPr>
          <p:cNvPr id="5" name="Obrázek 4" descr="Obsah obrázku savec, tráva, venku, zvířata ve volné přírodě&#10;&#10;Popis byl vytvořen automaticky">
            <a:extLst>
              <a:ext uri="{FF2B5EF4-FFF2-40B4-BE49-F238E27FC236}">
                <a16:creationId xmlns:a16="http://schemas.microsoft.com/office/drawing/2014/main" id="{C0EA563A-3986-71C2-CE26-7DFD99C7DFE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7948" y="2996952"/>
            <a:ext cx="5508104" cy="3687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258553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13086</TotalTime>
  <Words>6780</Words>
  <Application>Microsoft Office PowerPoint</Application>
  <PresentationFormat>Předvádění na obrazovce (4:3)</PresentationFormat>
  <Paragraphs>986</Paragraphs>
  <Slides>64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64</vt:i4>
      </vt:variant>
    </vt:vector>
  </HeadingPairs>
  <TitlesOfParts>
    <vt:vector size="65" baseType="lpstr">
      <vt:lpstr>Motiv sady Office</vt:lpstr>
      <vt:lpstr>Canidae - psovití   </vt:lpstr>
      <vt:lpstr>Canidae - psovití - charakteristika</vt:lpstr>
      <vt:lpstr>Canidae - psovití - charakteristika</vt:lpstr>
      <vt:lpstr>Canidae - psovití - charakteristika</vt:lpstr>
      <vt:lpstr>Canidae - psovití - charakteristika</vt:lpstr>
      <vt:lpstr>Canidae - psovití - charakteristika</vt:lpstr>
      <vt:lpstr>Canidae – psovití - charakteristika</vt:lpstr>
      <vt:lpstr>Canidae – psovití - charakteristika</vt:lpstr>
      <vt:lpstr>Canidae – psovití - charakteristika</vt:lpstr>
      <vt:lpstr>Canidae – psovití - charakteristika</vt:lpstr>
      <vt:lpstr>Canidae - psovití – charakteristika </vt:lpstr>
      <vt:lpstr>Canidae - psovití – charakteristika </vt:lpstr>
      <vt:lpstr>Canidae - psovití – charakteristika </vt:lpstr>
      <vt:lpstr>Canidae - psovití – charakteristika </vt:lpstr>
      <vt:lpstr>Canidae - psovití – charakteristika </vt:lpstr>
      <vt:lpstr>Canidae - psovití</vt:lpstr>
      <vt:lpstr>Canidae - psovití</vt:lpstr>
      <vt:lpstr>Canidae – psovití - anestezie a chirurgické úkony </vt:lpstr>
      <vt:lpstr>Canidae – psovití - anestezie a chirurgické úkony </vt:lpstr>
      <vt:lpstr>Canidae – psovití - anestezie a chirurgické úkony </vt:lpstr>
      <vt:lpstr>Canidae – psovití - anestezie a chirurgické úkony </vt:lpstr>
      <vt:lpstr>Canidae - psovití - onemocnění</vt:lpstr>
      <vt:lpstr>Canidae - psovití - hematologie krve</vt:lpstr>
      <vt:lpstr>Canidae - psovití - biochemie krve</vt:lpstr>
      <vt:lpstr>Canidae – psovití – nejvýznamnější původci bakteriálních onemocnění</vt:lpstr>
      <vt:lpstr>Canidae – psovití – nejvýznamnější původci bakteriálních onemocnění</vt:lpstr>
      <vt:lpstr>Canidae – psovití – nejvýznamnější původci onemocnění</vt:lpstr>
      <vt:lpstr>Canidae – psovití – nejvýznamnější původci virových onemocnění</vt:lpstr>
      <vt:lpstr>Canidae – psovití – nejvýznamnější původci virových onemocnění</vt:lpstr>
      <vt:lpstr>Canidae – psovití – nejvýznamnější původci virových onemocnění</vt:lpstr>
      <vt:lpstr>Canidae – psovití – nejvýznamnější původci virových onemocnění</vt:lpstr>
      <vt:lpstr>Canidae – psovití – nejvýznamnější parazitární onemocnění</vt:lpstr>
      <vt:lpstr>Canidae – psovití – nejvýznamnější parazitární onemocnění</vt:lpstr>
      <vt:lpstr>Canidae – psovití – nejvýznamnější parazitární onemocnění</vt:lpstr>
      <vt:lpstr>Canidae – psovití – nejvýznamnější parazitární onemocnění</vt:lpstr>
      <vt:lpstr>Canidae – psovití – nejvýznamnější parazitární onemocnění</vt:lpstr>
      <vt:lpstr>Canidae – psovití – nejvýznamnější parazitární onemocnění</vt:lpstr>
      <vt:lpstr>Canidae – psovití – nejvýznamnější parazitární onemocnění</vt:lpstr>
      <vt:lpstr>Canidae – psovití – nejvýznamnější parazitární onemocnění</vt:lpstr>
      <vt:lpstr>Canidae – psovití – nejvýznamnější parazitární onemocnění</vt:lpstr>
      <vt:lpstr>Canidae – psovití – nejvýznamnější parazitární onemocnění</vt:lpstr>
      <vt:lpstr>Prezentace aplikace PowerPoint</vt:lpstr>
      <vt:lpstr>Prezentace aplikace PowerPoint</vt:lpstr>
      <vt:lpstr>Canidae – psovití – nejvýznamnější parazitární onemocnění</vt:lpstr>
      <vt:lpstr>Canidae – psovití – nejvýznamnější parazitární onemocnění</vt:lpstr>
      <vt:lpstr>Canidae – psovití – nejvýznamnější parazitární onemocnění</vt:lpstr>
      <vt:lpstr>Prezentace aplikace PowerPoint</vt:lpstr>
      <vt:lpstr>Canidae – psovití – nejvýznamnější parazitární onemocnění</vt:lpstr>
      <vt:lpstr>Canidae – psovití – nejvýznamnější parazitární onemocnění</vt:lpstr>
      <vt:lpstr>Canidae – psovití – nejvýznamnější parazitární onemocnění</vt:lpstr>
      <vt:lpstr>Canidae – psovití – nejvýznamnější parazitární onemocnění</vt:lpstr>
      <vt:lpstr>Canidae – psovití – nejvýznamnější parazitární onemocnění</vt:lpstr>
      <vt:lpstr>Canidae – psovití - antiparazitika</vt:lpstr>
      <vt:lpstr>Canidae – psovití – neinfekční onemocnění</vt:lpstr>
      <vt:lpstr>Prezentace aplikace PowerPoint</vt:lpstr>
      <vt:lpstr>Canidae – psovití – neinfekční onemocnění</vt:lpstr>
      <vt:lpstr>Canidae – psovití – neinfekční onemocnění</vt:lpstr>
      <vt:lpstr>Canidae – psovití – neinfekční onemocnění</vt:lpstr>
      <vt:lpstr>Canidae – psovití – neinfekční onemocnění</vt:lpstr>
      <vt:lpstr>Canidae – psovití – neinfekční onemocnění</vt:lpstr>
      <vt:lpstr>Canidae – psovití - reprodukce</vt:lpstr>
      <vt:lpstr>Canidae – psovití - reprodukce</vt:lpstr>
      <vt:lpstr>Canidae – psovití – preventivní medicína</vt:lpstr>
      <vt:lpstr>Canidae – psovití – preventivní medicína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Jiří Pikula</dc:creator>
  <cp:lastModifiedBy>Víťa</cp:lastModifiedBy>
  <cp:revision>253</cp:revision>
  <dcterms:created xsi:type="dcterms:W3CDTF">2021-04-25T17:04:09Z</dcterms:created>
  <dcterms:modified xsi:type="dcterms:W3CDTF">2024-11-14T08:39:00Z</dcterms:modified>
</cp:coreProperties>
</file>