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4"/>
  </p:notesMasterIdLst>
  <p:sldIdLst>
    <p:sldId id="256" r:id="rId2"/>
    <p:sldId id="489" r:id="rId3"/>
    <p:sldId id="506" r:id="rId4"/>
    <p:sldId id="490" r:id="rId5"/>
    <p:sldId id="491" r:id="rId6"/>
    <p:sldId id="501" r:id="rId7"/>
    <p:sldId id="502" r:id="rId8"/>
    <p:sldId id="507" r:id="rId9"/>
    <p:sldId id="508" r:id="rId10"/>
    <p:sldId id="509" r:id="rId11"/>
    <p:sldId id="492" r:id="rId12"/>
    <p:sldId id="510" r:id="rId13"/>
    <p:sldId id="513" r:id="rId14"/>
    <p:sldId id="514" r:id="rId15"/>
    <p:sldId id="493" r:id="rId16"/>
    <p:sldId id="512" r:id="rId17"/>
    <p:sldId id="511" r:id="rId18"/>
    <p:sldId id="504" r:id="rId19"/>
    <p:sldId id="515" r:id="rId20"/>
    <p:sldId id="516" r:id="rId21"/>
    <p:sldId id="517" r:id="rId22"/>
    <p:sldId id="518" r:id="rId23"/>
    <p:sldId id="519" r:id="rId24"/>
    <p:sldId id="520" r:id="rId25"/>
    <p:sldId id="521" r:id="rId26"/>
    <p:sldId id="523" r:id="rId27"/>
    <p:sldId id="561" r:id="rId28"/>
    <p:sldId id="522" r:id="rId29"/>
    <p:sldId id="524" r:id="rId30"/>
    <p:sldId id="525" r:id="rId31"/>
    <p:sldId id="560" r:id="rId32"/>
    <p:sldId id="526" r:id="rId33"/>
    <p:sldId id="559" r:id="rId34"/>
    <p:sldId id="527" r:id="rId35"/>
    <p:sldId id="528" r:id="rId36"/>
    <p:sldId id="539" r:id="rId37"/>
    <p:sldId id="540" r:id="rId38"/>
    <p:sldId id="529" r:id="rId39"/>
    <p:sldId id="530" r:id="rId40"/>
    <p:sldId id="538" r:id="rId41"/>
    <p:sldId id="531" r:id="rId42"/>
    <p:sldId id="558" r:id="rId43"/>
    <p:sldId id="546" r:id="rId44"/>
    <p:sldId id="532" r:id="rId45"/>
    <p:sldId id="541" r:id="rId46"/>
    <p:sldId id="533" r:id="rId47"/>
    <p:sldId id="534" r:id="rId48"/>
    <p:sldId id="535" r:id="rId49"/>
    <p:sldId id="499" r:id="rId50"/>
    <p:sldId id="536" r:id="rId51"/>
    <p:sldId id="500" r:id="rId52"/>
    <p:sldId id="537" r:id="rId5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Světlý styl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8" autoAdjust="0"/>
    <p:restoredTop sz="93574" autoAdjust="0"/>
  </p:normalViewPr>
  <p:slideViewPr>
    <p:cSldViewPr>
      <p:cViewPr varScale="1">
        <p:scale>
          <a:sx n="74" d="100"/>
          <a:sy n="74" d="100"/>
        </p:scale>
        <p:origin x="1709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masis MT Pro" panose="02040504050005020304" pitchFamily="18" charset="-18"/>
              </a:defRPr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masis MT Pro" panose="02040504050005020304" pitchFamily="18" charset="-18"/>
              </a:defRPr>
            </a:lvl1pPr>
          </a:lstStyle>
          <a:p>
            <a:fld id="{02D4EEE7-B8CF-4714-86CB-2CC5C467172D}" type="datetimeFigureOut">
              <a:rPr lang="cs-CZ" smtClean="0"/>
              <a:pPr/>
              <a:t>14.11.2024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masis MT Pro" panose="02040504050005020304" pitchFamily="18" charset="-18"/>
              </a:defRPr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masis MT Pro" panose="02040504050005020304" pitchFamily="18" charset="-18"/>
              </a:defRPr>
            </a:lvl1pPr>
          </a:lstStyle>
          <a:p>
            <a:fld id="{E029F95C-EC01-4944-9123-CD7CD388B231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8371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masis MT Pro" panose="02040504050005020304" pitchFamily="18" charset="-18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masis MT Pro" panose="02040504050005020304" pitchFamily="18" charset="-18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masis MT Pro" panose="02040504050005020304" pitchFamily="18" charset="-18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masis MT Pro" panose="02040504050005020304" pitchFamily="18" charset="-18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masis MT Pro" panose="02040504050005020304" pitchFamily="18" charset="-1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1959-7E49-4A48-A848-FED3DF39817E}" type="datetimeFigureOut">
              <a:rPr lang="cs-CZ" smtClean="0"/>
              <a:pPr/>
              <a:t>14.11.2024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EC09-0C5A-46E2-8521-A7A6BF6C345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1959-7E49-4A48-A848-FED3DF39817E}" type="datetimeFigureOut">
              <a:rPr lang="cs-CZ" smtClean="0"/>
              <a:pPr/>
              <a:t>14.11.2024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EC09-0C5A-46E2-8521-A7A6BF6C345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1959-7E49-4A48-A848-FED3DF39817E}" type="datetimeFigureOut">
              <a:rPr lang="cs-CZ" smtClean="0"/>
              <a:pPr/>
              <a:t>14.11.2024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EC09-0C5A-46E2-8521-A7A6BF6C345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1959-7E49-4A48-A848-FED3DF39817E}" type="datetimeFigureOut">
              <a:rPr lang="cs-CZ" smtClean="0"/>
              <a:pPr/>
              <a:t>14.11.2024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EC09-0C5A-46E2-8521-A7A6BF6C345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1959-7E49-4A48-A848-FED3DF39817E}" type="datetimeFigureOut">
              <a:rPr lang="cs-CZ" smtClean="0"/>
              <a:pPr/>
              <a:t>14.11.2024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EC09-0C5A-46E2-8521-A7A6BF6C345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1959-7E49-4A48-A848-FED3DF39817E}" type="datetimeFigureOut">
              <a:rPr lang="cs-CZ" smtClean="0"/>
              <a:pPr/>
              <a:t>14.11.2024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EC09-0C5A-46E2-8521-A7A6BF6C345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1959-7E49-4A48-A848-FED3DF39817E}" type="datetimeFigureOut">
              <a:rPr lang="cs-CZ" smtClean="0"/>
              <a:pPr/>
              <a:t>14.11.2024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EC09-0C5A-46E2-8521-A7A6BF6C345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1959-7E49-4A48-A848-FED3DF39817E}" type="datetimeFigureOut">
              <a:rPr lang="cs-CZ" smtClean="0"/>
              <a:pPr/>
              <a:t>14.11.2024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EC09-0C5A-46E2-8521-A7A6BF6C345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1959-7E49-4A48-A848-FED3DF39817E}" type="datetimeFigureOut">
              <a:rPr lang="cs-CZ" smtClean="0"/>
              <a:pPr/>
              <a:t>14.11.2024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EC09-0C5A-46E2-8521-A7A6BF6C345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1959-7E49-4A48-A848-FED3DF39817E}" type="datetimeFigureOut">
              <a:rPr lang="cs-CZ" smtClean="0"/>
              <a:pPr/>
              <a:t>14.11.2024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EC09-0C5A-46E2-8521-A7A6BF6C345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1959-7E49-4A48-A848-FED3DF39817E}" type="datetimeFigureOut">
              <a:rPr lang="cs-CZ" smtClean="0"/>
              <a:pPr/>
              <a:t>14.11.2024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EC09-0C5A-46E2-8521-A7A6BF6C345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masis MT Pro" panose="02040504050005020304" pitchFamily="18" charset="-18"/>
              </a:defRPr>
            </a:lvl1pPr>
          </a:lstStyle>
          <a:p>
            <a:fld id="{C1FE1959-7E49-4A48-A848-FED3DF39817E}" type="datetimeFigureOut">
              <a:rPr lang="cs-CZ" smtClean="0"/>
              <a:pPr/>
              <a:t>14.11.2024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masis MT Pro" panose="02040504050005020304" pitchFamily="18" charset="-18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masis MT Pro" panose="02040504050005020304" pitchFamily="18" charset="-18"/>
              </a:defRPr>
            </a:lvl1pPr>
          </a:lstStyle>
          <a:p>
            <a:fld id="{F2B9EC09-0C5A-46E2-8521-A7A6BF6C3455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masis MT Pro" panose="02040504050005020304" pitchFamily="18" charset="-18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masis MT Pro" panose="02040504050005020304" pitchFamily="18" charset="-18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masis MT Pro" panose="02040504050005020304" pitchFamily="18" charset="-18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masis MT Pro" panose="02040504050005020304" pitchFamily="18" charset="-18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masis MT Pro" panose="02040504050005020304" pitchFamily="18" charset="-18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masis MT Pro" panose="02040504050005020304" pitchFamily="18" charset="-18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692696"/>
            <a:ext cx="8352928" cy="3240360"/>
          </a:xfrm>
        </p:spPr>
        <p:txBody>
          <a:bodyPr>
            <a:normAutofit/>
          </a:bodyPr>
          <a:lstStyle/>
          <a:p>
            <a:r>
              <a:rPr lang="cs-CZ" sz="4200" b="1" i="1" dirty="0" err="1"/>
              <a:t>Felidae</a:t>
            </a:r>
            <a:r>
              <a:rPr lang="cs-CZ" sz="4200" b="1" dirty="0"/>
              <a:t> - kočkovití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03548" y="2924944"/>
            <a:ext cx="8136904" cy="2304256"/>
          </a:xfrm>
        </p:spPr>
        <p:txBody>
          <a:bodyPr>
            <a:noAutofit/>
          </a:bodyPr>
          <a:lstStyle/>
          <a:p>
            <a:r>
              <a:rPr lang="cs-CZ" sz="2400" dirty="0">
                <a:latin typeface="Amasis MT Pro" panose="02040504050005020304" pitchFamily="18" charset="-18"/>
              </a:rPr>
              <a:t>IVA 2024 - 2024FVHE/2190/23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Ústav ekologie a chorob </a:t>
            </a:r>
            <a:r>
              <a:rPr lang="cs-CZ" sz="2400" dirty="0" err="1"/>
              <a:t>zoozvířat</a:t>
            </a:r>
            <a:r>
              <a:rPr lang="cs-CZ" sz="2400" dirty="0"/>
              <a:t>, zvěře, ryb a včel</a:t>
            </a:r>
          </a:p>
          <a:p>
            <a:r>
              <a:rPr lang="cs-CZ" sz="2400" dirty="0"/>
              <a:t>Veterinární univerzita Brno</a:t>
            </a:r>
          </a:p>
          <a:p>
            <a:r>
              <a:rPr lang="cs-CZ" sz="2400" dirty="0"/>
              <a:t>Palackého tř. 1946/1, 612 42 Brno, ČR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F9491D-A11C-7AC4-4D49-1DE2C2953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- kočkovití - charakteristika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8868DC-0356-E768-71AD-2EE473318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r>
              <a:rPr lang="cs-CZ" sz="1900" b="1" dirty="0"/>
              <a:t>Krmení</a:t>
            </a:r>
            <a:r>
              <a:rPr lang="cs-CZ" dirty="0"/>
              <a:t> </a:t>
            </a:r>
          </a:p>
          <a:p>
            <a:pPr lvl="1"/>
            <a:r>
              <a:rPr lang="cs-CZ" sz="1600" dirty="0"/>
              <a:t>při krmení pouze svalovinou bez suplementace → </a:t>
            </a:r>
            <a:r>
              <a:rPr lang="cs-CZ" sz="1600" b="1" dirty="0"/>
              <a:t>sekundární </a:t>
            </a:r>
            <a:r>
              <a:rPr lang="cs-CZ" sz="1600" b="1" dirty="0" err="1"/>
              <a:t>hyperparathyreóza</a:t>
            </a:r>
            <a:r>
              <a:rPr lang="cs-CZ" sz="1600" b="1" dirty="0"/>
              <a:t> a metabolické kostní onemocnění </a:t>
            </a:r>
            <a:r>
              <a:rPr lang="cs-CZ" sz="1600" dirty="0"/>
              <a:t>(</a:t>
            </a:r>
            <a:r>
              <a:rPr lang="cs-CZ" sz="1600" dirty="0" err="1"/>
              <a:t>metabolic</a:t>
            </a:r>
            <a:r>
              <a:rPr lang="cs-CZ" sz="1600" dirty="0"/>
              <a:t> bone </a:t>
            </a:r>
            <a:r>
              <a:rPr lang="cs-CZ" sz="1600" dirty="0" err="1"/>
              <a:t>disease</a:t>
            </a:r>
            <a:r>
              <a:rPr lang="cs-CZ" sz="1600" dirty="0"/>
              <a:t>)</a:t>
            </a:r>
          </a:p>
          <a:p>
            <a:pPr lvl="2"/>
            <a:r>
              <a:rPr lang="cs-CZ" sz="1600" dirty="0"/>
              <a:t>strava by měla obsahovat minimálně 1 % vápníku</a:t>
            </a:r>
          </a:p>
          <a:p>
            <a:pPr lvl="2"/>
            <a:r>
              <a:rPr lang="cs-CZ" sz="1600" dirty="0"/>
              <a:t>existují i kompletní komerční diety s vysokým obsahem živočišného proteinu</a:t>
            </a:r>
          </a:p>
          <a:p>
            <a:pPr lvl="1"/>
            <a:r>
              <a:rPr lang="cs-CZ" sz="1600" dirty="0"/>
              <a:t>maso by mělo být </a:t>
            </a:r>
            <a:r>
              <a:rPr lang="cs-CZ" sz="1600" b="1" dirty="0"/>
              <a:t>přemražené</a:t>
            </a:r>
            <a:r>
              <a:rPr lang="cs-CZ" sz="1600" dirty="0"/>
              <a:t> – prevence parazitárních onemocnění</a:t>
            </a:r>
          </a:p>
          <a:p>
            <a:pPr lvl="1"/>
            <a:r>
              <a:rPr lang="cs-CZ" sz="1600" dirty="0"/>
              <a:t>nezkonzumovanou potravu odstranit před zkažením (i v řádu pár hodin)</a:t>
            </a:r>
          </a:p>
          <a:p>
            <a:pPr lvl="1"/>
            <a:r>
              <a:rPr lang="cs-CZ" sz="1600" dirty="0"/>
              <a:t>strava pravidelně kontrolována po nutriční stránce (minerály, vitamíny), bakteriální kontaminace, obsahu cizích materiálů, původ (spongiformní encefalopatie)</a:t>
            </a:r>
          </a:p>
          <a:p>
            <a:pPr lvl="2"/>
            <a:r>
              <a:rPr lang="cs-CZ" sz="1600" dirty="0"/>
              <a:t>případy kontaminace etylenglykolem</a:t>
            </a:r>
          </a:p>
          <a:p>
            <a:pPr lvl="1"/>
            <a:r>
              <a:rPr lang="cs-CZ" sz="1600" dirty="0"/>
              <a:t>sražená zvířata a poražená nekontrolovaná zvířata by neměla být zkrmována</a:t>
            </a:r>
          </a:p>
          <a:p>
            <a:pPr lvl="1"/>
            <a:r>
              <a:rPr lang="cs-CZ" sz="1600" dirty="0"/>
              <a:t>nutná suplementace </a:t>
            </a:r>
            <a:r>
              <a:rPr lang="cs-CZ" sz="1600" b="1" dirty="0" err="1"/>
              <a:t>taurinem</a:t>
            </a:r>
            <a:endParaRPr lang="cs-CZ" sz="16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0417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E5608-6072-A8AF-CCD0-A2674EB38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129FD-C804-F240-2141-CC42725D3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776" y="0"/>
            <a:ext cx="8229600" cy="1143000"/>
          </a:xfrm>
        </p:spPr>
        <p:txBody>
          <a:bodyPr anchor="ctr"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– kočkovití</a:t>
            </a:r>
            <a:endParaRPr lang="en-GB" sz="3200" b="1" dirty="0"/>
          </a:p>
        </p:txBody>
      </p:sp>
      <p:pic>
        <p:nvPicPr>
          <p:cNvPr id="12" name="Zástupný obsah 11" descr="Obsah obrázku savec, tygr, velká kočka, zoo&#10;&#10;Popis byl vytvořen automaticky">
            <a:extLst>
              <a:ext uri="{FF2B5EF4-FFF2-40B4-BE49-F238E27FC236}">
                <a16:creationId xmlns:a16="http://schemas.microsoft.com/office/drawing/2014/main" id="{2818BCC3-F5DD-7C54-4A60-D5B65A4C97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9335" y="1832110"/>
            <a:ext cx="5788159" cy="3874717"/>
          </a:xfrm>
        </p:spPr>
      </p:pic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84B43474-04FE-71B0-B966-C0560D6335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20" y="875390"/>
            <a:ext cx="4388296" cy="561081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1500" b="1" dirty="0"/>
              <a:t>Manipulace a fixace</a:t>
            </a:r>
          </a:p>
          <a:p>
            <a:pPr lvl="1">
              <a:lnSpc>
                <a:spcPct val="90000"/>
              </a:lnSpc>
            </a:pPr>
            <a:r>
              <a:rPr lang="cs-CZ" sz="1500" dirty="0"/>
              <a:t>šelmy pod 10 – 15 kg mohou být znehybněny sítí pro krátké zákroky (aplikace injekce)</a:t>
            </a:r>
          </a:p>
          <a:p>
            <a:pPr lvl="1">
              <a:lnSpc>
                <a:spcPct val="90000"/>
              </a:lnSpc>
            </a:pPr>
            <a:r>
              <a:rPr lang="cs-CZ" sz="1500" dirty="0"/>
              <a:t>ochranné rukavice mohou být použity, ale většina koček je schopna je prokousnout</a:t>
            </a:r>
          </a:p>
          <a:p>
            <a:pPr lvl="1">
              <a:lnSpc>
                <a:spcPct val="90000"/>
              </a:lnSpc>
            </a:pPr>
            <a:r>
              <a:rPr lang="cs-CZ" sz="1500" dirty="0"/>
              <a:t>většina druhů může být </a:t>
            </a:r>
            <a:r>
              <a:rPr lang="cs-CZ" sz="1500" b="1" dirty="0"/>
              <a:t>trénována</a:t>
            </a:r>
            <a:r>
              <a:rPr lang="cs-CZ" sz="1500" dirty="0"/>
              <a:t>, aby kooperovala při veterinárních zákrocích</a:t>
            </a:r>
          </a:p>
          <a:p>
            <a:pPr lvl="2">
              <a:lnSpc>
                <a:spcPct val="90000"/>
              </a:lnSpc>
            </a:pPr>
            <a:r>
              <a:rPr lang="cs-CZ" sz="1500" dirty="0"/>
              <a:t>zejména gepard, levhart, lev, tygr</a:t>
            </a:r>
          </a:p>
          <a:p>
            <a:pPr lvl="2">
              <a:lnSpc>
                <a:spcPct val="90000"/>
              </a:lnSpc>
            </a:pPr>
            <a:r>
              <a:rPr lang="cs-CZ" sz="1500" dirty="0"/>
              <a:t>přesun do transportní klece, vážení jedince, prohlídka fyzického stavu, orální vyšetření, trias, krevní tlak, aplikace injekcí a ostatních medikací, polohování pro abdominální USG pro monitoring březosti, odběr krve a ostatních vzorků</a:t>
            </a:r>
          </a:p>
          <a:p>
            <a:pPr lvl="1">
              <a:lnSpc>
                <a:spcPct val="90000"/>
              </a:lnSpc>
            </a:pPr>
            <a:endParaRPr lang="cs-CZ" sz="1500" dirty="0"/>
          </a:p>
          <a:p>
            <a:pPr lvl="1">
              <a:lnSpc>
                <a:spcPct val="90000"/>
              </a:lnSpc>
            </a:pPr>
            <a:r>
              <a:rPr lang="cs-CZ" sz="1500" b="1" dirty="0"/>
              <a:t>fixační klece</a:t>
            </a:r>
          </a:p>
          <a:p>
            <a:pPr lvl="2">
              <a:lnSpc>
                <a:spcPct val="90000"/>
              </a:lnSpc>
            </a:pPr>
            <a:r>
              <a:rPr lang="cs-CZ" sz="1500" dirty="0"/>
              <a:t>šelmy by měly být trénované, aby do nich vešly i bez </a:t>
            </a:r>
            <a:r>
              <a:rPr lang="cs-CZ" sz="1500" dirty="0" err="1"/>
              <a:t>sedace</a:t>
            </a:r>
            <a:endParaRPr lang="cs-CZ" sz="1500" dirty="0"/>
          </a:p>
          <a:p>
            <a:pPr lvl="2">
              <a:lnSpc>
                <a:spcPct val="90000"/>
              </a:lnSpc>
            </a:pPr>
            <a:r>
              <a:rPr lang="cs-CZ" sz="1500" dirty="0"/>
              <a:t>zároveň by měly být aklimatizovány na pobyt v nich – výrazně to sníží stres jedince při veterinárním zákroku a manipulaci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2195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D0D497-8F53-B0FB-A1CD-50BD5710D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192" y="303597"/>
            <a:ext cx="8229600" cy="856480"/>
          </a:xfrm>
        </p:spPr>
        <p:txBody>
          <a:bodyPr>
            <a:normAutofit fontScale="90000"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– kočkovití - anestezie</a:t>
            </a:r>
            <a:br>
              <a:rPr lang="cs-CZ" sz="3200" b="1" dirty="0"/>
            </a:b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C7BC82-47F5-FBED-3B64-2FA9B45DA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60076"/>
            <a:ext cx="9036496" cy="5697923"/>
          </a:xfrm>
        </p:spPr>
        <p:txBody>
          <a:bodyPr>
            <a:normAutofit fontScale="92500" lnSpcReduction="20000"/>
          </a:bodyPr>
          <a:lstStyle/>
          <a:p>
            <a:pPr marL="400050"/>
            <a:r>
              <a:rPr lang="cs-CZ" sz="1600" dirty="0"/>
              <a:t>hladovka 24 hodin a omezení přístupu k vodě 12 hodin před anestezií</a:t>
            </a:r>
          </a:p>
          <a:p>
            <a:pPr marL="800100" lvl="1"/>
            <a:r>
              <a:rPr lang="cs-CZ" sz="1600" dirty="0"/>
              <a:t>snížení rizika zvracení a aspirace žaludečního obsahu</a:t>
            </a:r>
          </a:p>
          <a:p>
            <a:pPr marL="400050"/>
            <a:r>
              <a:rPr lang="cs-CZ" sz="1600" dirty="0"/>
              <a:t>při zákrocích delších než 20 minut by měla být použita intubace</a:t>
            </a:r>
          </a:p>
          <a:p>
            <a:pPr marL="400050"/>
            <a:r>
              <a:rPr lang="cs-CZ" sz="1600" dirty="0"/>
              <a:t>vždy by mělo být obohacení kyslíkem bez ohledu na použitou látku</a:t>
            </a:r>
          </a:p>
          <a:p>
            <a:pPr marL="400050"/>
            <a:endParaRPr lang="cs-CZ" sz="1600" dirty="0"/>
          </a:p>
          <a:p>
            <a:pPr marL="400050"/>
            <a:r>
              <a:rPr lang="cs-CZ" sz="1600" b="1" dirty="0"/>
              <a:t>obecně</a:t>
            </a:r>
          </a:p>
          <a:p>
            <a:pPr marL="800100" lvl="1"/>
            <a:r>
              <a:rPr lang="cs-CZ" sz="1600" b="1" dirty="0"/>
              <a:t>čím menší kočkovitá šelma, tím vyšší hranici dávkování budeme používat </a:t>
            </a:r>
            <a:r>
              <a:rPr lang="cs-CZ" sz="1600" dirty="0"/>
              <a:t>(platí i pro levharty sněžné a pumy americké)</a:t>
            </a:r>
          </a:p>
          <a:p>
            <a:pPr marL="800100" lvl="1"/>
            <a:r>
              <a:rPr lang="cs-CZ" sz="1600" dirty="0"/>
              <a:t>volně žijící jedinci obvykle potřebují vyšší množství anestetika oproti těm v zajetí</a:t>
            </a:r>
          </a:p>
          <a:p>
            <a:pPr marL="800100" lvl="1"/>
            <a:endParaRPr lang="cs-CZ" sz="1600" dirty="0"/>
          </a:p>
          <a:p>
            <a:pPr marL="400050"/>
            <a:r>
              <a:rPr lang="cs-CZ" sz="1600" dirty="0"/>
              <a:t>nejčastěji kombinace </a:t>
            </a:r>
          </a:p>
          <a:p>
            <a:pPr marL="800100" lvl="1"/>
            <a:r>
              <a:rPr lang="cs-CZ" sz="1600" b="1" dirty="0" err="1"/>
              <a:t>disociativního</a:t>
            </a:r>
            <a:r>
              <a:rPr lang="cs-CZ" sz="1600" b="1" dirty="0"/>
              <a:t> anestetika </a:t>
            </a:r>
            <a:r>
              <a:rPr lang="cs-CZ" sz="1600" dirty="0"/>
              <a:t>– </a:t>
            </a:r>
            <a:r>
              <a:rPr lang="cs-CZ" sz="1600" dirty="0" err="1"/>
              <a:t>ketamin</a:t>
            </a:r>
            <a:r>
              <a:rPr lang="cs-CZ" sz="1600" dirty="0"/>
              <a:t>, </a:t>
            </a:r>
            <a:r>
              <a:rPr lang="cs-CZ" sz="1600" dirty="0" err="1"/>
              <a:t>tiletamin</a:t>
            </a:r>
            <a:endParaRPr lang="cs-CZ" sz="1600" dirty="0"/>
          </a:p>
          <a:p>
            <a:pPr marL="1200150" lvl="2"/>
            <a:r>
              <a:rPr lang="cs-CZ" sz="1600" dirty="0"/>
              <a:t>bez antagonisty</a:t>
            </a:r>
          </a:p>
          <a:p>
            <a:pPr marL="800100" lvl="1"/>
            <a:r>
              <a:rPr lang="cs-CZ" sz="1600" b="1" dirty="0"/>
              <a:t>alfa 2 agonisty </a:t>
            </a:r>
            <a:r>
              <a:rPr lang="cs-CZ" sz="1600" dirty="0"/>
              <a:t>– </a:t>
            </a:r>
            <a:r>
              <a:rPr lang="cs-CZ" sz="1600" dirty="0" err="1"/>
              <a:t>xylazin</a:t>
            </a:r>
            <a:r>
              <a:rPr lang="cs-CZ" sz="1600" dirty="0"/>
              <a:t>, </a:t>
            </a:r>
            <a:r>
              <a:rPr lang="cs-CZ" sz="1600" dirty="0" err="1"/>
              <a:t>medetomidin</a:t>
            </a:r>
            <a:r>
              <a:rPr lang="cs-CZ" sz="1600" dirty="0"/>
              <a:t>, </a:t>
            </a:r>
            <a:r>
              <a:rPr lang="cs-CZ" sz="1600" dirty="0" err="1"/>
              <a:t>dexmedetomidin</a:t>
            </a:r>
            <a:endParaRPr lang="cs-CZ" sz="1600" dirty="0"/>
          </a:p>
          <a:p>
            <a:pPr marL="1200150" lvl="2"/>
            <a:r>
              <a:rPr lang="cs-CZ" sz="1600" dirty="0"/>
              <a:t>antagonisté </a:t>
            </a:r>
          </a:p>
          <a:p>
            <a:pPr marL="1657350" lvl="3"/>
            <a:r>
              <a:rPr lang="cs-CZ" sz="1600" dirty="0" err="1"/>
              <a:t>yohimbin</a:t>
            </a:r>
            <a:r>
              <a:rPr lang="cs-CZ" sz="1600" dirty="0"/>
              <a:t> (0,04 - 0,3 mg/kg IM nebo IV)</a:t>
            </a:r>
          </a:p>
          <a:p>
            <a:pPr marL="1657350" lvl="3"/>
            <a:r>
              <a:rPr lang="cs-CZ" sz="1600" dirty="0" err="1"/>
              <a:t>atipamezol</a:t>
            </a:r>
            <a:r>
              <a:rPr lang="cs-CZ" sz="1600" dirty="0"/>
              <a:t> (0,1 - 0,45 mg/kg IM)</a:t>
            </a:r>
          </a:p>
          <a:p>
            <a:pPr marL="800100" lvl="1"/>
            <a:r>
              <a:rPr lang="cs-CZ" sz="1600" b="1" dirty="0"/>
              <a:t>benzodiazepinů</a:t>
            </a:r>
            <a:r>
              <a:rPr lang="cs-CZ" sz="1600" dirty="0"/>
              <a:t> – diazepam, </a:t>
            </a:r>
            <a:r>
              <a:rPr lang="cs-CZ" sz="1600" dirty="0" err="1"/>
              <a:t>zolazepam</a:t>
            </a:r>
            <a:r>
              <a:rPr lang="cs-CZ" sz="1600" dirty="0"/>
              <a:t>, midazolam</a:t>
            </a:r>
          </a:p>
          <a:p>
            <a:pPr marL="1200150" lvl="2"/>
            <a:r>
              <a:rPr lang="cs-CZ" sz="1600" dirty="0"/>
              <a:t>antagonista</a:t>
            </a:r>
          </a:p>
          <a:p>
            <a:pPr marL="1657350" lvl="3"/>
            <a:r>
              <a:rPr lang="cs-CZ" sz="1600" dirty="0" err="1"/>
              <a:t>flumazenil</a:t>
            </a:r>
            <a:r>
              <a:rPr lang="cs-CZ" sz="1600" dirty="0"/>
              <a:t> (0,01 - 0,02 mg/kg)</a:t>
            </a:r>
          </a:p>
          <a:p>
            <a:pPr marL="800100" lvl="1"/>
            <a:r>
              <a:rPr lang="cs-CZ" sz="1600" b="1" dirty="0" err="1"/>
              <a:t>opioidy</a:t>
            </a:r>
            <a:r>
              <a:rPr lang="cs-CZ" sz="1600" dirty="0"/>
              <a:t> – </a:t>
            </a:r>
            <a:r>
              <a:rPr lang="cs-CZ" sz="1600" dirty="0" err="1"/>
              <a:t>butorfanol</a:t>
            </a:r>
            <a:endParaRPr lang="cs-CZ" sz="1600" dirty="0"/>
          </a:p>
          <a:p>
            <a:pPr marL="1200150" lvl="2"/>
            <a:r>
              <a:rPr lang="cs-CZ" sz="1600" dirty="0"/>
              <a:t>antagonista</a:t>
            </a:r>
          </a:p>
          <a:p>
            <a:pPr marL="1657350" lvl="3"/>
            <a:r>
              <a:rPr lang="cs-CZ" sz="1600" dirty="0" err="1"/>
              <a:t>naltrexon</a:t>
            </a:r>
            <a:r>
              <a:rPr lang="cs-CZ" sz="1600" dirty="0"/>
              <a:t> (0,05 - 0,25 mg/kg)</a:t>
            </a:r>
          </a:p>
          <a:p>
            <a:pPr marL="1657350" lvl="3"/>
            <a:r>
              <a:rPr lang="cs-CZ" sz="1600" dirty="0" err="1"/>
              <a:t>naloxon</a:t>
            </a:r>
            <a:endParaRPr lang="cs-CZ" sz="1600" dirty="0"/>
          </a:p>
          <a:p>
            <a:pPr marL="400050"/>
            <a:endParaRPr lang="cs-CZ" sz="1900" dirty="0"/>
          </a:p>
          <a:p>
            <a:pPr marL="400050"/>
            <a:endParaRPr lang="cs-CZ" sz="23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1408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CF82E3-3A6E-4477-CB3E-9B14BACB5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8856984" cy="1196752"/>
          </a:xfrm>
        </p:spPr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– kočkovití - anestezie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A6B083-D9C3-5231-60E5-929DCA650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96752"/>
            <a:ext cx="9036496" cy="5544616"/>
          </a:xfrm>
        </p:spPr>
        <p:txBody>
          <a:bodyPr>
            <a:normAutofit fontScale="47500" lnSpcReduction="20000"/>
          </a:bodyPr>
          <a:lstStyle/>
          <a:p>
            <a:r>
              <a:rPr lang="cs-CZ" sz="2700" b="1" dirty="0" err="1"/>
              <a:t>ketamin</a:t>
            </a:r>
            <a:r>
              <a:rPr lang="cs-CZ" sz="2700" b="1" dirty="0"/>
              <a:t> IM</a:t>
            </a:r>
          </a:p>
          <a:p>
            <a:pPr lvl="1"/>
            <a:r>
              <a:rPr lang="cs-CZ" sz="2700" dirty="0"/>
              <a:t>může být kombinován s alfa 2 agonisty </a:t>
            </a:r>
          </a:p>
          <a:p>
            <a:pPr marL="457200" lvl="1" indent="0">
              <a:buNone/>
            </a:pPr>
            <a:r>
              <a:rPr lang="cs-CZ" sz="2700" dirty="0"/>
              <a:t>	+ → sníží se dávka </a:t>
            </a:r>
            <a:r>
              <a:rPr lang="cs-CZ" sz="2700" dirty="0" err="1"/>
              <a:t>ketaminu</a:t>
            </a:r>
            <a:r>
              <a:rPr lang="cs-CZ" sz="2700" dirty="0"/>
              <a:t>, zlepší se svalová relaxace a lze alespoň částečně zvrátit účinek pomocí 	</a:t>
            </a:r>
            <a:r>
              <a:rPr lang="cs-CZ" sz="2700" dirty="0" err="1"/>
              <a:t>atipamezolu</a:t>
            </a:r>
            <a:endParaRPr lang="cs-CZ" sz="2700" dirty="0"/>
          </a:p>
          <a:p>
            <a:pPr marL="0" indent="0">
              <a:buNone/>
            </a:pPr>
            <a:r>
              <a:rPr lang="cs-CZ" sz="2700" dirty="0"/>
              <a:t>	- u 25 % koček se objevují pokusy o zvracení při indukci či probouzení z anestezie</a:t>
            </a:r>
          </a:p>
          <a:p>
            <a:pPr lvl="1"/>
            <a:r>
              <a:rPr lang="cs-CZ" sz="2700" dirty="0"/>
              <a:t>kočkovité šelmy nad 20 kg</a:t>
            </a:r>
          </a:p>
          <a:p>
            <a:pPr lvl="2"/>
            <a:r>
              <a:rPr lang="cs-CZ" sz="2700" dirty="0"/>
              <a:t>nejdříve aplikovat alfa 2 agonistu → ponechat kočku v klidu 10 - 15 minut → poté aplikovat </a:t>
            </a:r>
            <a:r>
              <a:rPr lang="cs-CZ" sz="2700" dirty="0" err="1"/>
              <a:t>ketamin</a:t>
            </a:r>
            <a:endParaRPr lang="cs-CZ" sz="2700" dirty="0"/>
          </a:p>
          <a:p>
            <a:pPr lvl="2"/>
            <a:endParaRPr lang="cs-CZ" sz="2700" dirty="0"/>
          </a:p>
          <a:p>
            <a:r>
              <a:rPr lang="cs-CZ" sz="2700" b="1" dirty="0" err="1"/>
              <a:t>isofluran</a:t>
            </a:r>
            <a:r>
              <a:rPr lang="cs-CZ" sz="2700" b="1" dirty="0"/>
              <a:t>, </a:t>
            </a:r>
            <a:r>
              <a:rPr lang="cs-CZ" sz="2700" b="1" dirty="0" err="1"/>
              <a:t>sevofluran</a:t>
            </a:r>
            <a:r>
              <a:rPr lang="cs-CZ" sz="2700" b="1" dirty="0"/>
              <a:t>, </a:t>
            </a:r>
            <a:r>
              <a:rPr lang="cs-CZ" sz="2700" b="1" dirty="0" err="1"/>
              <a:t>halotan</a:t>
            </a:r>
            <a:endParaRPr lang="cs-CZ" sz="2700" b="1" dirty="0"/>
          </a:p>
          <a:p>
            <a:pPr lvl="1"/>
            <a:r>
              <a:rPr lang="cs-CZ" sz="2700" dirty="0"/>
              <a:t>pouze při použití precizního odpařovače anestetika</a:t>
            </a:r>
          </a:p>
          <a:p>
            <a:endParaRPr lang="cs-CZ" sz="2700" dirty="0"/>
          </a:p>
          <a:p>
            <a:r>
              <a:rPr lang="cs-CZ" sz="2700" b="1" dirty="0"/>
              <a:t>alfa 2 agonisté</a:t>
            </a:r>
          </a:p>
          <a:p>
            <a:pPr lvl="1"/>
            <a:r>
              <a:rPr lang="cs-CZ" sz="2700" dirty="0"/>
              <a:t>při indukci či buzení se může objevit regurgitace a zvracení</a:t>
            </a:r>
          </a:p>
          <a:p>
            <a:endParaRPr lang="cs-CZ" sz="2700" dirty="0"/>
          </a:p>
          <a:p>
            <a:r>
              <a:rPr lang="cs-CZ" sz="2700" b="1" dirty="0" err="1"/>
              <a:t>tiletamin</a:t>
            </a:r>
            <a:r>
              <a:rPr lang="cs-CZ" sz="2700" b="1" dirty="0"/>
              <a:t> – </a:t>
            </a:r>
            <a:r>
              <a:rPr lang="cs-CZ" sz="2700" b="1" dirty="0" err="1"/>
              <a:t>zolazepam</a:t>
            </a:r>
            <a:endParaRPr lang="cs-CZ" sz="2700" b="1" dirty="0"/>
          </a:p>
          <a:p>
            <a:pPr lvl="1"/>
            <a:r>
              <a:rPr lang="cs-CZ" sz="2700" dirty="0"/>
              <a:t>může se bezpečně používat u řady druhů, ale ne u tygrů</a:t>
            </a:r>
          </a:p>
          <a:p>
            <a:pPr lvl="1"/>
            <a:r>
              <a:rPr lang="cs-CZ" sz="2700" dirty="0"/>
              <a:t>nežádoucí účinky se u mnohých jedinců začaly objevovat 1 - 7 dní po aplikaci (hlavně u bílých tygrů)</a:t>
            </a:r>
          </a:p>
          <a:p>
            <a:pPr lvl="2"/>
            <a:r>
              <a:rPr lang="cs-CZ" sz="2700" dirty="0"/>
              <a:t>smrt, neurologické příznaky (křeče, ataxie)</a:t>
            </a:r>
          </a:p>
          <a:p>
            <a:pPr lvl="2"/>
            <a:r>
              <a:rPr lang="cs-CZ" sz="2700" dirty="0"/>
              <a:t>nejsou prozatím studie týkající se této problematiky</a:t>
            </a:r>
          </a:p>
          <a:p>
            <a:pPr lvl="1"/>
            <a:r>
              <a:rPr lang="cs-CZ" sz="2700" dirty="0"/>
              <a:t>vyznačuje se hladkou a rychlou indukcí anestezie s dobrou svalovou relaxací, ale delší dobou buzení</a:t>
            </a:r>
          </a:p>
          <a:p>
            <a:pPr lvl="2"/>
            <a:r>
              <a:rPr lang="cs-CZ" sz="2700" dirty="0"/>
              <a:t>podávání infuzí a hlídání tlaku krve urychluje rekonvalescenci po zákrocích</a:t>
            </a:r>
          </a:p>
          <a:p>
            <a:pPr lvl="1"/>
            <a:r>
              <a:rPr lang="cs-CZ" sz="2700" dirty="0"/>
              <a:t>u malého procenta jedinců se objevují plovací pohyby</a:t>
            </a:r>
          </a:p>
          <a:p>
            <a:endParaRPr lang="cs-CZ" sz="2700" dirty="0"/>
          </a:p>
          <a:p>
            <a:r>
              <a:rPr lang="cs-CZ" sz="2700" b="1" dirty="0" err="1"/>
              <a:t>propofol</a:t>
            </a:r>
            <a:endParaRPr lang="cs-CZ" sz="2700" b="1" dirty="0"/>
          </a:p>
          <a:p>
            <a:pPr lvl="1"/>
            <a:r>
              <a:rPr lang="cs-CZ" sz="2700" dirty="0"/>
              <a:t>využití – jako pomalý IV bolus pro prohloubení anestezie</a:t>
            </a:r>
          </a:p>
          <a:p>
            <a:pPr lvl="1"/>
            <a:r>
              <a:rPr lang="cs-CZ" sz="2700" dirty="0"/>
              <a:t>při rychlé aplikaci – apnoe</a:t>
            </a:r>
          </a:p>
          <a:p>
            <a:pPr lvl="1"/>
            <a:r>
              <a:rPr lang="cs-CZ" sz="2700" dirty="0"/>
              <a:t>preventivně by měly být použita intubace jedince a v případě nouze by měla být k dispozici umělá ventilace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6749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6DFFC2-A940-B817-191F-8389965E2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700" b="1" i="1" dirty="0" err="1"/>
              <a:t>Felidae</a:t>
            </a:r>
            <a:r>
              <a:rPr lang="cs-CZ" sz="3700" b="1" dirty="0"/>
              <a:t> – kočkovití - anestezie</a:t>
            </a:r>
            <a:endParaRPr lang="cs-CZ" sz="37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195415-F15C-CEF6-95B4-334008188C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500" b="1" dirty="0"/>
              <a:t>komplikace anestezie</a:t>
            </a:r>
          </a:p>
          <a:p>
            <a:pPr lvl="1">
              <a:lnSpc>
                <a:spcPct val="90000"/>
              </a:lnSpc>
            </a:pPr>
            <a:r>
              <a:rPr lang="cs-CZ" sz="1500" dirty="0"/>
              <a:t>hypoxie, hypoventilace, hyperventilace, apnoe, hypotenze, hypertenze, bradykardie, arytmie, křeče, hypotermie, hypertermie, selhání srdce</a:t>
            </a:r>
          </a:p>
          <a:p>
            <a:pPr lvl="1">
              <a:lnSpc>
                <a:spcPct val="90000"/>
              </a:lnSpc>
            </a:pPr>
            <a:r>
              <a:rPr lang="cs-CZ" sz="1500" dirty="0"/>
              <a:t>náhlé buzení z anestezie po 40 - 50 minutách při použití </a:t>
            </a:r>
            <a:r>
              <a:rPr lang="cs-CZ" sz="1500" dirty="0" err="1"/>
              <a:t>medetomidinu</a:t>
            </a:r>
            <a:r>
              <a:rPr lang="cs-CZ" sz="1500" dirty="0"/>
              <a:t> jako primárního anestetika v kombinaci s nízkou dávkou </a:t>
            </a:r>
            <a:r>
              <a:rPr lang="cs-CZ" sz="1500" dirty="0" err="1"/>
              <a:t>ketaminu</a:t>
            </a:r>
            <a:r>
              <a:rPr lang="cs-CZ" sz="1500" dirty="0"/>
              <a:t>, </a:t>
            </a:r>
            <a:r>
              <a:rPr lang="cs-CZ" sz="1500" dirty="0" err="1"/>
              <a:t>medetomidinu</a:t>
            </a:r>
            <a:r>
              <a:rPr lang="cs-CZ" sz="1500" dirty="0"/>
              <a:t>, </a:t>
            </a:r>
            <a:r>
              <a:rPr lang="cs-CZ" sz="1500" dirty="0" err="1"/>
              <a:t>butorfanolu</a:t>
            </a:r>
            <a:endParaRPr lang="cs-CZ" sz="1500" dirty="0"/>
          </a:p>
          <a:p>
            <a:pPr lvl="2">
              <a:lnSpc>
                <a:spcPct val="90000"/>
              </a:lnSpc>
            </a:pPr>
            <a:r>
              <a:rPr lang="cs-CZ" sz="1500" dirty="0"/>
              <a:t>nutné mít vždy připravený </a:t>
            </a:r>
            <a:r>
              <a:rPr lang="cs-CZ" sz="1500" dirty="0" err="1"/>
              <a:t>ketamin</a:t>
            </a:r>
            <a:r>
              <a:rPr lang="cs-CZ" sz="1500" dirty="0"/>
              <a:t>, </a:t>
            </a:r>
            <a:r>
              <a:rPr lang="cs-CZ" sz="1500" dirty="0" err="1"/>
              <a:t>propofol</a:t>
            </a:r>
            <a:r>
              <a:rPr lang="cs-CZ" sz="1500" dirty="0"/>
              <a:t> nebo inhalační anestezii jako zálohu</a:t>
            </a:r>
          </a:p>
          <a:p>
            <a:pPr>
              <a:lnSpc>
                <a:spcPct val="90000"/>
              </a:lnSpc>
            </a:pPr>
            <a:endParaRPr lang="cs-CZ" sz="1500" dirty="0"/>
          </a:p>
          <a:p>
            <a:pPr>
              <a:lnSpc>
                <a:spcPct val="90000"/>
              </a:lnSpc>
            </a:pPr>
            <a:r>
              <a:rPr lang="cs-CZ" sz="1500" dirty="0"/>
              <a:t>pro vyšší bezpečnost mít ve stejné místnosti, jako se dělá zákrok, i transportní klec (náhlé buzení z anestezie, nebo rychlé vzpamatování)</a:t>
            </a:r>
          </a:p>
          <a:p>
            <a:pPr>
              <a:lnSpc>
                <a:spcPct val="90000"/>
              </a:lnSpc>
            </a:pPr>
            <a:endParaRPr lang="cs-CZ" sz="1500" dirty="0"/>
          </a:p>
        </p:txBody>
      </p:sp>
      <p:pic>
        <p:nvPicPr>
          <p:cNvPr id="9" name="Obrázek 8" descr="Obsah obrázku kočka, savec, kočka divoká, venku&#10;&#10;Popis byl vytvořen automaticky">
            <a:extLst>
              <a:ext uri="{FF2B5EF4-FFF2-40B4-BE49-F238E27FC236}">
                <a16:creationId xmlns:a16="http://schemas.microsoft.com/office/drawing/2014/main" id="{A64EED11-825A-6D8F-1729-FCCF4963EB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8" r="23797"/>
          <a:stretch/>
        </p:blipFill>
        <p:spPr>
          <a:xfrm>
            <a:off x="4648200" y="1600200"/>
            <a:ext cx="4038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7162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10188-1A93-A46B-DFE8-F3DEBC3B1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6E5D87-DBD7-5720-AECD-262BE103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16632"/>
            <a:ext cx="8579296" cy="864096"/>
          </a:xfrm>
        </p:spPr>
        <p:txBody>
          <a:bodyPr>
            <a:no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- kočkovití - nemoci</a:t>
            </a:r>
            <a:endParaRPr lang="en-GB" sz="3200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CC107A6-38DB-D198-317B-4E868AAB2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08720"/>
            <a:ext cx="8856984" cy="5904656"/>
          </a:xfrm>
        </p:spPr>
        <p:txBody>
          <a:bodyPr>
            <a:noAutofit/>
          </a:bodyPr>
          <a:lstStyle/>
          <a:p>
            <a:r>
              <a:rPr lang="cs-CZ" sz="1800" b="1" dirty="0"/>
              <a:t>Diagnostika</a:t>
            </a:r>
          </a:p>
          <a:p>
            <a:pPr lvl="1"/>
            <a:r>
              <a:rPr lang="cs-CZ" sz="1500" dirty="0"/>
              <a:t>prakticky totožná s kočkou domácí</a:t>
            </a:r>
          </a:p>
          <a:p>
            <a:pPr lvl="1"/>
            <a:r>
              <a:rPr lang="cs-CZ" sz="1500" dirty="0"/>
              <a:t>odběr krve</a:t>
            </a:r>
          </a:p>
          <a:p>
            <a:pPr lvl="2"/>
            <a:r>
              <a:rPr lang="cs-CZ" sz="1500" i="1" dirty="0" err="1"/>
              <a:t>vena</a:t>
            </a:r>
            <a:r>
              <a:rPr lang="cs-CZ" sz="1500" i="1" dirty="0"/>
              <a:t> </a:t>
            </a:r>
            <a:r>
              <a:rPr lang="cs-CZ" sz="1500" i="1" dirty="0" err="1"/>
              <a:t>saphena</a:t>
            </a:r>
            <a:r>
              <a:rPr lang="cs-CZ" sz="1500" i="1" dirty="0"/>
              <a:t> </a:t>
            </a:r>
            <a:r>
              <a:rPr lang="cs-CZ" sz="1500" i="1" dirty="0" err="1"/>
              <a:t>medialis</a:t>
            </a:r>
            <a:r>
              <a:rPr lang="cs-CZ" sz="1500" i="1" dirty="0"/>
              <a:t> </a:t>
            </a:r>
            <a:r>
              <a:rPr lang="cs-CZ" sz="1500" dirty="0"/>
              <a:t>a </a:t>
            </a:r>
            <a:r>
              <a:rPr lang="cs-CZ" sz="1500" i="1" dirty="0" err="1"/>
              <a:t>lateralis</a:t>
            </a:r>
            <a:r>
              <a:rPr lang="cs-CZ" sz="1500" i="1" dirty="0"/>
              <a:t>, </a:t>
            </a:r>
            <a:r>
              <a:rPr lang="cs-CZ" sz="1500" i="1" dirty="0" err="1"/>
              <a:t>vena</a:t>
            </a:r>
            <a:r>
              <a:rPr lang="cs-CZ" sz="1500" i="1" dirty="0"/>
              <a:t> </a:t>
            </a:r>
            <a:r>
              <a:rPr lang="cs-CZ" sz="1500" i="1" dirty="0" err="1"/>
              <a:t>jugularis</a:t>
            </a:r>
            <a:r>
              <a:rPr lang="cs-CZ" sz="1500" i="1" dirty="0"/>
              <a:t>, </a:t>
            </a:r>
            <a:r>
              <a:rPr lang="cs-CZ" sz="1500" i="1" dirty="0" err="1"/>
              <a:t>vena</a:t>
            </a:r>
            <a:r>
              <a:rPr lang="cs-CZ" sz="1500" i="1" dirty="0"/>
              <a:t> </a:t>
            </a:r>
            <a:r>
              <a:rPr lang="cs-CZ" sz="1500" i="1" dirty="0" err="1"/>
              <a:t>cephalica</a:t>
            </a:r>
            <a:r>
              <a:rPr lang="cs-CZ" sz="1500" i="1" dirty="0"/>
              <a:t>, </a:t>
            </a:r>
            <a:r>
              <a:rPr lang="cs-CZ" sz="1500" i="1" dirty="0" err="1"/>
              <a:t>vena</a:t>
            </a:r>
            <a:r>
              <a:rPr lang="cs-CZ" sz="1500" i="1" dirty="0"/>
              <a:t> </a:t>
            </a:r>
            <a:r>
              <a:rPr lang="cs-CZ" sz="1500" i="1" dirty="0" err="1"/>
              <a:t>femoralis</a:t>
            </a:r>
            <a:r>
              <a:rPr lang="cs-CZ" sz="1500" i="1" dirty="0"/>
              <a:t> </a:t>
            </a:r>
          </a:p>
          <a:p>
            <a:pPr lvl="2"/>
            <a:r>
              <a:rPr lang="cs-CZ" sz="1500" dirty="0"/>
              <a:t>u šelem nad 25 kg </a:t>
            </a:r>
            <a:r>
              <a:rPr lang="cs-CZ" sz="1500" i="1" dirty="0"/>
              <a:t>i </a:t>
            </a:r>
            <a:r>
              <a:rPr lang="cs-CZ" sz="1500" i="1" dirty="0" err="1"/>
              <a:t>vena</a:t>
            </a:r>
            <a:r>
              <a:rPr lang="cs-CZ" sz="1500" i="1" dirty="0"/>
              <a:t> </a:t>
            </a:r>
            <a:r>
              <a:rPr lang="cs-CZ" sz="1500" i="1" dirty="0" err="1"/>
              <a:t>caudalis</a:t>
            </a:r>
            <a:r>
              <a:rPr lang="cs-CZ" sz="1500" i="1" dirty="0"/>
              <a:t> </a:t>
            </a:r>
            <a:r>
              <a:rPr lang="cs-CZ" sz="1500" i="1" dirty="0" err="1"/>
              <a:t>lateralis</a:t>
            </a:r>
            <a:r>
              <a:rPr lang="cs-CZ" sz="1500" i="1" dirty="0"/>
              <a:t> </a:t>
            </a:r>
            <a:r>
              <a:rPr lang="cs-CZ" sz="1500" dirty="0"/>
              <a:t>(vhodná obzvlášť ve fixační kleci)</a:t>
            </a:r>
          </a:p>
          <a:p>
            <a:pPr lvl="2"/>
            <a:r>
              <a:rPr lang="cs-CZ" sz="1500" dirty="0"/>
              <a:t>lokalizovaná na 2. a 10. hodině</a:t>
            </a:r>
          </a:p>
          <a:p>
            <a:pPr lvl="1"/>
            <a:r>
              <a:rPr lang="cs-CZ" sz="1500" dirty="0"/>
              <a:t>Pozn. číselné hodnoty v tabulkách jsou uvedeny v následujícím formátu: průměrná hodnota ±  směrodatná odchylka</a:t>
            </a:r>
          </a:p>
          <a:p>
            <a:endParaRPr lang="cs-CZ" sz="1800" dirty="0"/>
          </a:p>
          <a:p>
            <a:pPr marL="800100" lvl="1"/>
            <a:endParaRPr lang="cs-CZ" sz="1800" b="1" dirty="0"/>
          </a:p>
          <a:p>
            <a:pPr marL="457200" lvl="1" indent="0">
              <a:buNone/>
            </a:pPr>
            <a:endParaRPr lang="cs-CZ" sz="1800" b="1" dirty="0"/>
          </a:p>
        </p:txBody>
      </p:sp>
      <p:pic>
        <p:nvPicPr>
          <p:cNvPr id="5" name="Obrázek 4" descr="Obsah obrázku savec, velká kočka, venku, lev&#10;&#10;Popis byl vytvořen automaticky">
            <a:extLst>
              <a:ext uri="{FF2B5EF4-FFF2-40B4-BE49-F238E27FC236}">
                <a16:creationId xmlns:a16="http://schemas.microsoft.com/office/drawing/2014/main" id="{D5039618-453C-4F73-4BD5-A7AA3D4987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956" y="3185797"/>
            <a:ext cx="5436096" cy="363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88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75D9EB-C0B5-373B-EDC8-A7FB778FB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38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– kočkovití - hematologie</a:t>
            </a:r>
            <a:endParaRPr lang="cs-CZ" sz="3200" dirty="0"/>
          </a:p>
        </p:txBody>
      </p:sp>
      <p:graphicFrame>
        <p:nvGraphicFramePr>
          <p:cNvPr id="10" name="Zástupný obsah 9">
            <a:extLst>
              <a:ext uri="{FF2B5EF4-FFF2-40B4-BE49-F238E27FC236}">
                <a16:creationId xmlns:a16="http://schemas.microsoft.com/office/drawing/2014/main" id="{D2651210-C337-1E07-3DBB-A23C6C1009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6926189"/>
              </p:ext>
            </p:extLst>
          </p:nvPr>
        </p:nvGraphicFramePr>
        <p:xfrm>
          <a:off x="107503" y="1052737"/>
          <a:ext cx="8856985" cy="5781257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647935">
                  <a:extLst>
                    <a:ext uri="{9D8B030D-6E8A-4147-A177-3AD203B41FA5}">
                      <a16:colId xmlns:a16="http://schemas.microsoft.com/office/drawing/2014/main" val="2147493614"/>
                    </a:ext>
                  </a:extLst>
                </a:gridCol>
                <a:gridCol w="1386210">
                  <a:extLst>
                    <a:ext uri="{9D8B030D-6E8A-4147-A177-3AD203B41FA5}">
                      <a16:colId xmlns:a16="http://schemas.microsoft.com/office/drawing/2014/main" val="2651212280"/>
                    </a:ext>
                  </a:extLst>
                </a:gridCol>
                <a:gridCol w="1205710">
                  <a:extLst>
                    <a:ext uri="{9D8B030D-6E8A-4147-A177-3AD203B41FA5}">
                      <a16:colId xmlns:a16="http://schemas.microsoft.com/office/drawing/2014/main" val="1172458901"/>
                    </a:ext>
                  </a:extLst>
                </a:gridCol>
                <a:gridCol w="1205710">
                  <a:extLst>
                    <a:ext uri="{9D8B030D-6E8A-4147-A177-3AD203B41FA5}">
                      <a16:colId xmlns:a16="http://schemas.microsoft.com/office/drawing/2014/main" val="1129636757"/>
                    </a:ext>
                  </a:extLst>
                </a:gridCol>
                <a:gridCol w="1205710">
                  <a:extLst>
                    <a:ext uri="{9D8B030D-6E8A-4147-A177-3AD203B41FA5}">
                      <a16:colId xmlns:a16="http://schemas.microsoft.com/office/drawing/2014/main" val="821217266"/>
                    </a:ext>
                  </a:extLst>
                </a:gridCol>
                <a:gridCol w="1205710">
                  <a:extLst>
                    <a:ext uri="{9D8B030D-6E8A-4147-A177-3AD203B41FA5}">
                      <a16:colId xmlns:a16="http://schemas.microsoft.com/office/drawing/2014/main" val="3425653167"/>
                    </a:ext>
                  </a:extLst>
                </a:gridCol>
              </a:tblGrid>
              <a:tr h="3792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 dirty="0">
                          <a:effectLst/>
                          <a:latin typeface="Amasis MT Pro" panose="02040504050005020304" pitchFamily="18" charset="-18"/>
                        </a:rPr>
                        <a:t>Parametr</a:t>
                      </a:r>
                      <a:endParaRPr lang="cs-CZ" sz="1400" kern="100" dirty="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Rys červený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Puma americká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Tygr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Lev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Gepard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1280045"/>
                  </a:ext>
                </a:extLst>
              </a:tr>
              <a:tr h="3792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 dirty="0">
                          <a:effectLst/>
                          <a:latin typeface="Amasis MT Pro" panose="02040504050005020304" pitchFamily="18" charset="-18"/>
                        </a:rPr>
                        <a:t>Erytrocyty (x 10⁶/</a:t>
                      </a:r>
                      <a:r>
                        <a:rPr lang="cs-CZ" sz="1400" kern="100" dirty="0" err="1">
                          <a:effectLst/>
                          <a:latin typeface="Amasis MT Pro" panose="02040504050005020304" pitchFamily="18" charset="-18"/>
                        </a:rPr>
                        <a:t>μl</a:t>
                      </a:r>
                      <a:r>
                        <a:rPr lang="cs-CZ" sz="1400" kern="100" dirty="0">
                          <a:effectLst/>
                          <a:latin typeface="Amasis MT Pro" panose="02040504050005020304" pitchFamily="18" charset="-18"/>
                        </a:rPr>
                        <a:t>)</a:t>
                      </a:r>
                      <a:endParaRPr lang="cs-CZ" sz="1400" kern="100" dirty="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7,83 ± 1,34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7,92 ± 1,24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6,67 ± 1,01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7,9 ± 1,23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6,84 ± 1,06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1044035"/>
                  </a:ext>
                </a:extLst>
              </a:tr>
              <a:tr h="3792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 dirty="0">
                          <a:effectLst/>
                          <a:latin typeface="Amasis MT Pro" panose="02040504050005020304" pitchFamily="18" charset="-18"/>
                        </a:rPr>
                        <a:t>PCV (%)</a:t>
                      </a:r>
                      <a:endParaRPr lang="cs-CZ" sz="1400" kern="100" dirty="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36,9 ± 5,8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36,8 ± 5,8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38,9 ± 5,7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39,1 ± 5,4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37,9 ± 5,8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0988360"/>
                  </a:ext>
                </a:extLst>
              </a:tr>
              <a:tr h="3792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Hemoglobin (g/dl)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12 ± 1,8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12,4 ± 1,9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12,9 ± 1,9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13 ± 2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12,5 ± 1,9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81567981"/>
                  </a:ext>
                </a:extLst>
              </a:tr>
              <a:tr h="3792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MCV (fl)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47,8 ± 6,4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47 ± 4,8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58,8 ± 6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49,9 ± 4,5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55,6 ± 5,5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704970"/>
                  </a:ext>
                </a:extLst>
              </a:tr>
              <a:tr h="3792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MCH (pg)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 dirty="0">
                          <a:effectLst/>
                          <a:latin typeface="Amasis MT Pro" panose="02040504050005020304" pitchFamily="18" charset="-18"/>
                        </a:rPr>
                        <a:t>15,4 ± 2</a:t>
                      </a:r>
                      <a:endParaRPr lang="cs-CZ" sz="1400" kern="100" dirty="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15,9 ± 1,6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19,7 ± 1,8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 dirty="0">
                          <a:effectLst/>
                          <a:latin typeface="Amasis MT Pro" panose="02040504050005020304" pitchFamily="18" charset="-18"/>
                        </a:rPr>
                        <a:t>16,6 ± 1,5</a:t>
                      </a:r>
                      <a:endParaRPr lang="cs-CZ" sz="1400" kern="100" dirty="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18,3 ± 1,7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3761280"/>
                  </a:ext>
                </a:extLst>
              </a:tr>
              <a:tr h="3792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MCHC (g/dl)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32,4 ± 2,1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33,8 ± 2,8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33,4 ± 2,7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33,2 ± 2,9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33 ± 2,6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5253458"/>
                  </a:ext>
                </a:extLst>
              </a:tr>
              <a:tr h="3792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Leukocyty (10³/μl)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7,303 ± 3,695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6,848 ± 2,298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11,6 ± 3,527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 dirty="0">
                          <a:effectLst/>
                          <a:latin typeface="Amasis MT Pro" panose="02040504050005020304" pitchFamily="18" charset="-18"/>
                        </a:rPr>
                        <a:t>13,14 ± 4,287</a:t>
                      </a:r>
                      <a:endParaRPr lang="cs-CZ" sz="1400" kern="100" dirty="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10,35 ± 3,5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4708092"/>
                  </a:ext>
                </a:extLst>
              </a:tr>
              <a:tr h="3792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Neutrofily segmenty (10³/ml)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4,727 ± 3,439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4,558 ± 1,825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8,393 ± 3,186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9,947 ± 3,632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6,998 ± 2,739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7179263"/>
                  </a:ext>
                </a:extLst>
              </a:tr>
              <a:tr h="3792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Neutrofily tyčky (10³/μl)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0,823 ± 1,632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0,373 ± 0,878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1,153 ± 1,555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0,718 ± 1,575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0,375 ± 0,79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3434637"/>
                  </a:ext>
                </a:extLst>
              </a:tr>
              <a:tr h="3792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Lymfocyty (10³/μl)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1,993 ± 0,999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1,82 ± 0,963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1,741 ± 1,16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1,904 ± 1,164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2,033 ± 0,983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7080325"/>
                  </a:ext>
                </a:extLst>
              </a:tr>
              <a:tr h="3792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Eozinofily (10³/μl)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0,401 ± 0,42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0,214 ± 0,241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0,26 ± 0,215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0,454 ± 0,408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0,861 ± 0,809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1279007"/>
                  </a:ext>
                </a:extLst>
              </a:tr>
              <a:tr h="3792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Monocyty (10³/μl)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0,211 ± 0,241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0,251 ± 0,203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0,368 ± 0,297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0,474 ± 0,357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0,339 ± 0,314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9619839"/>
                  </a:ext>
                </a:extLst>
              </a:tr>
              <a:tr h="3792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Bazofily (10³/μl)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0,068 ± 0,081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0,062 ± 0,091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0,063 ± 0,074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0,264 ± 0,437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0,083 ± 0,175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1061052"/>
                  </a:ext>
                </a:extLst>
              </a:tr>
              <a:tr h="3792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Trombocyty (x 10³/μl)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412 ± 123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292 ± 116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266 ± 129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285"/>
                      </a:pPr>
                      <a:r>
                        <a:rPr lang="cs-CZ" sz="1400" kern="100">
                          <a:effectLst/>
                          <a:latin typeface="Amasis MT Pro" panose="02040504050005020304" pitchFamily="18" charset="-18"/>
                        </a:rPr>
                        <a:t>± 105</a:t>
                      </a:r>
                      <a:endParaRPr lang="cs-CZ" sz="14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400" kern="100" dirty="0">
                          <a:effectLst/>
                          <a:latin typeface="Amasis MT Pro" panose="02040504050005020304" pitchFamily="18" charset="-18"/>
                        </a:rPr>
                        <a:t>349 ± 119</a:t>
                      </a:r>
                      <a:endParaRPr lang="cs-CZ" sz="1400" kern="100" dirty="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06329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9953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022B1F-E020-7F0E-991C-120611886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34280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– kočkovití - biochemie</a:t>
            </a:r>
            <a:endParaRPr lang="cs-CZ" sz="3200" dirty="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511BA60E-8EEC-6C63-F0EE-E3F4630835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8402683"/>
              </p:ext>
            </p:extLst>
          </p:nvPr>
        </p:nvGraphicFramePr>
        <p:xfrm>
          <a:off x="0" y="620688"/>
          <a:ext cx="9144000" cy="6048677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413822">
                  <a:extLst>
                    <a:ext uri="{9D8B030D-6E8A-4147-A177-3AD203B41FA5}">
                      <a16:colId xmlns:a16="http://schemas.microsoft.com/office/drawing/2014/main" val="1112233409"/>
                    </a:ext>
                  </a:extLst>
                </a:gridCol>
                <a:gridCol w="1382366">
                  <a:extLst>
                    <a:ext uri="{9D8B030D-6E8A-4147-A177-3AD203B41FA5}">
                      <a16:colId xmlns:a16="http://schemas.microsoft.com/office/drawing/2014/main" val="2756744365"/>
                    </a:ext>
                  </a:extLst>
                </a:gridCol>
                <a:gridCol w="1381483">
                  <a:extLst>
                    <a:ext uri="{9D8B030D-6E8A-4147-A177-3AD203B41FA5}">
                      <a16:colId xmlns:a16="http://schemas.microsoft.com/office/drawing/2014/main" val="3040340731"/>
                    </a:ext>
                  </a:extLst>
                </a:gridCol>
                <a:gridCol w="1381483">
                  <a:extLst>
                    <a:ext uri="{9D8B030D-6E8A-4147-A177-3AD203B41FA5}">
                      <a16:colId xmlns:a16="http://schemas.microsoft.com/office/drawing/2014/main" val="2534189077"/>
                    </a:ext>
                  </a:extLst>
                </a:gridCol>
                <a:gridCol w="1201595">
                  <a:extLst>
                    <a:ext uri="{9D8B030D-6E8A-4147-A177-3AD203B41FA5}">
                      <a16:colId xmlns:a16="http://schemas.microsoft.com/office/drawing/2014/main" val="1422155152"/>
                    </a:ext>
                  </a:extLst>
                </a:gridCol>
                <a:gridCol w="1383251">
                  <a:extLst>
                    <a:ext uri="{9D8B030D-6E8A-4147-A177-3AD203B41FA5}">
                      <a16:colId xmlns:a16="http://schemas.microsoft.com/office/drawing/2014/main" val="3968177716"/>
                    </a:ext>
                  </a:extLst>
                </a:gridCol>
              </a:tblGrid>
              <a:tr h="3108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Parametr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 dirty="0">
                          <a:effectLst/>
                          <a:latin typeface="Amasis MT Pro" panose="02040504050005020304" pitchFamily="18" charset="-18"/>
                        </a:rPr>
                        <a:t>Rys červený</a:t>
                      </a:r>
                      <a:endParaRPr lang="cs-CZ" sz="800" kern="100" dirty="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Puma americká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Tygr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Lev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Gepard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extLst>
                  <a:ext uri="{0D108BD9-81ED-4DB2-BD59-A6C34878D82A}">
                    <a16:rowId xmlns:a16="http://schemas.microsoft.com/office/drawing/2014/main" val="3222609070"/>
                  </a:ext>
                </a:extLst>
              </a:tr>
              <a:tr h="1538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Celkový protein (g/dl)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7,1 ± 0,7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7,3 ± 0,6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7,1 ± 0,6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7,4 ± 0,7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6,7 ± 0,6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extLst>
                  <a:ext uri="{0D108BD9-81ED-4DB2-BD59-A6C34878D82A}">
                    <a16:rowId xmlns:a16="http://schemas.microsoft.com/office/drawing/2014/main" val="402205985"/>
                  </a:ext>
                </a:extLst>
              </a:tr>
              <a:tr h="1538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Albumin (g/dl)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3,5 ± 0,5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3,7 ± 0,5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3,7 ± 0,5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3,3 ± 0,5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3,6 ± 0,4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extLst>
                  <a:ext uri="{0D108BD9-81ED-4DB2-BD59-A6C34878D82A}">
                    <a16:rowId xmlns:a16="http://schemas.microsoft.com/office/drawing/2014/main" val="3757063348"/>
                  </a:ext>
                </a:extLst>
              </a:tr>
              <a:tr h="1538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Globulin (g/dl)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3,7 ± 0,8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3,7 ± 0,7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3,3 ± 0,6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4,1 ± 0,8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3,1 ± 0,6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extLst>
                  <a:ext uri="{0D108BD9-81ED-4DB2-BD59-A6C34878D82A}">
                    <a16:rowId xmlns:a16="http://schemas.microsoft.com/office/drawing/2014/main" val="3806643183"/>
                  </a:ext>
                </a:extLst>
              </a:tr>
              <a:tr h="1620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Fibrinogen (mg/dl)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100 ± 0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-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160 ± 105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122 ± 106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220 ± 143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extLst>
                  <a:ext uri="{0D108BD9-81ED-4DB2-BD59-A6C34878D82A}">
                    <a16:rowId xmlns:a16="http://schemas.microsoft.com/office/drawing/2014/main" val="2246700669"/>
                  </a:ext>
                </a:extLst>
              </a:tr>
              <a:tr h="1538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Vápník (mg/dl)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9,7 ± 1,2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10,3 ± 0,3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10,1 ± 0,7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9,9 ± 1,8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10,6 ± 0,8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extLst>
                  <a:ext uri="{0D108BD9-81ED-4DB2-BD59-A6C34878D82A}">
                    <a16:rowId xmlns:a16="http://schemas.microsoft.com/office/drawing/2014/main" val="2031185176"/>
                  </a:ext>
                </a:extLst>
              </a:tr>
              <a:tr h="1620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Fosfor (mg/dl)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5,3 ± 1,2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4,9 ± 1,4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5,8 ± 1,4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5,5 ± 1,3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5,9 ± 1,8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extLst>
                  <a:ext uri="{0D108BD9-81ED-4DB2-BD59-A6C34878D82A}">
                    <a16:rowId xmlns:a16="http://schemas.microsoft.com/office/drawing/2014/main" val="3855311257"/>
                  </a:ext>
                </a:extLst>
              </a:tr>
              <a:tr h="1538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Sodík (mEq/L)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153 ± 4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154 ± 5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150 ± 4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151± 7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157 ± 5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extLst>
                  <a:ext uri="{0D108BD9-81ED-4DB2-BD59-A6C34878D82A}">
                    <a16:rowId xmlns:a16="http://schemas.microsoft.com/office/drawing/2014/main" val="658372418"/>
                  </a:ext>
                </a:extLst>
              </a:tr>
              <a:tr h="1538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Draslík (mEq/L)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4,3 ± 0,5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4,2 ± 0,5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4,2 ± 0,4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4,4 ± 0,5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4,4 ± 0,5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extLst>
                  <a:ext uri="{0D108BD9-81ED-4DB2-BD59-A6C34878D82A}">
                    <a16:rowId xmlns:a16="http://schemas.microsoft.com/office/drawing/2014/main" val="2241874383"/>
                  </a:ext>
                </a:extLst>
              </a:tr>
              <a:tr h="1620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Chlor (mEq/L)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121 ± 8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120 ± 4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119 ± 4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119 ± 5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122 ± 4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extLst>
                  <a:ext uri="{0D108BD9-81ED-4DB2-BD59-A6C34878D82A}">
                    <a16:rowId xmlns:a16="http://schemas.microsoft.com/office/drawing/2014/main" val="2067913092"/>
                  </a:ext>
                </a:extLst>
              </a:tr>
              <a:tr h="15041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Kreatinin (mg/dl)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2,3 ± 0,8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2,4 ± 0,7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2,7 ± 0,9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2,5 ± 0,8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2,4 ± 0,9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extLst>
                  <a:ext uri="{0D108BD9-81ED-4DB2-BD59-A6C34878D82A}">
                    <a16:rowId xmlns:a16="http://schemas.microsoft.com/office/drawing/2014/main" val="1673110175"/>
                  </a:ext>
                </a:extLst>
              </a:tr>
              <a:tr h="3108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 dirty="0">
                          <a:effectLst/>
                          <a:latin typeface="Amasis MT Pro" panose="02040504050005020304" pitchFamily="18" charset="-18"/>
                        </a:rPr>
                        <a:t>BUN – dusík močoviny (mg/dl)</a:t>
                      </a:r>
                      <a:endParaRPr lang="cs-CZ" sz="800" kern="100" dirty="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31 ± 9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29 ± 9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27 ± 7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32 ± 9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36 ± 9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extLst>
                  <a:ext uri="{0D108BD9-81ED-4DB2-BD59-A6C34878D82A}">
                    <a16:rowId xmlns:a16="http://schemas.microsoft.com/office/drawing/2014/main" val="3698209425"/>
                  </a:ext>
                </a:extLst>
              </a:tr>
              <a:tr h="1538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Cholesterol (mg/dl)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 dirty="0">
                          <a:effectLst/>
                          <a:latin typeface="Amasis MT Pro" panose="02040504050005020304" pitchFamily="18" charset="-18"/>
                        </a:rPr>
                        <a:t>129 ± 44</a:t>
                      </a:r>
                      <a:endParaRPr lang="cs-CZ" sz="800" kern="100" dirty="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188 ± 45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233 ± 58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171 ± 44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197 ± 59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extLst>
                  <a:ext uri="{0D108BD9-81ED-4DB2-BD59-A6C34878D82A}">
                    <a16:rowId xmlns:a16="http://schemas.microsoft.com/office/drawing/2014/main" val="3968900973"/>
                  </a:ext>
                </a:extLst>
              </a:tr>
              <a:tr h="1620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Glukóza (mg/dl)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151 ± 58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145 ± 49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135 ± 45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122 ± 35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138 ± 40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extLst>
                  <a:ext uri="{0D108BD9-81ED-4DB2-BD59-A6C34878D82A}">
                    <a16:rowId xmlns:a16="http://schemas.microsoft.com/office/drawing/2014/main" val="1897242933"/>
                  </a:ext>
                </a:extLst>
              </a:tr>
              <a:tr h="1538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CO2 (mEq/L)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15,8 ± 2,8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17,4 ± 6,7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15,9 ± 2,9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15,6 ± 3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23,9 ± 11,5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extLst>
                  <a:ext uri="{0D108BD9-81ED-4DB2-BD59-A6C34878D82A}">
                    <a16:rowId xmlns:a16="http://schemas.microsoft.com/office/drawing/2014/main" val="181852352"/>
                  </a:ext>
                </a:extLst>
              </a:tr>
              <a:tr h="1538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Železo (μg/dl)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93 ± 39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85 ± 24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93 ± 30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81 ± 61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52 ± 22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extLst>
                  <a:ext uri="{0D108BD9-81ED-4DB2-BD59-A6C34878D82A}">
                    <a16:rowId xmlns:a16="http://schemas.microsoft.com/office/drawing/2014/main" val="1570115057"/>
                  </a:ext>
                </a:extLst>
              </a:tr>
              <a:tr h="1538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Bikarbonát (mEq/L)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13,8 ± 4,4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17,8 ± 2,6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15,9 ± 2,6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15,6 ± 4,1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18,5 ± 2,7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extLst>
                  <a:ext uri="{0D108BD9-81ED-4DB2-BD59-A6C34878D82A}">
                    <a16:rowId xmlns:a16="http://schemas.microsoft.com/office/drawing/2014/main" val="954039089"/>
                  </a:ext>
                </a:extLst>
              </a:tr>
              <a:tr h="1538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Osmolarita (mOsm/L)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318 ± 8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314 ± 11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306 ± 10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302 ± 54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325 ± 14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extLst>
                  <a:ext uri="{0D108BD9-81ED-4DB2-BD59-A6C34878D82A}">
                    <a16:rowId xmlns:a16="http://schemas.microsoft.com/office/drawing/2014/main" val="917597"/>
                  </a:ext>
                </a:extLst>
              </a:tr>
              <a:tr h="3108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Kyselina močová (mg/dl)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0,3 ± 0,3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0,2 ± 0,2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0,3 ± 0,3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0,2 ± 0,3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0,2 ± 0,2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extLst>
                  <a:ext uri="{0D108BD9-81ED-4DB2-BD59-A6C34878D82A}">
                    <a16:rowId xmlns:a16="http://schemas.microsoft.com/office/drawing/2014/main" val="2696736146"/>
                  </a:ext>
                </a:extLst>
              </a:tr>
              <a:tr h="3108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Celkový bilirubin (mg/dl)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0,3 ± 0,2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0,2 ± 0,1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0,2 ± 0,4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0,2 ± 0,2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0,3 ± 0,2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extLst>
                  <a:ext uri="{0D108BD9-81ED-4DB2-BD59-A6C34878D82A}">
                    <a16:rowId xmlns:a16="http://schemas.microsoft.com/office/drawing/2014/main" val="2925668797"/>
                  </a:ext>
                </a:extLst>
              </a:tr>
              <a:tr h="3108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Konjugovaný bilirubin (mg/dl)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0,1 ± 0,1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0,1 ± 0,1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0 ± 0,1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0,1 ± 0,1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0,1 ± 0,1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extLst>
                  <a:ext uri="{0D108BD9-81ED-4DB2-BD59-A6C34878D82A}">
                    <a16:rowId xmlns:a16="http://schemas.microsoft.com/office/drawing/2014/main" val="4166795476"/>
                  </a:ext>
                </a:extLst>
              </a:tr>
              <a:tr h="3108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Nekonjugovaný bilirubin (mg/dl)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0,2 ± 0,1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0,2 ± 0,1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0,2 ± 0,6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0,1 ± 0,2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0,2 ± 0,2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extLst>
                  <a:ext uri="{0D108BD9-81ED-4DB2-BD59-A6C34878D82A}">
                    <a16:rowId xmlns:a16="http://schemas.microsoft.com/office/drawing/2014/main" val="909108468"/>
                  </a:ext>
                </a:extLst>
              </a:tr>
              <a:tr h="1538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TAG (mg/dl)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23 ± 11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29 ± 17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40 ± 26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44 ± 28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48 ± 41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extLst>
                  <a:ext uri="{0D108BD9-81ED-4DB2-BD59-A6C34878D82A}">
                    <a16:rowId xmlns:a16="http://schemas.microsoft.com/office/drawing/2014/main" val="3362432781"/>
                  </a:ext>
                </a:extLst>
              </a:tr>
              <a:tr h="1538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CK (IU/L)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392 ± 298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442 ± 399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306 ± 335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322 ± 368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296 ± 311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extLst>
                  <a:ext uri="{0D108BD9-81ED-4DB2-BD59-A6C34878D82A}">
                    <a16:rowId xmlns:a16="http://schemas.microsoft.com/office/drawing/2014/main" val="1063454185"/>
                  </a:ext>
                </a:extLst>
              </a:tr>
              <a:tr h="1538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LDH (IU/L)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 dirty="0">
                          <a:effectLst/>
                          <a:latin typeface="Amasis MT Pro" panose="02040504050005020304" pitchFamily="18" charset="-18"/>
                        </a:rPr>
                        <a:t>314 ± 327</a:t>
                      </a:r>
                      <a:endParaRPr lang="cs-CZ" sz="800" kern="100" dirty="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162 ± 182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243 ± 189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145 ± 134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92 ± 87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extLst>
                  <a:ext uri="{0D108BD9-81ED-4DB2-BD59-A6C34878D82A}">
                    <a16:rowId xmlns:a16="http://schemas.microsoft.com/office/drawing/2014/main" val="884736206"/>
                  </a:ext>
                </a:extLst>
              </a:tr>
              <a:tr h="1538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ALP (IU/L)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25 ± 31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21 ± 23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40 ± 41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35 ± 39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37 ± 54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extLst>
                  <a:ext uri="{0D108BD9-81ED-4DB2-BD59-A6C34878D82A}">
                    <a16:rowId xmlns:a16="http://schemas.microsoft.com/office/drawing/2014/main" val="103167203"/>
                  </a:ext>
                </a:extLst>
              </a:tr>
              <a:tr h="1538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ALT (IU/L)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35 ± 16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44 ± 24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63 ± 40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51 ± 25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98 ± 71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extLst>
                  <a:ext uri="{0D108BD9-81ED-4DB2-BD59-A6C34878D82A}">
                    <a16:rowId xmlns:a16="http://schemas.microsoft.com/office/drawing/2014/main" val="1878513220"/>
                  </a:ext>
                </a:extLst>
              </a:tr>
              <a:tr h="1538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AST (IU/L)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38 ± 18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36 ± 18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29 ± 18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37 ± 20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52 ± 35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extLst>
                  <a:ext uri="{0D108BD9-81ED-4DB2-BD59-A6C34878D82A}">
                    <a16:rowId xmlns:a16="http://schemas.microsoft.com/office/drawing/2014/main" val="4027232060"/>
                  </a:ext>
                </a:extLst>
              </a:tr>
              <a:tr h="1538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GGT (IU/L)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2 ± 2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2 ± 2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3 ± 4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3 ± 3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2 ± 3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extLst>
                  <a:ext uri="{0D108BD9-81ED-4DB2-BD59-A6C34878D82A}">
                    <a16:rowId xmlns:a16="http://schemas.microsoft.com/office/drawing/2014/main" val="991567681"/>
                  </a:ext>
                </a:extLst>
              </a:tr>
              <a:tr h="1538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Amyláza (U/L)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841 ± 424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400 ± 153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1371 ± 922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1174 ± 721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1308 ± 330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extLst>
                  <a:ext uri="{0D108BD9-81ED-4DB2-BD59-A6C34878D82A}">
                    <a16:rowId xmlns:a16="http://schemas.microsoft.com/office/drawing/2014/main" val="1562624881"/>
                  </a:ext>
                </a:extLst>
              </a:tr>
              <a:tr h="1538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Lipáza (U/L)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14 ± 11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16 ± 28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18 ± 24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9 ± 13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11 ± 12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extLst>
                  <a:ext uri="{0D108BD9-81ED-4DB2-BD59-A6C34878D82A}">
                    <a16:rowId xmlns:a16="http://schemas.microsoft.com/office/drawing/2014/main" val="412009763"/>
                  </a:ext>
                </a:extLst>
              </a:tr>
              <a:tr h="1538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Trijodtyronin (ng/ml)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196,8 ± 89,8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71,4 ± 25,5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65,9 ± 31,9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69,7 ± 39,6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74,2 ± 40,6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extLst>
                  <a:ext uri="{0D108BD9-81ED-4DB2-BD59-A6C34878D82A}">
                    <a16:rowId xmlns:a16="http://schemas.microsoft.com/office/drawing/2014/main" val="559746204"/>
                  </a:ext>
                </a:extLst>
              </a:tr>
              <a:tr h="1538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Thyroxin (mg/dl)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 dirty="0">
                          <a:effectLst/>
                          <a:latin typeface="Amasis MT Pro" panose="02040504050005020304" pitchFamily="18" charset="-18"/>
                        </a:rPr>
                        <a:t>2 ± 0,6</a:t>
                      </a:r>
                      <a:endParaRPr lang="cs-CZ" sz="800" kern="100" dirty="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2,4 ± 1,2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2,6 ± 1,8 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>
                          <a:effectLst/>
                          <a:latin typeface="Amasis MT Pro" panose="02040504050005020304" pitchFamily="18" charset="-18"/>
                        </a:rPr>
                        <a:t>1,5 ± 1,2 </a:t>
                      </a:r>
                      <a:endParaRPr lang="cs-CZ" sz="800" kern="10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800" kern="100" dirty="0">
                          <a:effectLst/>
                          <a:latin typeface="Amasis MT Pro" panose="02040504050005020304" pitchFamily="18" charset="-18"/>
                        </a:rPr>
                        <a:t>1,3 ± 0,6</a:t>
                      </a:r>
                      <a:endParaRPr lang="cs-CZ" sz="800" kern="100" dirty="0">
                        <a:effectLst/>
                        <a:latin typeface="Amasis MT Pro" panose="02040504050005020304" pitchFamily="18" charset="-18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0" marR="45210" marT="0" marB="0"/>
                </a:tc>
                <a:extLst>
                  <a:ext uri="{0D108BD9-81ED-4DB2-BD59-A6C34878D82A}">
                    <a16:rowId xmlns:a16="http://schemas.microsoft.com/office/drawing/2014/main" val="27742159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5960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E0D809-A6EA-FF32-AC96-8FCC06EB9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- kočkovití – infekční onemocnění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355EDB-68A9-1143-06C4-3A04BFF50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949280"/>
          </a:xfrm>
        </p:spPr>
        <p:txBody>
          <a:bodyPr/>
          <a:lstStyle/>
          <a:p>
            <a:r>
              <a:rPr lang="cs-CZ" sz="1500" dirty="0"/>
              <a:t>citlivé ke stejným onemocněním jako kočka domácí a také k infekcím ostatních zvířecích druhů </a:t>
            </a:r>
          </a:p>
          <a:p>
            <a:pPr lvl="1"/>
            <a:r>
              <a:rPr lang="cs-CZ" sz="1500" dirty="0"/>
              <a:t>psinka, vzteklina, ptačí chřipka, tularémie (</a:t>
            </a:r>
            <a:r>
              <a:rPr lang="cs-CZ" sz="1500" i="1" dirty="0"/>
              <a:t>F. </a:t>
            </a:r>
            <a:r>
              <a:rPr lang="cs-CZ" sz="1500" i="1" dirty="0" err="1"/>
              <a:t>tularensis</a:t>
            </a:r>
            <a:r>
              <a:rPr lang="cs-CZ" sz="1500" dirty="0"/>
              <a:t>), tuberkulóza (</a:t>
            </a:r>
            <a:r>
              <a:rPr lang="cs-CZ" sz="1500" i="1" dirty="0"/>
              <a:t>M. </a:t>
            </a:r>
            <a:r>
              <a:rPr lang="cs-CZ" sz="1500" i="1" dirty="0" err="1"/>
              <a:t>bovis</a:t>
            </a:r>
            <a:r>
              <a:rPr lang="cs-CZ" sz="1500" dirty="0"/>
              <a:t>), toxoplazmóza (</a:t>
            </a:r>
            <a:r>
              <a:rPr lang="cs-CZ" sz="1500" i="1" dirty="0"/>
              <a:t>T. </a:t>
            </a:r>
            <a:r>
              <a:rPr lang="cs-CZ" sz="1500" i="1" dirty="0" err="1"/>
              <a:t>gondii</a:t>
            </a:r>
            <a:r>
              <a:rPr lang="cs-CZ" sz="1500" dirty="0"/>
              <a:t>)</a:t>
            </a:r>
          </a:p>
          <a:p>
            <a:r>
              <a:rPr lang="cs-CZ" sz="1500" dirty="0"/>
              <a:t>některé jsou </a:t>
            </a:r>
            <a:r>
              <a:rPr lang="cs-CZ" sz="1500" dirty="0" err="1"/>
              <a:t>zoonotické</a:t>
            </a:r>
            <a:r>
              <a:rPr lang="cs-CZ" sz="1500" dirty="0"/>
              <a:t> – důraz na dodržování dobrých hygienických návyků</a:t>
            </a:r>
          </a:p>
          <a:p>
            <a:r>
              <a:rPr lang="cs-CZ" sz="1500" dirty="0"/>
              <a:t>omezit kontakt chovaných jedinců s domestikovanými kočkami a psi, volně žijícími šelmami, netopýry, hlodavci a ostatními malými savci</a:t>
            </a:r>
          </a:p>
          <a:p>
            <a:endParaRPr lang="cs-CZ" sz="1500" dirty="0"/>
          </a:p>
          <a:p>
            <a:r>
              <a:rPr lang="cs-CZ" sz="1500" i="1" dirty="0" err="1"/>
              <a:t>Mycoplasma</a:t>
            </a:r>
            <a:r>
              <a:rPr lang="cs-CZ" sz="1500" i="1" dirty="0"/>
              <a:t> </a:t>
            </a:r>
            <a:r>
              <a:rPr lang="cs-CZ" sz="1500" i="1" dirty="0" err="1"/>
              <a:t>spp</a:t>
            </a:r>
            <a:r>
              <a:rPr lang="cs-CZ" sz="1500" i="1" dirty="0"/>
              <a:t>. a </a:t>
            </a:r>
            <a:r>
              <a:rPr lang="cs-CZ" sz="1500" i="1" dirty="0" err="1"/>
              <a:t>Chlamydophila</a:t>
            </a:r>
            <a:r>
              <a:rPr lang="cs-CZ" sz="1500" i="1" dirty="0"/>
              <a:t> </a:t>
            </a:r>
            <a:r>
              <a:rPr lang="cs-CZ" sz="1500" i="1" dirty="0" err="1"/>
              <a:t>psittaci</a:t>
            </a:r>
            <a:r>
              <a:rPr lang="cs-CZ" sz="1500" dirty="0"/>
              <a:t> – součástí komplexu respiračních onemocnění koček</a:t>
            </a:r>
          </a:p>
          <a:p>
            <a:r>
              <a:rPr lang="cs-CZ" sz="1500" i="1" dirty="0" err="1"/>
              <a:t>Campylobacter</a:t>
            </a:r>
            <a:r>
              <a:rPr lang="cs-CZ" sz="1500" i="1" dirty="0"/>
              <a:t> </a:t>
            </a:r>
            <a:r>
              <a:rPr lang="cs-CZ" sz="1500" i="1" dirty="0" err="1"/>
              <a:t>sp</a:t>
            </a:r>
            <a:r>
              <a:rPr lang="cs-CZ" sz="1500" i="1" dirty="0"/>
              <a:t>. a </a:t>
            </a:r>
            <a:r>
              <a:rPr lang="cs-CZ" sz="1500" i="1" dirty="0" err="1"/>
              <a:t>Salmonella</a:t>
            </a:r>
            <a:r>
              <a:rPr lang="cs-CZ" sz="1500" i="1" dirty="0"/>
              <a:t> </a:t>
            </a:r>
            <a:r>
              <a:rPr lang="cs-CZ" sz="1500" i="1" dirty="0" err="1"/>
              <a:t>sp</a:t>
            </a:r>
            <a:r>
              <a:rPr lang="cs-CZ" sz="1500" dirty="0"/>
              <a:t>. – enterokolitis</a:t>
            </a:r>
          </a:p>
          <a:p>
            <a:pPr lvl="1"/>
            <a:r>
              <a:rPr lang="cs-CZ" sz="1500" dirty="0"/>
              <a:t>často původce zanesen do chovu od asymptomatických nosičů skrze potravu</a:t>
            </a:r>
          </a:p>
          <a:p>
            <a:r>
              <a:rPr lang="cs-CZ" sz="1500" b="1" dirty="0"/>
              <a:t>BSE</a:t>
            </a:r>
            <a:r>
              <a:rPr lang="cs-CZ" sz="1500" dirty="0"/>
              <a:t> </a:t>
            </a:r>
          </a:p>
          <a:p>
            <a:pPr lvl="1"/>
            <a:r>
              <a:rPr lang="cs-CZ" sz="1500" dirty="0"/>
              <a:t>u řady kočkovitých šelem v Evropě</a:t>
            </a:r>
          </a:p>
          <a:p>
            <a:pPr lvl="1"/>
            <a:r>
              <a:rPr lang="cs-CZ" sz="1500" dirty="0"/>
              <a:t>jedinci se mohou nakazit skrze potravu – dobytčí mršiny, krev a masokostní moučka z oblastí s BSE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7142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C827AC-F65A-E2A7-1739-14495872A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16"/>
            <a:ext cx="9144000" cy="1143000"/>
          </a:xfrm>
        </p:spPr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- kočkovití - </a:t>
            </a:r>
            <a:r>
              <a:rPr lang="cs-CZ" sz="3200" b="1" dirty="0">
                <a:latin typeface="Amasis MT Pro" panose="02040504050005020304" pitchFamily="18" charset="-18"/>
              </a:rPr>
              <a:t>nejvýznamnější původci virových onemocnění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F326D8-108A-4CEC-4CDC-4289A6121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7616"/>
            <a:ext cx="9144000" cy="570576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600" b="1" kern="100" dirty="0" err="1">
                <a:effectLst/>
                <a:latin typeface="Amasis MT Pro" panose="02040504050005020304" pitchFamily="18" charset="-18"/>
              </a:rPr>
              <a:t>Panleukopenie</a:t>
            </a:r>
            <a:r>
              <a:rPr lang="cs-CZ" sz="2600" b="1" kern="100" dirty="0">
                <a:effectLst/>
                <a:latin typeface="Amasis MT Pro" panose="02040504050005020304" pitchFamily="18" charset="-18"/>
              </a:rPr>
              <a:t> koček (FPV)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Parvovirus</a:t>
            </a:r>
            <a:r>
              <a:rPr lang="cs-CZ" sz="19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</a:t>
            </a:r>
            <a:endParaRPr lang="cs-CZ" sz="19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</a:tabLst>
            </a:pPr>
            <a:r>
              <a:rPr lang="cs-CZ" sz="1900" b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Epizootologie</a:t>
            </a:r>
            <a:r>
              <a:rPr lang="cs-CZ" sz="1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vysoce nakažlivé – virus se nachází ve všech sekretech a exkretech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</a:tabLst>
            </a:pPr>
            <a:r>
              <a:rPr lang="cs-CZ" sz="1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	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přenos – přímý kontakt, pomocí kontaminovaných předmětů a infekčního aerosolu</a:t>
            </a:r>
          </a:p>
          <a:p>
            <a:pPr marL="457200" lvl="1" indent="0">
              <a:lnSpc>
                <a:spcPct val="115000"/>
              </a:lnSpc>
              <a:spcAft>
                <a:spcPts val="800"/>
              </a:spcAft>
              <a:buNone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</a:tabLst>
            </a:pP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po vyléčení vylučují virus až 6 týdnů v trusu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</a:tabLst>
            </a:pP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	nejvyšší mortalita u jedinců mladších 5 měsíců</a:t>
            </a:r>
            <a:r>
              <a:rPr lang="cs-CZ" sz="1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endParaRPr lang="cs-CZ" sz="19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	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může probíhat </a:t>
            </a:r>
            <a:r>
              <a:rPr lang="cs-CZ" sz="19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subklinicky</a:t>
            </a:r>
            <a:endParaRPr lang="cs-CZ" sz="19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mohou se objevit průjmy a zvracení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1900" kern="100" dirty="0" err="1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perakutní</a:t>
            </a:r>
            <a:r>
              <a:rPr lang="cs-CZ" sz="1900" kern="100" dirty="0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průběh – syndrom chřadnutí koťat (fading </a:t>
            </a:r>
            <a:r>
              <a:rPr lang="cs-CZ" sz="1900" kern="100" dirty="0" err="1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kittens</a:t>
            </a:r>
            <a:r>
              <a:rPr lang="cs-CZ" sz="1900" kern="100" dirty="0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cs-CZ" sz="19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akutní průběh – horečka, deprese, anorexie, dehydratace, leukopenie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Diagnostika		</a:t>
            </a:r>
            <a:r>
              <a:rPr lang="cs-CZ" sz="1900" kern="100" dirty="0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předběžná diagnóza založená na zjištění </a:t>
            </a:r>
            <a:r>
              <a:rPr lang="cs-CZ" sz="1900" kern="100" dirty="0" err="1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panleukopenie</a:t>
            </a:r>
            <a:endParaRPr lang="cs-CZ" sz="19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kern="100" dirty="0">
                <a:solidFill>
                  <a:srgbClr val="FF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1900" kern="100" dirty="0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potvrzení diagnózy – FPV antigen v trusu</a:t>
            </a:r>
            <a:endParaRPr lang="cs-CZ" sz="19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kern="100" dirty="0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soupravy na detekci psího </a:t>
            </a:r>
            <a:r>
              <a:rPr lang="cs-CZ" sz="1900" kern="100" dirty="0" err="1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parvoviru</a:t>
            </a:r>
            <a:r>
              <a:rPr lang="cs-CZ" sz="1900" kern="100" dirty="0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mohou zachytit FPV antigen v akutní fázi onemocnění</a:t>
            </a:r>
            <a:endParaRPr lang="cs-CZ" sz="19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Léčba		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podpůrná – ATB na sekundární infekci, infuze, nutriční podpora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Prevence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vakcinace inaktivovanou vakcínou či mrtvým virem (1x ročně)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u gepardů doporučován booster mrtvým virem v průběhu pozdní březosti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Postihované druhy 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kočka divoká, tygr, lev, kočka bengálská, kočka rybářská, kočka tmavá, serval, levhart skvrnitý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4033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79296" cy="1143000"/>
          </a:xfrm>
        </p:spPr>
        <p:txBody>
          <a:bodyPr>
            <a:no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- kočkovití - charakteristika</a:t>
            </a:r>
            <a:endParaRPr lang="en-GB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417638"/>
            <a:ext cx="8856984" cy="5179714"/>
          </a:xfrm>
        </p:spPr>
        <p:txBody>
          <a:bodyPr>
            <a:normAutofit/>
          </a:bodyPr>
          <a:lstStyle/>
          <a:p>
            <a:r>
              <a:rPr lang="cs-CZ" sz="1500" dirty="0"/>
              <a:t>rozmanitá skupina masožravců (1,5 - 300 kg)</a:t>
            </a:r>
          </a:p>
          <a:p>
            <a:r>
              <a:rPr lang="cs-CZ" sz="1500" dirty="0"/>
              <a:t>velice rozšířené - každý kontinent má minimálně jednu přirozeně se vyskytující kočkovitou šelmu (kromě Austrálie a Antarktidy)</a:t>
            </a:r>
          </a:p>
          <a:p>
            <a:r>
              <a:rPr lang="cs-CZ" sz="1500" b="1" dirty="0"/>
              <a:t>taxonomie</a:t>
            </a:r>
          </a:p>
          <a:p>
            <a:pPr lvl="1"/>
            <a:r>
              <a:rPr lang="cs-CZ" sz="1500" dirty="0"/>
              <a:t>dle posledních výzkumů zahrnuje 41 druhů</a:t>
            </a:r>
          </a:p>
          <a:p>
            <a:pPr lvl="2"/>
            <a:r>
              <a:rPr lang="cs-CZ" sz="1500" dirty="0"/>
              <a:t>morfologicky jsou si podobné – kulatý, plochý obličej s hmatovými vousky</a:t>
            </a:r>
          </a:p>
          <a:p>
            <a:pPr lvl="2"/>
            <a:r>
              <a:rPr lang="cs-CZ" sz="1500" dirty="0"/>
              <a:t>pod každou vývojovou větev spadá mnoho druhů a poddruhů kočkovitých šelem</a:t>
            </a:r>
          </a:p>
          <a:p>
            <a:pPr lvl="1"/>
            <a:r>
              <a:rPr lang="cs-CZ" sz="1500" dirty="0"/>
              <a:t>podčeleď: </a:t>
            </a:r>
            <a:r>
              <a:rPr lang="cs-CZ" sz="1500" i="1" dirty="0" err="1"/>
              <a:t>Pantherinae</a:t>
            </a:r>
            <a:r>
              <a:rPr lang="cs-CZ" sz="1500" dirty="0"/>
              <a:t> – velké kočky</a:t>
            </a:r>
          </a:p>
          <a:p>
            <a:pPr lvl="2"/>
            <a:r>
              <a:rPr lang="cs-CZ" sz="1500" dirty="0"/>
              <a:t>vývojová větev </a:t>
            </a:r>
            <a:r>
              <a:rPr lang="cs-CZ" sz="1500" i="1" dirty="0" err="1"/>
              <a:t>Panthera</a:t>
            </a:r>
            <a:endParaRPr lang="cs-CZ" sz="1500" i="1" dirty="0"/>
          </a:p>
          <a:p>
            <a:pPr lvl="1"/>
            <a:r>
              <a:rPr lang="cs-CZ" sz="1500" dirty="0"/>
              <a:t>podčeleď: </a:t>
            </a:r>
            <a:r>
              <a:rPr lang="cs-CZ" sz="1500" i="1" dirty="0" err="1"/>
              <a:t>Felinae</a:t>
            </a:r>
            <a:r>
              <a:rPr lang="cs-CZ" sz="1500" dirty="0"/>
              <a:t> – malé kočky</a:t>
            </a:r>
          </a:p>
          <a:p>
            <a:pPr lvl="2"/>
            <a:r>
              <a:rPr lang="cs-CZ" sz="1500" dirty="0"/>
              <a:t>vývojové větve</a:t>
            </a:r>
          </a:p>
          <a:p>
            <a:pPr lvl="2"/>
            <a:r>
              <a:rPr lang="cs-CZ" sz="1500" dirty="0"/>
              <a:t>karakalů</a:t>
            </a:r>
          </a:p>
          <a:p>
            <a:pPr lvl="2"/>
            <a:r>
              <a:rPr lang="cs-CZ" sz="1500" dirty="0"/>
              <a:t>ocelotů</a:t>
            </a:r>
          </a:p>
          <a:p>
            <a:pPr lvl="2"/>
            <a:r>
              <a:rPr lang="cs-CZ" sz="1500" dirty="0"/>
              <a:t>kočky bornejské</a:t>
            </a:r>
          </a:p>
          <a:p>
            <a:pPr lvl="2"/>
            <a:r>
              <a:rPr lang="cs-CZ" sz="1500" dirty="0"/>
              <a:t>rysů</a:t>
            </a:r>
          </a:p>
          <a:p>
            <a:pPr lvl="2"/>
            <a:r>
              <a:rPr lang="cs-CZ" sz="1500" dirty="0"/>
              <a:t>pum</a:t>
            </a:r>
          </a:p>
          <a:p>
            <a:pPr lvl="2"/>
            <a:r>
              <a:rPr lang="cs-CZ" sz="1500" dirty="0"/>
              <a:t>kočky bengálské</a:t>
            </a:r>
          </a:p>
          <a:p>
            <a:pPr lvl="2"/>
            <a:r>
              <a:rPr lang="cs-CZ" sz="1500" dirty="0"/>
              <a:t>kočky domácí</a:t>
            </a:r>
          </a:p>
          <a:p>
            <a:endParaRPr lang="cs-CZ" sz="2400" dirty="0"/>
          </a:p>
        </p:txBody>
      </p:sp>
      <p:pic>
        <p:nvPicPr>
          <p:cNvPr id="5" name="Obrázek 4" descr="Obsah obrázku savec, kočka, kočka divoká, Vousky&#10;&#10;Popis byl vytvořen automaticky">
            <a:extLst>
              <a:ext uri="{FF2B5EF4-FFF2-40B4-BE49-F238E27FC236}">
                <a16:creationId xmlns:a16="http://schemas.microsoft.com/office/drawing/2014/main" id="{741D7943-D548-0C52-0D86-841DD864CA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665" y="3460367"/>
            <a:ext cx="4824536" cy="322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97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7299B9-9CFC-4D98-61F3-A6CF462F9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- kočkovití - </a:t>
            </a:r>
            <a:r>
              <a:rPr lang="cs-CZ" sz="3200" b="1" dirty="0">
                <a:latin typeface="Amasis MT Pro" panose="02040504050005020304" pitchFamily="18" charset="-18"/>
              </a:rPr>
              <a:t>nejvýznamnější původci virových onemocnění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0F362A-CB74-F2D3-DE3C-707D0F907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600" b="1" kern="100" dirty="0" err="1">
                <a:effectLst/>
                <a:latin typeface="Amasis MT Pro" panose="02040504050005020304" pitchFamily="18" charset="-18"/>
              </a:rPr>
              <a:t>Rhinotracheitida</a:t>
            </a:r>
            <a:r>
              <a:rPr lang="cs-CZ" sz="2600" b="1" kern="100" dirty="0">
                <a:effectLst/>
                <a:latin typeface="Amasis MT Pro" panose="02040504050005020304" pitchFamily="18" charset="-18"/>
              </a:rPr>
              <a:t> a </a:t>
            </a:r>
            <a:r>
              <a:rPr lang="cs-CZ" sz="2600" b="1" kern="100" dirty="0" err="1">
                <a:effectLst/>
                <a:latin typeface="Amasis MT Pro" panose="02040504050005020304" pitchFamily="18" charset="-18"/>
              </a:rPr>
              <a:t>herpesvirus</a:t>
            </a:r>
            <a:r>
              <a:rPr lang="cs-CZ" sz="2600" b="1" kern="100" dirty="0">
                <a:effectLst/>
                <a:latin typeface="Amasis MT Pro" panose="02040504050005020304" pitchFamily="18" charset="-18"/>
              </a:rPr>
              <a:t> koček (FHV)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FHV 1 – kočičí </a:t>
            </a:r>
            <a:r>
              <a:rPr lang="cs-CZ" sz="19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herpesvirus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1</a:t>
            </a:r>
            <a:r>
              <a:rPr lang="cs-CZ" sz="19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endParaRPr lang="cs-CZ" sz="19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</a:tabLst>
            </a:pPr>
            <a:r>
              <a:rPr lang="cs-CZ" sz="1900" b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Epizootologie</a:t>
            </a:r>
            <a:r>
              <a:rPr lang="cs-CZ" sz="1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vysoce nakažlivý – virus se vylučuje ve slinách, výtoku z očí a nosu, bez obtíží se přenáší pomocí 					kontaminovaných předmětů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</a:tabLst>
            </a:pPr>
            <a:r>
              <a:rPr lang="cs-CZ" sz="1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	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vysoká morbidita, nízká mortalita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</a:tabLst>
            </a:pP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	může být </a:t>
            </a:r>
            <a:r>
              <a:rPr lang="cs-CZ" sz="19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koinfekce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s </a:t>
            </a:r>
            <a:r>
              <a:rPr lang="cs-CZ" sz="19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kalicivirem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9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Chlamydophila</a:t>
            </a:r>
            <a:r>
              <a:rPr lang="cs-CZ" sz="19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9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psittaci</a:t>
            </a:r>
            <a:r>
              <a:rPr lang="cs-CZ" sz="19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9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Mycoplasma</a:t>
            </a:r>
            <a:r>
              <a:rPr lang="cs-CZ" sz="19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9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spp</a:t>
            </a:r>
            <a:r>
              <a:rPr lang="cs-CZ" sz="19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cs-CZ" sz="19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</a:tabLst>
            </a:pP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	gepard a </a:t>
            </a:r>
            <a:r>
              <a:rPr lang="cs-CZ" sz="19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manul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jsou na tento virus velmi senzitivní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Patogeneze		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replikace v nosní sliznici, průdušnici a spojivce </a:t>
            </a:r>
            <a:r>
              <a:rPr lang="cs-CZ" sz="19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→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akutní infekce horních dýchacích cest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	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intenzivní oční výtok, konjunktivitida, blefarospasmus, kýchání, výtok z nosu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může se objevit sekundární bakteriální infekce (výtok se poté mění na </a:t>
            </a:r>
            <a:r>
              <a:rPr lang="cs-CZ" sz="19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mukopurulentní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keratitida – obzvláště u koťat – infekce u nich může probíhat akutně, závažně a vést ke slepotě a pneumonii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gepardi – ulcerativní dermatitis (okolo očí, nosu a částí těla, která si olizuje) – léze se obtížně hojí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Diagnostika		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předběžná diagnóza na základě klinických příznaků (hl. gepard)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izolace viru, PCR, imunofluorescence stěrů ze spojivky, nosu nebo oblasti </a:t>
            </a:r>
            <a:r>
              <a:rPr lang="cs-CZ" sz="19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orofaryngu</a:t>
            </a:r>
            <a:endParaRPr lang="cs-CZ" sz="19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19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imunohistochemické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barvení nebo izolace viru ze tkání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Léčba		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na kožní léze – kryoterapie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během 14 až 28 dní se spontánně vyléčí (pokud není komplikováno sekundární bakteriální infekcí)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Prevence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vakcinace – mrtvé vakcíny (modifikované živé mohou vyvolat onemocnění u nedomestikovaných druhů)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5804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0865F3-E1FA-3629-3DE5-414750636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- kočkovití - </a:t>
            </a:r>
            <a:r>
              <a:rPr lang="cs-CZ" sz="3200" b="1" dirty="0">
                <a:latin typeface="Amasis MT Pro" panose="02040504050005020304" pitchFamily="18" charset="-18"/>
              </a:rPr>
              <a:t>nejvýznamnější původci virových onemocnění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38EC88-3C7D-2E96-021D-0E09B0B21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600" b="1" kern="100" dirty="0" err="1">
                <a:effectLst/>
                <a:latin typeface="Amasis MT Pro" panose="02040504050005020304" pitchFamily="18" charset="-18"/>
              </a:rPr>
              <a:t>Kaliciviróza</a:t>
            </a:r>
            <a:r>
              <a:rPr lang="cs-CZ" sz="2600" b="1" kern="100" dirty="0">
                <a:effectLst/>
                <a:latin typeface="Amasis MT Pro" panose="02040504050005020304" pitchFamily="18" charset="-18"/>
              </a:rPr>
              <a:t> koček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Calicivirus</a:t>
            </a:r>
            <a:r>
              <a:rPr lang="cs-CZ" sz="19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</a:t>
            </a:r>
            <a:endParaRPr lang="cs-CZ" sz="19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</a:tabLst>
            </a:pPr>
            <a:r>
              <a:rPr lang="cs-CZ" sz="1900" b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Epizootologie</a:t>
            </a:r>
            <a:r>
              <a:rPr lang="cs-CZ" sz="1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vysoce nakažlivé – virus se vylučuje ve slinách, výtoku z očí a nosu, přenáší se pomocí kontaminovaných 				předmětů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</a:tabLst>
            </a:pPr>
            <a:r>
              <a:rPr lang="cs-CZ" sz="1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	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vysoká morbidita, variabilní mortalita (závisí na konkrétním kmeni a stupni postižení plic)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</a:tabLst>
            </a:pP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	při nekomplikovaném průběhu se vyléčí do 2 týdnů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</a:tabLst>
            </a:pP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	často se objevuje sekundární pneumonie (</a:t>
            </a:r>
            <a:r>
              <a:rPr lang="cs-CZ" sz="19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→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agresivn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Amasis MT Pro" panose="02040504050005020304" pitchFamily="18" charset="-18"/>
              </a:rPr>
              <a:t>ě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l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Amasis MT Pro" panose="02040504050005020304" pitchFamily="18" charset="-18"/>
              </a:rPr>
              <a:t>éč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it, obzvl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Amasis MT Pro" panose="02040504050005020304" pitchFamily="18" charset="-18"/>
              </a:rPr>
              <a:t>áš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Amasis MT Pro" panose="02040504050005020304" pitchFamily="18" charset="-18"/>
              </a:rPr>
              <a:t>ě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u ko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Amasis MT Pro" panose="02040504050005020304" pitchFamily="18" charset="-18"/>
              </a:rPr>
              <a:t>ť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at)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</a:tabLst>
            </a:pP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	může být </a:t>
            </a:r>
            <a:r>
              <a:rPr lang="cs-CZ" sz="19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koinfekce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s </a:t>
            </a:r>
            <a:r>
              <a:rPr lang="cs-CZ" sz="19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herpesvirem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9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Chlamydophila</a:t>
            </a:r>
            <a:r>
              <a:rPr lang="cs-CZ" sz="19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9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psittaci</a:t>
            </a:r>
            <a:r>
              <a:rPr lang="cs-CZ" sz="19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9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Mycoplasma</a:t>
            </a:r>
            <a:r>
              <a:rPr lang="cs-CZ" sz="19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9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spp</a:t>
            </a:r>
            <a:r>
              <a:rPr lang="cs-CZ" sz="19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cs-CZ" sz="19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	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kýchání, oční a nosní výtok, vředy na dásních a jazyku, mohou být postiženy i plíce, sekundární bakteriální </a:t>
            </a:r>
            <a:r>
              <a:rPr lang="cs-CZ" sz="1900" kern="100" dirty="0"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infekce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Diagnostika		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izolace viru či </a:t>
            </a:r>
            <a:r>
              <a:rPr lang="cs-CZ" sz="19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qRT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-PCR ze stěrů </a:t>
            </a:r>
            <a:r>
              <a:rPr lang="cs-CZ" sz="19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orofaryngu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nebo spojivky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odběr postižené tkáně pro izolaci viru, </a:t>
            </a:r>
            <a:r>
              <a:rPr lang="cs-CZ" sz="19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qRT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-PCR, IHC, FA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Léčba	</a:t>
            </a:r>
            <a:r>
              <a:rPr lang="cs-CZ" sz="19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r>
              <a:rPr lang="cs-CZ" sz="1900" kern="100" dirty="0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podpůrná terapie</a:t>
            </a:r>
            <a:endParaRPr lang="cs-CZ" sz="19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Prevence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není možné, aby byla efektivně provedena u volně žijících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vakcinace – mrtvé vakcíny (modifikované živé mohou vyvolat onemocnění u nedomestikovaných druhů)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vakcinace nezabrání onemocnění, ale zmírní závažnost 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Postihované druhy 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pravděpodobně všechny kočkovité šelmy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zaznamenáno u: gepard štíhlý, lev pustinný, tygr ussurijský, puma americká, kočka </a:t>
            </a:r>
            <a:r>
              <a:rPr lang="cs-CZ" sz="19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iriomotská</a:t>
            </a:r>
            <a:endParaRPr lang="cs-CZ" sz="19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4874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D6A9FC-B62A-6096-16ED-E22ECFB0B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- kočkovití - </a:t>
            </a:r>
            <a:r>
              <a:rPr lang="cs-CZ" sz="3200" b="1" dirty="0">
                <a:latin typeface="Amasis MT Pro" panose="02040504050005020304" pitchFamily="18" charset="-18"/>
              </a:rPr>
              <a:t>nejvýznamnější původci virových onemocnění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C0B5D5-6E79-5519-C934-503E63F3A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6030416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3800" b="1" kern="100" dirty="0">
                <a:effectLst/>
                <a:latin typeface="Amasis MT Pro" panose="02040504050005020304" pitchFamily="18" charset="-18"/>
              </a:rPr>
              <a:t>Koronavirové onemocnění koček</a:t>
            </a:r>
          </a:p>
          <a:p>
            <a:pPr marL="0" lv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30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2 formy – enterální virus koček (</a:t>
            </a:r>
            <a:r>
              <a:rPr lang="cs-CZ" sz="3000" b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FeCV</a:t>
            </a:r>
            <a:r>
              <a:rPr lang="cs-CZ" sz="30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) a infekční peritonitida koček (FIP)</a:t>
            </a:r>
            <a:endParaRPr lang="cs-CZ" sz="30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30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Coronaviridae</a:t>
            </a:r>
            <a:r>
              <a:rPr lang="cs-CZ" sz="30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endParaRPr lang="cs-CZ" sz="30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</a:tabLst>
            </a:pPr>
            <a:r>
              <a:rPr lang="cs-CZ" sz="3000" b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Epizootologie</a:t>
            </a:r>
            <a:r>
              <a:rPr lang="cs-CZ" sz="30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30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vysoce nakažlivý u koček v blízkém kontaktu, vylučuje se v trusu i u zdravých zvířat – frekvence 					vyučování viru je velmi variabilní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</a:tabLst>
            </a:pPr>
            <a:r>
              <a:rPr lang="cs-CZ" sz="30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	</a:t>
            </a:r>
            <a:r>
              <a:rPr lang="cs-CZ" sz="30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fekálně – orální přenos (přímým kontaktem či skrze kontaminované předměty)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30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r>
              <a:rPr lang="cs-CZ" sz="3000" kern="100" dirty="0"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r>
              <a:rPr lang="cs-CZ" sz="30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FeCV</a:t>
            </a:r>
            <a:r>
              <a:rPr lang="cs-CZ" sz="30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– příznaky trvají 2 – 5 dní 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30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FIP – fatální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30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nejvíce úmrtí u kočky domácí mezi 3. a 16. měsícem věku (úmrtí po 5. roku života jsou neobvyklá)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30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	</a:t>
            </a:r>
            <a:r>
              <a:rPr lang="cs-CZ" sz="3000" b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FeCV</a:t>
            </a:r>
            <a:r>
              <a:rPr lang="cs-CZ" sz="30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30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– probíhá </a:t>
            </a:r>
            <a:r>
              <a:rPr lang="cs-CZ" sz="30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subklinicky</a:t>
            </a:r>
            <a:r>
              <a:rPr lang="cs-CZ" sz="30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nebo může vyústit v průjem (může se stát chronický)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30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FIP</a:t>
            </a:r>
            <a:r>
              <a:rPr lang="cs-CZ" sz="30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– horečka, zvracení, průjem, modifikovaný transudát s vysokým obsahem proteinů, vývoj onemocnění 		závisí na mutaci viru a nízké imunitě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30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30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gepard</a:t>
            </a:r>
            <a:r>
              <a:rPr lang="cs-CZ" sz="30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30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sz="30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fibropurulentní</a:t>
            </a:r>
            <a:r>
              <a:rPr lang="cs-CZ" sz="30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peritonitida, pleuritis, vaskulitida, multifokální </a:t>
            </a:r>
            <a:r>
              <a:rPr lang="cs-CZ" sz="30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granulomatózní</a:t>
            </a:r>
            <a:r>
              <a:rPr lang="cs-CZ" sz="30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reakce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30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Diagnostika		zlatý standard </a:t>
            </a:r>
            <a:r>
              <a:rPr lang="cs-CZ" sz="30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– IHC efuze či lézí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30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PCR: kočka domácí – 3 vzorky s měsíčním odstupem</a:t>
            </a:r>
          </a:p>
          <a:p>
            <a:pPr marL="17983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30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gepard – 5 vzorků během 30 dní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30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sérologické testy nejsou schopny odlišit formy onemocnění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30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titry vyšší než 1:1600 – 3200 naznačují FIP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30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mohou být falešně pozitivní výsledky u jedinců do 4 měsíců po vakcinaci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4094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7ED26D-100C-3E00-6D40-19150851B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8" y="0"/>
            <a:ext cx="9144000" cy="1143000"/>
          </a:xfrm>
        </p:spPr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- kočkovití - </a:t>
            </a:r>
            <a:r>
              <a:rPr lang="cs-CZ" sz="3200" b="1" dirty="0">
                <a:latin typeface="Amasis MT Pro" panose="02040504050005020304" pitchFamily="18" charset="-18"/>
              </a:rPr>
              <a:t>nejvýznamnější původci virových onemocnění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F31235-7BD6-2A6C-9AF7-B9428EC12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68" y="1143000"/>
            <a:ext cx="9086864" cy="5715000"/>
          </a:xfrm>
        </p:spPr>
        <p:txBody>
          <a:bodyPr>
            <a:normAutofit lnSpcReduction="10000"/>
          </a:bodyPr>
          <a:lstStyle/>
          <a:p>
            <a:r>
              <a:rPr lang="cs-CZ" sz="1800" b="1" kern="100" dirty="0">
                <a:effectLst/>
                <a:latin typeface="Amasis MT Pro" panose="02040504050005020304" pitchFamily="18" charset="-18"/>
              </a:rPr>
              <a:t>Koronavirové onemocnění koček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3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Léčba		</a:t>
            </a:r>
            <a:r>
              <a:rPr lang="cs-CZ" sz="13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neexistuje schválená specifická léčba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3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dle výzkumů by mohly být efektivní </a:t>
            </a:r>
          </a:p>
          <a:p>
            <a:pPr marL="1828800" lvl="4" indent="0">
              <a:lnSpc>
                <a:spcPct val="115000"/>
              </a:lnSpc>
              <a:buNone/>
            </a:pPr>
            <a:r>
              <a:rPr lang="cs-CZ" sz="13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inhibitory vstupu viru do buňky</a:t>
            </a:r>
          </a:p>
          <a:p>
            <a:pPr marL="1828800" lvl="4" indent="0">
              <a:lnSpc>
                <a:spcPct val="115000"/>
              </a:lnSpc>
              <a:buNone/>
            </a:pPr>
            <a:r>
              <a:rPr lang="cs-CZ" sz="13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inhibitory virové replikace a transkripce	</a:t>
            </a:r>
          </a:p>
          <a:p>
            <a:pPr marL="2286000" lvl="5" indent="0">
              <a:lnSpc>
                <a:spcPct val="115000"/>
              </a:lnSpc>
              <a:buNone/>
            </a:pPr>
            <a:r>
              <a:rPr lang="cs-CZ" sz="13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analogy nukleosidů (např. GS-441524 – Remdesivir, </a:t>
            </a:r>
            <a:r>
              <a:rPr lang="cs-CZ" sz="13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Mutian</a:t>
            </a:r>
            <a:r>
              <a:rPr lang="cs-CZ" sz="13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X; </a:t>
            </a:r>
            <a:r>
              <a:rPr lang="cs-CZ" sz="13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Mefloquine</a:t>
            </a:r>
            <a:r>
              <a:rPr lang="cs-CZ" sz="13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; 		</a:t>
            </a:r>
            <a:r>
              <a:rPr lang="cs-CZ" sz="13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Ribavirin</a:t>
            </a:r>
            <a:r>
              <a:rPr lang="cs-CZ" sz="13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  <a:p>
            <a:pPr marL="2286000" lvl="5" indent="0">
              <a:lnSpc>
                <a:spcPct val="115000"/>
              </a:lnSpc>
              <a:buNone/>
            </a:pPr>
            <a:r>
              <a:rPr lang="cs-CZ" sz="13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13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siRNA</a:t>
            </a:r>
            <a:r>
              <a:rPr lang="cs-CZ" sz="13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– RNA interference</a:t>
            </a:r>
          </a:p>
          <a:p>
            <a:pPr marL="1828800" lvl="4" indent="0">
              <a:lnSpc>
                <a:spcPct val="115000"/>
              </a:lnSpc>
              <a:buNone/>
            </a:pPr>
            <a:r>
              <a:rPr lang="cs-CZ" sz="13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inhibitory syntézy proteinů (</a:t>
            </a:r>
            <a:r>
              <a:rPr lang="cs-CZ" sz="13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fusidic</a:t>
            </a:r>
            <a:r>
              <a:rPr lang="cs-CZ" sz="13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acid a </a:t>
            </a:r>
            <a:r>
              <a:rPr lang="cs-CZ" sz="13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hygromycin</a:t>
            </a:r>
            <a:r>
              <a:rPr lang="cs-CZ" sz="13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B)</a:t>
            </a:r>
          </a:p>
          <a:p>
            <a:pPr marL="1828800" lvl="4" indent="0">
              <a:lnSpc>
                <a:spcPct val="115000"/>
              </a:lnSpc>
              <a:buNone/>
            </a:pPr>
            <a:r>
              <a:rPr lang="cs-CZ" sz="13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inhibitory proteáz</a:t>
            </a:r>
          </a:p>
          <a:p>
            <a:pPr marL="1828800" lvl="4" indent="0">
              <a:lnSpc>
                <a:spcPct val="115000"/>
              </a:lnSpc>
              <a:buNone/>
            </a:pPr>
            <a:r>
              <a:rPr lang="cs-CZ" sz="13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inhibice proteinů hostitelské buňky využívané virem (</a:t>
            </a:r>
            <a:r>
              <a:rPr lang="cs-CZ" sz="13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Itraconazol</a:t>
            </a:r>
            <a:r>
              <a:rPr lang="cs-CZ" sz="13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Cyklosporin A)</a:t>
            </a:r>
          </a:p>
          <a:p>
            <a:pPr marL="1828800" lvl="4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3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r>
              <a:rPr lang="cs-CZ" sz="13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imunostimulace</a:t>
            </a:r>
            <a:r>
              <a:rPr lang="cs-CZ" sz="13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cs-CZ" sz="13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fIFN</a:t>
            </a:r>
            <a:r>
              <a:rPr lang="cs-CZ" sz="1300" kern="100" dirty="0" err="1">
                <a:effectLst/>
                <a:latin typeface="Cambria" panose="02040503050406030204" pitchFamily="18" charset="0"/>
                <a:ea typeface="Aptos" panose="020B0004020202020204" pitchFamily="34" charset="0"/>
                <a:cs typeface="Cambria" panose="02040503050406030204" pitchFamily="18" charset="0"/>
              </a:rPr>
              <a:t>ω</a:t>
            </a:r>
            <a:r>
              <a:rPr lang="cs-CZ" sz="13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– kočičí interferon omega, PI – </a:t>
            </a:r>
            <a:r>
              <a:rPr lang="cs-CZ" sz="13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polyprenyl</a:t>
            </a:r>
            <a:r>
              <a:rPr lang="cs-CZ" sz="13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	</a:t>
            </a:r>
            <a:r>
              <a:rPr lang="cs-CZ" sz="13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immunostimulant</a:t>
            </a:r>
            <a:r>
              <a:rPr lang="cs-CZ" sz="13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3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Prevence</a:t>
            </a:r>
            <a:r>
              <a:rPr lang="cs-CZ" sz="13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zamezit přístupu zdravých jedinců k nemocným a jejich výkalům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3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13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vakcinace má variabilní účinnost – není efektivní při epidemiích FIP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3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gepardi – velmi citliví (zamezit kontaktu s volně žijícími kočkami domácími)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300" kern="100" dirty="0"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13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nepoužívat pro gepardy v zajetí vakcinaci, kvůli obavám z její bezpečnosti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3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Postihované druhy </a:t>
            </a:r>
            <a:r>
              <a:rPr lang="cs-CZ" sz="13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kočka domácí, lev pustinný, puma americká, levhart skvrnitý, rys, jaguár americký, kočka divoká, 		kočka pouštní, serval, karakal, </a:t>
            </a:r>
            <a:r>
              <a:rPr lang="cs-CZ" sz="13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manul</a:t>
            </a:r>
            <a:r>
              <a:rPr lang="cs-CZ" sz="13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gepard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4788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1CDC1F-17A8-BD6C-0812-EF2963588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- kočkovití - </a:t>
            </a:r>
            <a:r>
              <a:rPr lang="cs-CZ" sz="3200" b="1" dirty="0">
                <a:latin typeface="Amasis MT Pro" panose="02040504050005020304" pitchFamily="18" charset="-18"/>
              </a:rPr>
              <a:t>nejvýznamnější původci virových onemocnění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BCD665-9348-1321-2294-1FA2C7515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900" b="1" kern="100" dirty="0">
                <a:effectLst/>
                <a:latin typeface="Amasis MT Pro" panose="02040504050005020304" pitchFamily="18" charset="-18"/>
              </a:rPr>
              <a:t>Imunodeficience koček (FIV)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1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Lentivirus</a:t>
            </a:r>
            <a:r>
              <a:rPr lang="cs-CZ" sz="21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endParaRPr lang="cs-CZ" sz="21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</a:tabLst>
            </a:pPr>
            <a:r>
              <a:rPr lang="cs-CZ" sz="2100" b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Epizootologie</a:t>
            </a:r>
            <a:r>
              <a:rPr lang="cs-CZ" sz="21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21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vylučování viru ve slinách </a:t>
            </a:r>
            <a:r>
              <a:rPr lang="cs-CZ" sz="2100" kern="100" dirty="0">
                <a:effectLst/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à</a:t>
            </a:r>
            <a:r>
              <a:rPr lang="cs-CZ" sz="21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přenos primárně kousnutím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</a:tabLst>
            </a:pPr>
            <a:r>
              <a:rPr lang="cs-CZ" sz="21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	objevuje se více u samců a starších jedinců v zajetí</a:t>
            </a:r>
            <a:r>
              <a:rPr lang="cs-CZ" sz="21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endParaRPr lang="cs-CZ" sz="21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1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	</a:t>
            </a:r>
            <a:r>
              <a:rPr lang="cs-CZ" sz="21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nejčastěji probíhá asymptomaticky u nedomestikovaných jedinců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1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léze v ústní dutině, anémie, kožní infekce, úbytek na váze, zvracení, průjmy, neurologické příznaky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1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infekce je celoživotní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1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lev – léze na sítnici, gingivitida, neurologické příznaky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1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Diagnostika		</a:t>
            </a:r>
            <a:r>
              <a:rPr lang="cs-CZ" sz="21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detekce sérových protilátek – Western </a:t>
            </a:r>
            <a:r>
              <a:rPr lang="cs-CZ" sz="21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blot</a:t>
            </a:r>
            <a:r>
              <a:rPr lang="cs-CZ" sz="21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ELISA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1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Western </a:t>
            </a:r>
            <a:r>
              <a:rPr lang="cs-CZ" sz="21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blot</a:t>
            </a:r>
            <a:r>
              <a:rPr lang="cs-CZ" sz="21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pro kočky domácí, pumu americkou a lva pustinného je senzitivnější než ELISA </a:t>
            </a:r>
            <a:r>
              <a:rPr lang="cs-CZ" sz="21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kit</a:t>
            </a:r>
            <a:r>
              <a:rPr lang="cs-CZ" sz="21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pro kočky 	domácí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1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izolace viru z krevních buněk a slin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1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lev – možnost PCR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1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Léčba		</a:t>
            </a:r>
            <a:r>
              <a:rPr lang="cs-CZ" sz="2100" kern="100" dirty="0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podpůrná léčba, antivirotika, </a:t>
            </a:r>
            <a:r>
              <a:rPr lang="cs-CZ" sz="2100" kern="100" dirty="0" err="1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imunostimulancia</a:t>
            </a:r>
            <a:r>
              <a:rPr lang="cs-CZ" sz="2100" b="1" kern="100" dirty="0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cs-CZ" sz="21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1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Prevence</a:t>
            </a:r>
            <a:r>
              <a:rPr lang="cs-CZ" sz="21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preventivní testování a oddělení pozitivních jedinců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1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existuje vakcinace (nemusí být nutná, pokud zamezíme kontaktu s volně žijícími kočkami)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1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Postihované druhy </a:t>
            </a:r>
            <a:r>
              <a:rPr lang="cs-CZ" sz="21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kočka domácí, volně žijící pumy americké a rys červený, endemicky u několika populací lvů v jižní a východní 		Africe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9477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FFF2D0-2C1A-CC2A-A065-2485E7427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0" y="0"/>
            <a:ext cx="9144000" cy="1143000"/>
          </a:xfrm>
        </p:spPr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- kočkovití - </a:t>
            </a:r>
            <a:r>
              <a:rPr lang="cs-CZ" sz="3200" b="1" dirty="0">
                <a:latin typeface="Amasis MT Pro" panose="02040504050005020304" pitchFamily="18" charset="-18"/>
              </a:rPr>
              <a:t>nejvýznamnější původci virových onemocnění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E150E8-2A06-5995-C048-C8BBFFADA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0" y="1143000"/>
            <a:ext cx="9131120" cy="57150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6000" b="1" kern="100" dirty="0" err="1">
                <a:effectLst/>
                <a:latin typeface="Amasis MT Pro" panose="02040504050005020304" pitchFamily="18" charset="-18"/>
              </a:rPr>
              <a:t>Leukóza</a:t>
            </a:r>
            <a:r>
              <a:rPr lang="cs-CZ" sz="6000" b="1" kern="100" dirty="0">
                <a:effectLst/>
                <a:latin typeface="Amasis MT Pro" panose="02040504050005020304" pitchFamily="18" charset="-18"/>
              </a:rPr>
              <a:t> koček (</a:t>
            </a:r>
            <a:r>
              <a:rPr lang="cs-CZ" sz="6000" b="1" kern="100" dirty="0" err="1">
                <a:effectLst/>
                <a:latin typeface="Amasis MT Pro" panose="02040504050005020304" pitchFamily="18" charset="-18"/>
              </a:rPr>
              <a:t>FeLV</a:t>
            </a:r>
            <a:r>
              <a:rPr lang="cs-CZ" sz="6000" b="1" kern="100" dirty="0">
                <a:effectLst/>
                <a:latin typeface="Amasis MT Pro" panose="02040504050005020304" pitchFamily="18" charset="-18"/>
              </a:rPr>
              <a:t>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48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Retrovirus	</a:t>
            </a:r>
            <a:endParaRPr lang="cs-CZ" sz="48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</a:tabLst>
            </a:pPr>
            <a:r>
              <a:rPr lang="cs-CZ" sz="4800" b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Epizootologie</a:t>
            </a:r>
            <a:r>
              <a:rPr lang="cs-CZ" sz="4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virus se nachází ve slinách, slzách, moči, semeni, vaginálních sekretech, výkalech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</a:tabLst>
            </a:pPr>
            <a:r>
              <a:rPr lang="cs-CZ" sz="4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	</a:t>
            </a: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nejběžnější přenos – </a:t>
            </a:r>
            <a:r>
              <a:rPr lang="cs-CZ" sz="48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oronazální</a:t>
            </a: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kontakt s močí a slinami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</a:tabLst>
            </a:pPr>
            <a:r>
              <a:rPr lang="cs-CZ" sz="4800" kern="100" dirty="0">
                <a:ea typeface="Aptos" panose="020B0004020202020204" pitchFamily="34" charset="0"/>
                <a:cs typeface="Times New Roman" panose="02020603050405020304" pitchFamily="18" charset="0"/>
              </a:rPr>
              <a:t>			</a:t>
            </a: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vertikální přenos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</a:tabLst>
            </a:pP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	přenos na nedomestikované druhy pozřením výkalů kočky domácí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</a:tabLst>
            </a:pP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	u jedinců s perzistentní virémií se rozvíjí fatální forma</a:t>
            </a:r>
            <a:r>
              <a:rPr lang="cs-CZ" sz="4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endParaRPr lang="cs-CZ" sz="48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4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	</a:t>
            </a: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nedomestikované druhy – typicky asymptomatické, přechodné onemocnění 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4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může být prodloužená latence onemocnění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imunosuprese, anémie, chronická zánětlivá onemocnění, zvětšené mízní uzliny, sekundární infekce, 		perzistentní horečka, lymfoidní či myeloidní tumory, poruchy reprodukce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kočka domácí – progresivní infekce či regrese onemocnění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4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Diagnostika		</a:t>
            </a: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IFA, ELISA – detekce sérového antigenu (objevují se falešně pozitivní i negativní výsledky)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4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potvrzení diagnózy – izolace viru, qPCR z krve, kostní dřeně a tkání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4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Léčba		</a:t>
            </a: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symptomatická terapie, </a:t>
            </a:r>
            <a:r>
              <a:rPr lang="cs-CZ" sz="48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imunostimulancia</a:t>
            </a: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antivirotika (Pozn. čerpáno z informací ohledně </a:t>
            </a:r>
            <a:r>
              <a:rPr lang="cs-CZ" sz="48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FeLV</a:t>
            </a: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u kočky 		domácí)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4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Prevence</a:t>
            </a: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preventivní testování, oddělení pozitivních jedinců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existuje vakcinace (nemusí být nutná, pokud zamezíme kontaktu s volně žijícími kočkami)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4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Postihované druhy </a:t>
            </a: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gepard, rys iberský, kočka bengálská, kočka divoká, puma americká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3525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145BDE-2639-3177-AE9C-9EDF39E2F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- kočkovití - </a:t>
            </a:r>
            <a:r>
              <a:rPr lang="cs-CZ" sz="3200" b="1" dirty="0">
                <a:latin typeface="Amasis MT Pro" panose="02040504050005020304" pitchFamily="18" charset="-18"/>
              </a:rPr>
              <a:t>nejvýznamnější původci infekčních onemocnění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D7CB1D-FF96-3E38-1FB0-94AC23E22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" y="1143000"/>
            <a:ext cx="9144000" cy="5715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900" b="1" kern="100" dirty="0">
                <a:effectLst/>
                <a:latin typeface="Amasis MT Pro" panose="02040504050005020304" pitchFamily="18" charset="-18"/>
              </a:rPr>
              <a:t>Gastritis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6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Helicobacter</a:t>
            </a:r>
            <a:r>
              <a:rPr lang="cs-CZ" sz="16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6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pylori</a:t>
            </a:r>
            <a:r>
              <a:rPr lang="cs-CZ" sz="16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</a:t>
            </a:r>
            <a:endParaRPr lang="cs-CZ" sz="16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</a:tabLst>
            </a:pPr>
            <a:r>
              <a:rPr lang="cs-CZ" sz="1600" b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Epizootologie</a:t>
            </a:r>
            <a:r>
              <a:rPr lang="cs-CZ" sz="16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	</a:t>
            </a:r>
            <a:r>
              <a:rPr lang="cs-CZ" sz="16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multifaktoriální onemocnění 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6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Patogeneze		</a:t>
            </a:r>
            <a:r>
              <a:rPr lang="cs-CZ" sz="16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ulcerace a eroze žaludeční sliznice, infiltrace sliznice lymfocyty, 				plazmatickými buňkami a neutrofily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6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reakce připomíná hypersenzitivitu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6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		</a:t>
            </a:r>
            <a:r>
              <a:rPr lang="cs-CZ" sz="16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regurgitace, chronické zvracení, ztráta hmotnosti, anorexie, špatné 				prospívání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6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</a:t>
            </a:r>
            <a:r>
              <a:rPr lang="cs-CZ" sz="16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 bývají zvýrazněny stresem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6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Diagnostika		</a:t>
            </a:r>
            <a:r>
              <a:rPr lang="cs-CZ" sz="16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dle klinických příznaků, endoskopické vyšetření, biopsie žaludku 				(kultivace, histologické vyšetření)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6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Léčba			</a:t>
            </a:r>
            <a:r>
              <a:rPr lang="cs-CZ" sz="16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lansoprazol</a:t>
            </a:r>
            <a:r>
              <a:rPr lang="cs-CZ" sz="16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30 mg </a:t>
            </a:r>
            <a:r>
              <a:rPr lang="cs-CZ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PO</a:t>
            </a:r>
            <a:r>
              <a:rPr lang="cs-CZ" sz="16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2x denně po dobu 6 týdnů</a:t>
            </a:r>
          </a:p>
          <a:p>
            <a:pPr marL="134874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6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16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clarithromycin</a:t>
            </a:r>
            <a:r>
              <a:rPr lang="cs-CZ" sz="16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250 mg PO 2x denně po 6 týdnů</a:t>
            </a:r>
          </a:p>
          <a:p>
            <a:pPr marL="134874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6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16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amoxicillin</a:t>
            </a:r>
            <a:r>
              <a:rPr lang="cs-CZ" sz="16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6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trihydrát</a:t>
            </a:r>
            <a:r>
              <a:rPr lang="cs-CZ" sz="16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1000 mg PO 2x denně po 6 týdnů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6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Postihované druhy</a:t>
            </a:r>
            <a:r>
              <a:rPr lang="cs-CZ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		</a:t>
            </a:r>
            <a:r>
              <a:rPr lang="cs-CZ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často gepardi</a:t>
            </a:r>
            <a:endParaRPr lang="cs-CZ" sz="16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348740" indent="0">
              <a:lnSpc>
                <a:spcPct val="115000"/>
              </a:lnSpc>
              <a:spcAft>
                <a:spcPts val="800"/>
              </a:spcAft>
              <a:buNone/>
            </a:pPr>
            <a:endParaRPr lang="cs-CZ" sz="18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348740" indent="0">
              <a:lnSpc>
                <a:spcPct val="115000"/>
              </a:lnSpc>
              <a:spcAft>
                <a:spcPts val="800"/>
              </a:spcAft>
              <a:buNone/>
            </a:pPr>
            <a:endParaRPr lang="cs-CZ" sz="18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1701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savec, velká kočka, venku, Suchozemský živočich&#10;&#10;Popis byl vytvořen automaticky">
            <a:extLst>
              <a:ext uri="{FF2B5EF4-FFF2-40B4-BE49-F238E27FC236}">
                <a16:creationId xmlns:a16="http://schemas.microsoft.com/office/drawing/2014/main" id="{00AC6BB5-9677-8F24-B633-DC6664C109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7" y="1166018"/>
            <a:ext cx="6761006" cy="4525963"/>
          </a:xfrm>
        </p:spPr>
      </p:pic>
    </p:spTree>
    <p:extLst>
      <p:ext uri="{BB962C8B-B14F-4D97-AF65-F5344CB8AC3E}">
        <p14:creationId xmlns:p14="http://schemas.microsoft.com/office/powerpoint/2010/main" val="1022574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2F967D-DBA2-67E8-444E-717E9F492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464" y="0"/>
            <a:ext cx="9144000" cy="1143000"/>
          </a:xfrm>
        </p:spPr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- kočkovití - </a:t>
            </a:r>
            <a:r>
              <a:rPr lang="cs-CZ" sz="3200" b="1" dirty="0">
                <a:latin typeface="Amasis MT Pro" panose="02040504050005020304" pitchFamily="18" charset="-18"/>
              </a:rPr>
              <a:t>nejvýznamnější původci infekčních onemocnění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2FD1A2-4356-A45F-F33E-9A85D1920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0"/>
            <a:ext cx="9140536" cy="5141168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b="1" kern="100" dirty="0" err="1">
                <a:effectLst/>
                <a:latin typeface="Amasis MT Pro" panose="02040504050005020304" pitchFamily="18" charset="-18"/>
              </a:rPr>
              <a:t>Dermatofytóza</a:t>
            </a:r>
            <a:endParaRPr lang="cs-CZ" sz="1800" b="1" kern="100" dirty="0">
              <a:effectLst/>
              <a:latin typeface="Amasis MT Pro" panose="02040504050005020304" pitchFamily="18" charset="-18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Nejčastěji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Microsporum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canis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500" i="1" kern="100" dirty="0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M. </a:t>
            </a:r>
            <a:r>
              <a:rPr lang="cs-CZ" sz="1500" i="1" kern="100" dirty="0" err="1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gypseum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</a:tabLst>
            </a:pPr>
            <a:r>
              <a:rPr lang="cs-CZ" sz="1500" b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Epizootologie</a:t>
            </a: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zoonóza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polámaná srst, alopecie (uši, končetiny, zátylek či generalizovaná), erytém, 			hyperkeratóza, krusty na kůži, může být pruritus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Diagnostika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mikroskopický průkaz, kultivace,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Woodova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lampa, PCR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Léčba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0,5 % polysulfid vápenatý – topicky,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ketokonazol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lufenuron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miconazol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či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thiabendazol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– u malých lézí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Griseofulvin (gepardi – toxické působení na kostní dřeň)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Postihované druhy	</a:t>
            </a:r>
            <a:r>
              <a:rPr lang="cs-CZ" sz="1500" kern="100" dirty="0">
                <a:ea typeface="Aptos" panose="020B0004020202020204" pitchFamily="34" charset="0"/>
                <a:cs typeface="Times New Roman" panose="02020603050405020304" pitchFamily="18" charset="0"/>
              </a:rPr>
              <a:t>všechny kočkovité šelmy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9242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E7B9E2-10AB-D126-0410-60169D03D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- kočkovití - </a:t>
            </a:r>
            <a:r>
              <a:rPr lang="cs-CZ" sz="3200" b="1" dirty="0">
                <a:latin typeface="Amasis MT Pro" panose="02040504050005020304" pitchFamily="18" charset="-18"/>
              </a:rPr>
              <a:t>nejvýznamnější původci infekčních onemocnění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8811EB-EC22-5042-A765-588BE12D3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1" dirty="0"/>
              <a:t>Parazitární onemocnění</a:t>
            </a:r>
          </a:p>
          <a:p>
            <a:pPr lvl="1"/>
            <a:r>
              <a:rPr lang="cs-CZ" sz="1800" dirty="0"/>
              <a:t>kočkovité šelmy jsou hostitelem pro mnoho parazitů (v zajetí méně)</a:t>
            </a:r>
          </a:p>
          <a:p>
            <a:pPr lvl="1"/>
            <a:r>
              <a:rPr lang="cs-CZ" sz="1800" dirty="0"/>
              <a:t>nepůsobí klinické příznaky, dokud nejsou ve velkém počtu nebo u oslabeného jedince</a:t>
            </a:r>
          </a:p>
          <a:p>
            <a:pPr lvl="1"/>
            <a:r>
              <a:rPr lang="cs-CZ" sz="1800" dirty="0"/>
              <a:t>účinné látky anthelmintik a dávkování je stejné jako u kočky domácí</a:t>
            </a:r>
          </a:p>
          <a:p>
            <a:endParaRPr lang="cs-CZ" dirty="0"/>
          </a:p>
        </p:txBody>
      </p:sp>
      <p:pic>
        <p:nvPicPr>
          <p:cNvPr id="5" name="Obrázek 4" descr="Obsah obrázku savec, velká kočka, venku, strom&#10;&#10;Popis byl vytvořen automaticky">
            <a:extLst>
              <a:ext uri="{FF2B5EF4-FFF2-40B4-BE49-F238E27FC236}">
                <a16:creationId xmlns:a16="http://schemas.microsoft.com/office/drawing/2014/main" id="{89A1A1EB-5B53-D624-56E1-5BEAAA4040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1" r="28738" b="15885"/>
          <a:stretch/>
        </p:blipFill>
        <p:spPr>
          <a:xfrm>
            <a:off x="1313892" y="3302020"/>
            <a:ext cx="6516216" cy="355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59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654AEB-A78A-4831-1A86-5F6D12A70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700" b="1" i="1" dirty="0" err="1"/>
              <a:t>Felidae</a:t>
            </a:r>
            <a:r>
              <a:rPr lang="cs-CZ" sz="3700" b="1" dirty="0"/>
              <a:t> - kočkovití - charakteristika</a:t>
            </a:r>
            <a:endParaRPr lang="cs-CZ" sz="37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03BF1D-1F9A-7311-2F8A-5FD9B4115E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cs-CZ" sz="1500" b="1" dirty="0"/>
              <a:t>Status a konzervace – ochrana</a:t>
            </a:r>
          </a:p>
          <a:p>
            <a:pPr>
              <a:lnSpc>
                <a:spcPct val="90000"/>
              </a:lnSpc>
            </a:pPr>
            <a:r>
              <a:rPr lang="cs-CZ" sz="1500" dirty="0"/>
              <a:t>jedná se o jedny z nejvíce ohrožených skupin zvířat</a:t>
            </a:r>
          </a:p>
          <a:p>
            <a:pPr>
              <a:lnSpc>
                <a:spcPct val="90000"/>
              </a:lnSpc>
            </a:pPr>
            <a:r>
              <a:rPr lang="cs-CZ" sz="1500" i="1" dirty="0" err="1"/>
              <a:t>Felidae</a:t>
            </a:r>
            <a:r>
              <a:rPr lang="cs-CZ" sz="1500" dirty="0"/>
              <a:t> jsou šelmy vyžadující největší plochu prostředí s dostatečnou koncentrací kořisti</a:t>
            </a:r>
          </a:p>
          <a:p>
            <a:pPr lvl="1">
              <a:lnSpc>
                <a:spcPct val="90000"/>
              </a:lnSpc>
            </a:pPr>
            <a:r>
              <a:rPr lang="cs-CZ" sz="1500" dirty="0"/>
              <a:t>rozšiřování lidského vlivu negativně ovlivňuje oba parametry</a:t>
            </a:r>
          </a:p>
          <a:p>
            <a:pPr lvl="1">
              <a:lnSpc>
                <a:spcPct val="90000"/>
              </a:lnSpc>
            </a:pPr>
            <a:r>
              <a:rPr lang="cs-CZ" sz="1500" dirty="0"/>
              <a:t>vedlo to celosvětově ke snížení počtu jedinců a areálu jejich výskytu </a:t>
            </a:r>
          </a:p>
          <a:p>
            <a:pPr lvl="1">
              <a:lnSpc>
                <a:spcPct val="90000"/>
              </a:lnSpc>
            </a:pPr>
            <a:r>
              <a:rPr lang="cs-CZ" sz="1500" dirty="0"/>
              <a:t>u velkých šelem – perzekuce lidmi kvůli nebezpečí, kterým jsou pro lidi a zvířata</a:t>
            </a:r>
          </a:p>
          <a:p>
            <a:pPr lvl="1">
              <a:lnSpc>
                <a:spcPct val="90000"/>
              </a:lnSpc>
            </a:pPr>
            <a:r>
              <a:rPr lang="cs-CZ" sz="1500" dirty="0"/>
              <a:t>malé šelmy – kožešinový průmysl</a:t>
            </a:r>
          </a:p>
          <a:p>
            <a:pPr>
              <a:lnSpc>
                <a:spcPct val="90000"/>
              </a:lnSpc>
            </a:pPr>
            <a:endParaRPr lang="cs-CZ" sz="1500" dirty="0"/>
          </a:p>
        </p:txBody>
      </p:sp>
      <p:pic>
        <p:nvPicPr>
          <p:cNvPr id="5" name="Obrázek 4" descr="Obsah obrázku savec, velká kočka, tygr, zoo&#10;&#10;Popis byl vytvořen automaticky">
            <a:extLst>
              <a:ext uri="{FF2B5EF4-FFF2-40B4-BE49-F238E27FC236}">
                <a16:creationId xmlns:a16="http://schemas.microsoft.com/office/drawing/2014/main" id="{58C147C5-E8F4-77E5-CC35-D393B58530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6" r="19149"/>
          <a:stretch/>
        </p:blipFill>
        <p:spPr>
          <a:xfrm>
            <a:off x="4648200" y="1600200"/>
            <a:ext cx="4038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01506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F5AA7B-DE08-6B81-0278-643C48A0C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- kočkovití - </a:t>
            </a:r>
            <a:r>
              <a:rPr lang="cs-CZ" sz="3200" b="1" dirty="0">
                <a:latin typeface="Amasis MT Pro" panose="02040504050005020304" pitchFamily="18" charset="-18"/>
              </a:rPr>
              <a:t>nejvýznamnější parazitární onemocnění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C12C01-4A50-A964-EDDF-E5B229F39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100" b="1" kern="100" dirty="0">
                <a:effectLst/>
                <a:latin typeface="Amasis MT Pro" panose="02040504050005020304" pitchFamily="18" charset="-18"/>
              </a:rPr>
              <a:t>Ušní</a:t>
            </a:r>
            <a:r>
              <a:rPr lang="cs-CZ" sz="1800" b="1" kern="100" dirty="0">
                <a:effectLst/>
                <a:latin typeface="Amasis MT Pro" panose="02040504050005020304" pitchFamily="18" charset="-18"/>
              </a:rPr>
              <a:t> </a:t>
            </a:r>
            <a:r>
              <a:rPr lang="cs-CZ" sz="2100" b="1" kern="100" dirty="0">
                <a:effectLst/>
                <a:latin typeface="Amasis MT Pro" panose="02040504050005020304" pitchFamily="18" charset="-18"/>
              </a:rPr>
              <a:t>parazité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Otodectes</a:t>
            </a:r>
            <a:r>
              <a:rPr lang="cs-CZ" sz="18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cynotis</a:t>
            </a:r>
            <a:r>
              <a:rPr lang="cs-CZ" sz="18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8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Otobius</a:t>
            </a:r>
            <a:r>
              <a:rPr lang="cs-CZ" sz="18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megnini</a:t>
            </a:r>
            <a:r>
              <a:rPr lang="cs-CZ" sz="18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endParaRPr lang="cs-CZ" sz="18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Výskyt	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celosvětový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18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Otobius</a:t>
            </a:r>
            <a:r>
              <a:rPr lang="cs-CZ" sz="18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megnini</a:t>
            </a:r>
            <a:r>
              <a:rPr lang="cs-CZ" sz="18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– Severní a Jižní Amerika, Indie, jižní Afrika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Lokace v hostiteli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vnější zvukovod, sekundárně může napadat ostatní části těla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hromadění ušního mazu, pruritus, třepání hlavou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18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Otodectes</a:t>
            </a:r>
            <a:r>
              <a:rPr lang="cs-CZ" sz="18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cynotis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– ušní maz připomínající kávovou sedlinu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vážné případy – vyhublost, křeče, automutilace, protrhnutí ušního bubínku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Diagnostika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presumptivní – klinické příznaky, přítomnost tmavého ušního mazu ve vnějším 			zvukovodu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definitivní – mikroskopická identifikace parazita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Léčba		</a:t>
            </a:r>
            <a:r>
              <a:rPr lang="cs-CZ" sz="18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thiabendazol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8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ivermektin</a:t>
            </a:r>
            <a:endParaRPr lang="cs-CZ" sz="18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Prevence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při výskytu onemocnění preventivně ošetřit i zdravá zvířata, výměna nebo dezinfekce 		podestýlky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Postihované druhy 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kočkovité šelmy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1831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72214E-C765-F96B-8ED6-EB4CBBF55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- kočkovití - </a:t>
            </a:r>
            <a:r>
              <a:rPr lang="cs-CZ" sz="3200" b="1" dirty="0">
                <a:latin typeface="Amasis MT Pro" panose="02040504050005020304" pitchFamily="18" charset="-18"/>
              </a:rPr>
              <a:t>nejvýznamnější parazitární onemocnění</a:t>
            </a:r>
            <a:endParaRPr lang="cs-CZ" sz="3200" dirty="0"/>
          </a:p>
        </p:txBody>
      </p:sp>
      <p:pic>
        <p:nvPicPr>
          <p:cNvPr id="5" name="Zástupný obsah 4" descr="Obsah obrázku pavouk, bezobratlý&#10;&#10;Popis byl vytvořen automaticky">
            <a:extLst>
              <a:ext uri="{FF2B5EF4-FFF2-40B4-BE49-F238E27FC236}">
                <a16:creationId xmlns:a16="http://schemas.microsoft.com/office/drawing/2014/main" id="{041F29E3-A33C-2B4D-BF2F-8ADCF53DDF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1" y="1600200"/>
            <a:ext cx="6819838" cy="4525963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78BEB6E-F5EB-531F-D1F8-05C5D7F5E6DA}"/>
              </a:ext>
            </a:extLst>
          </p:cNvPr>
          <p:cNvSpPr txBox="1"/>
          <p:nvPr/>
        </p:nvSpPr>
        <p:spPr>
          <a:xfrm>
            <a:off x="1162081" y="6126163"/>
            <a:ext cx="68198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Otodectes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cynotis</a:t>
            </a:r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25878117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E7F948-A713-AD5C-6209-6F34E1EE9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16"/>
            <a:ext cx="9144000" cy="1143000"/>
          </a:xfrm>
        </p:spPr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- kočkovití - </a:t>
            </a:r>
            <a:r>
              <a:rPr lang="cs-CZ" sz="3200" b="1" dirty="0">
                <a:latin typeface="Amasis MT Pro" panose="02040504050005020304" pitchFamily="18" charset="-18"/>
              </a:rPr>
              <a:t>nejvýznamnější parazitární onemocnění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1E6425-3CE8-CCCA-82BD-E3BB90FB7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7616"/>
            <a:ext cx="9144000" cy="5705768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b="1" kern="100" dirty="0">
                <a:effectLst/>
                <a:latin typeface="Amasis MT Pro" panose="02040504050005020304" pitchFamily="18" charset="-18"/>
              </a:rPr>
              <a:t>Blechy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Ctenocephalides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spp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.,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Pulex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spp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.,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Echidnophaga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gallinacea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</a:t>
            </a: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Výskyt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celosvětový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Lokace v hostiteli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 srsti, po celém povrchu těla</a:t>
            </a: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pruritus a kousání sebe sama v postižené oblasti, může se objevovat mírný otok v místě 		blešího kousnutí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Diagnostika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nález parazitů či jejich trusu (vzhledem k tomu, že se skládá téměř výhradně z krve, při 		namočení zčervená)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Léčba		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lufenuron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fipronil,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pytethriny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při závažné alergii na bleší kousnutí – kortikosteroidy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Prevence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při napadení je potřeba nejen léčit zvíře, ale i důkladně ošetřit prostředí, aby nedošlo 		k opětovnému napadení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Postihované druhy 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kočkovité šelmy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66975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D4C5F0-D94A-CDB1-6D07-0B1394C85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- kočkovití - </a:t>
            </a:r>
            <a:r>
              <a:rPr lang="cs-CZ" sz="3200" b="1" dirty="0">
                <a:latin typeface="Amasis MT Pro" panose="02040504050005020304" pitchFamily="18" charset="-18"/>
              </a:rPr>
              <a:t>nejvýznamnější parazitární onemocnění</a:t>
            </a:r>
            <a:endParaRPr lang="cs-CZ" sz="3200" dirty="0"/>
          </a:p>
        </p:txBody>
      </p:sp>
      <p:pic>
        <p:nvPicPr>
          <p:cNvPr id="5" name="Zástupný obsah 4" descr="Obsah obrázku Organismus, bezobratlý, hmyz&#10;&#10;Popis byl vytvořen automaticky">
            <a:extLst>
              <a:ext uri="{FF2B5EF4-FFF2-40B4-BE49-F238E27FC236}">
                <a16:creationId xmlns:a16="http://schemas.microsoft.com/office/drawing/2014/main" id="{8537BA94-DB0D-34A2-FB6C-7B714D730D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12" y="1600200"/>
            <a:ext cx="6739176" cy="4525963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9FEEDE1-B45E-B13D-B809-A4727559EF4E}"/>
              </a:ext>
            </a:extLst>
          </p:cNvPr>
          <p:cNvSpPr txBox="1"/>
          <p:nvPr/>
        </p:nvSpPr>
        <p:spPr>
          <a:xfrm>
            <a:off x="1202412" y="6124059"/>
            <a:ext cx="67391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Ctenocephalides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spp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27660511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F4BAE8-7F74-5297-94FB-5E77F5AE1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- kočkovití - </a:t>
            </a:r>
            <a:r>
              <a:rPr lang="cs-CZ" sz="3200" b="1" dirty="0">
                <a:latin typeface="Amasis MT Pro" panose="02040504050005020304" pitchFamily="18" charset="-18"/>
              </a:rPr>
              <a:t>nejvýznamnější parazitární onemocnění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19AA26-80B6-D168-BC75-9E2050318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3000"/>
            <a:ext cx="9252520" cy="571500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b="1" kern="100" dirty="0">
                <a:effectLst/>
                <a:latin typeface="Amasis MT Pro" panose="02040504050005020304" pitchFamily="18" charset="-18"/>
              </a:rPr>
              <a:t>Svrab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Notoedres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cati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Sarcoptes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scabei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Výskyt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celosvětově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Lokace v hostiteli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kůže, srst</a:t>
            </a: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Notoedres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cati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– uši, hlava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pruritus, erytém, deskvamace kůže, šedo – žluté krusty na kůži, ztráta srsti, sekundární 		bakteriální infekce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Diagnostika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 + nález parazitů v kožním seškrabu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Léčba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před aplikací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antiparazitika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by měly být krusty na kůži změkčeny</a:t>
            </a:r>
          </a:p>
          <a:p>
            <a:pPr marL="134874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akaricidy –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amitraz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ivermektin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Prevence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všichni jedinci v kontaktu s nemocným zvířetem by měly být preventivně ošetřeni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Postihované druhy 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kočkovité šelmy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21518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21BFB1-470D-BDC8-BB66-9A5C2DA27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" y="29000"/>
            <a:ext cx="9144000" cy="1143000"/>
          </a:xfrm>
        </p:spPr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- kočkovití - </a:t>
            </a:r>
            <a:r>
              <a:rPr lang="cs-CZ" sz="3200" b="1" dirty="0">
                <a:latin typeface="Amasis MT Pro" panose="02040504050005020304" pitchFamily="18" charset="-18"/>
              </a:rPr>
              <a:t>nejvýznamnější parazitární onemocnění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A758B0-FC6C-871A-28EF-63896D60A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2" y="1173568"/>
            <a:ext cx="9144032" cy="56860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6400" b="1" kern="100" dirty="0">
                <a:effectLst/>
                <a:latin typeface="Amasis MT Pro" panose="02040504050005020304" pitchFamily="18" charset="-18"/>
              </a:rPr>
              <a:t>Škrkavky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52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Toxocara</a:t>
            </a:r>
            <a:r>
              <a:rPr lang="cs-CZ" sz="52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52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cati</a:t>
            </a:r>
            <a:r>
              <a:rPr lang="cs-CZ" sz="52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52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Toxascaris</a:t>
            </a:r>
            <a:r>
              <a:rPr lang="cs-CZ" sz="52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52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leonina</a:t>
            </a:r>
            <a:r>
              <a:rPr lang="cs-CZ" sz="52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</a:t>
            </a:r>
            <a:r>
              <a:rPr lang="cs-CZ" sz="52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endParaRPr lang="cs-CZ" sz="52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52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Výskyt		</a:t>
            </a:r>
            <a:r>
              <a:rPr lang="cs-CZ" sz="5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celosvětový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52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Lokace v hostiteli	</a:t>
            </a:r>
            <a:r>
              <a:rPr lang="cs-CZ" sz="5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tenké střevo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52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Mezihostitel / vektor</a:t>
            </a:r>
            <a:r>
              <a:rPr lang="cs-CZ" sz="5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přímý vývojový cyklus nebo skrze kořist + laktogenní přenos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52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	</a:t>
            </a:r>
            <a:r>
              <a:rPr lang="cs-CZ" sz="5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neprospívání, zvětšené břicho, průjem, špatná kvalita srsti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52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Diagnostika	</a:t>
            </a:r>
            <a:r>
              <a:rPr lang="cs-CZ" sz="5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dospělci </a:t>
            </a:r>
            <a:r>
              <a:rPr lang="cs-CZ" sz="52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Toxocara</a:t>
            </a:r>
            <a:r>
              <a:rPr lang="cs-CZ" sz="5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cs-CZ" sz="52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Toxascaris</a:t>
            </a:r>
            <a:r>
              <a:rPr lang="cs-CZ" sz="5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od sebe téměř neodlišitelní, ale vajíčka dobře identifikovatelná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5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nález vajíček v trusu </a:t>
            </a:r>
          </a:p>
          <a:p>
            <a:pPr marL="17983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52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T. </a:t>
            </a:r>
            <a:r>
              <a:rPr lang="cs-CZ" sz="52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cati</a:t>
            </a:r>
            <a:r>
              <a:rPr lang="cs-CZ" sz="5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– silnostěnná s granulovaným povrchem</a:t>
            </a:r>
          </a:p>
          <a:p>
            <a:pPr marL="17983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52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T. </a:t>
            </a:r>
            <a:r>
              <a:rPr lang="cs-CZ" sz="52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leonina</a:t>
            </a:r>
            <a:r>
              <a:rPr lang="cs-CZ" sz="5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– ovoidní, s hladkým povrchem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52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Léčba		</a:t>
            </a:r>
            <a:r>
              <a:rPr lang="cs-CZ" sz="5200" kern="100" dirty="0" err="1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fenbendazol</a:t>
            </a:r>
            <a:r>
              <a:rPr lang="cs-CZ" sz="5200" kern="100" dirty="0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5200" kern="100" dirty="0" err="1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mebendazol</a:t>
            </a:r>
            <a:r>
              <a:rPr lang="cs-CZ" sz="5200" kern="100" dirty="0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piperazin, </a:t>
            </a:r>
            <a:r>
              <a:rPr lang="cs-CZ" sz="5200" kern="100" dirty="0" err="1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pyrantel</a:t>
            </a:r>
            <a:endParaRPr lang="cs-CZ" sz="52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52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52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benzimidazolová</a:t>
            </a:r>
            <a:r>
              <a:rPr lang="cs-CZ" sz="5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anthelmintika – efektivnější proti larválním stádiím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52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Prevence</a:t>
            </a:r>
            <a:r>
              <a:rPr lang="cs-CZ" sz="5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u mláďat pravidelné odčervení od 4 – 6 týdnů věku, každé 3 týdny do 4 měsíců věku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5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karanténa a vícenásobné vyšetření trusu nově příchozích jedinců (při pozitivitě ošetřit)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52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Postihované druhy </a:t>
            </a:r>
            <a:r>
              <a:rPr lang="cs-CZ" sz="5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r>
              <a:rPr lang="cs-CZ" sz="5200" kern="100" dirty="0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kočka domácí, kočka divoká, serval, rys ostrovid, gepard štíhlý, puma americká, lev pustinný, jaguár 		americký, tygr, ocelot velký a další</a:t>
            </a:r>
            <a:endParaRPr lang="cs-CZ" sz="52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52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52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Toxascaris</a:t>
            </a:r>
            <a:r>
              <a:rPr lang="cs-CZ" sz="52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52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leonina</a:t>
            </a:r>
            <a:r>
              <a:rPr lang="cs-CZ" sz="52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5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– postihuje psovité i kočkovité šelmy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86605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AE798D-60B9-02C6-D95A-16CD4A9AF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- kočkovití - </a:t>
            </a:r>
            <a:r>
              <a:rPr lang="cs-CZ" sz="3200" b="1" dirty="0">
                <a:latin typeface="Amasis MT Pro" panose="02040504050005020304" pitchFamily="18" charset="-18"/>
              </a:rPr>
              <a:t>nejvýznamnější parazitární onemocnění</a:t>
            </a:r>
            <a:endParaRPr lang="cs-CZ" sz="3200" dirty="0"/>
          </a:p>
        </p:txBody>
      </p:sp>
      <p:pic>
        <p:nvPicPr>
          <p:cNvPr id="5" name="Zástupný obsah 4" descr="Obsah obrázku kruh&#10;&#10;Popis byl vytvořen automaticky">
            <a:extLst>
              <a:ext uri="{FF2B5EF4-FFF2-40B4-BE49-F238E27FC236}">
                <a16:creationId xmlns:a16="http://schemas.microsoft.com/office/drawing/2014/main" id="{82A4CA5F-F9BE-7F83-D060-258DB6A69E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62" y="1418366"/>
            <a:ext cx="6467475" cy="4495800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00181C8-ABF3-D12C-AA7C-15935A53333F}"/>
              </a:ext>
            </a:extLst>
          </p:cNvPr>
          <p:cNvSpPr txBox="1"/>
          <p:nvPr/>
        </p:nvSpPr>
        <p:spPr>
          <a:xfrm>
            <a:off x="1187624" y="5914166"/>
            <a:ext cx="64807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i="1" dirty="0">
                <a:latin typeface="Amasis MT Pro" panose="02040504050005020304" pitchFamily="18" charset="-18"/>
              </a:rPr>
              <a:t>T. </a:t>
            </a:r>
            <a:r>
              <a:rPr lang="cs-CZ" sz="1500" i="1" dirty="0" err="1">
                <a:latin typeface="Amasis MT Pro" panose="02040504050005020304" pitchFamily="18" charset="-18"/>
              </a:rPr>
              <a:t>cati</a:t>
            </a:r>
            <a:endParaRPr lang="cs-CZ" sz="1500" i="1" dirty="0">
              <a:latin typeface="Amasis MT Pro" panose="020405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0383067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DB1F2-6301-AD0D-F524-87DF72F99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E42351-249D-38BA-C08A-13D448B22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- kočkovití - </a:t>
            </a:r>
            <a:r>
              <a:rPr lang="cs-CZ" sz="3200" b="1" dirty="0">
                <a:latin typeface="Amasis MT Pro" panose="02040504050005020304" pitchFamily="18" charset="-18"/>
              </a:rPr>
              <a:t>nejvýznamnější parazitární onemocnění</a:t>
            </a:r>
            <a:endParaRPr lang="cs-CZ" sz="32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855C1E3-BF17-9F18-654D-A8A42B53935C}"/>
              </a:ext>
            </a:extLst>
          </p:cNvPr>
          <p:cNvSpPr txBox="1"/>
          <p:nvPr/>
        </p:nvSpPr>
        <p:spPr>
          <a:xfrm>
            <a:off x="1187624" y="5914166"/>
            <a:ext cx="64807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i="1" dirty="0">
                <a:latin typeface="Amasis MT Pro" panose="02040504050005020304" pitchFamily="18" charset="-18"/>
              </a:rPr>
              <a:t>T. </a:t>
            </a:r>
            <a:r>
              <a:rPr lang="cs-CZ" sz="1500" i="1" dirty="0" err="1">
                <a:latin typeface="Amasis MT Pro" panose="02040504050005020304" pitchFamily="18" charset="-18"/>
              </a:rPr>
              <a:t>leonina</a:t>
            </a:r>
            <a:endParaRPr lang="cs-CZ" sz="1500" i="1" dirty="0">
              <a:latin typeface="Amasis MT Pro" panose="02040504050005020304" pitchFamily="18" charset="-18"/>
            </a:endParaRPr>
          </a:p>
        </p:txBody>
      </p:sp>
      <p:pic>
        <p:nvPicPr>
          <p:cNvPr id="8" name="Zástupný obsah 7" descr="Obsah obrázku kruh&#10;&#10;Popis byl vytvořen automaticky">
            <a:extLst>
              <a:ext uri="{FF2B5EF4-FFF2-40B4-BE49-F238E27FC236}">
                <a16:creationId xmlns:a16="http://schemas.microsoft.com/office/drawing/2014/main" id="{23F1A1F6-6817-AC9C-7AE7-E366ED7ED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1853406"/>
            <a:ext cx="5543550" cy="4019550"/>
          </a:xfrm>
        </p:spPr>
      </p:pic>
    </p:spTree>
    <p:extLst>
      <p:ext uri="{BB962C8B-B14F-4D97-AF65-F5344CB8AC3E}">
        <p14:creationId xmlns:p14="http://schemas.microsoft.com/office/powerpoint/2010/main" val="31168676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EE142B-85C2-637A-218B-EECF7CB5D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- kočkovití - </a:t>
            </a:r>
            <a:r>
              <a:rPr lang="cs-CZ" sz="3200" b="1" dirty="0">
                <a:latin typeface="Amasis MT Pro" panose="02040504050005020304" pitchFamily="18" charset="-18"/>
              </a:rPr>
              <a:t>nejvýznamnější parazitární onemocnění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EB4C53-AE21-3C68-AD52-CC7F49043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b="1" i="1" kern="100" dirty="0" err="1">
                <a:effectLst/>
                <a:latin typeface="Amasis MT Pro" panose="02040504050005020304" pitchFamily="18" charset="-18"/>
              </a:rPr>
              <a:t>Spirocerca</a:t>
            </a:r>
            <a:r>
              <a:rPr lang="cs-CZ" sz="1800" b="1" i="1" kern="100" dirty="0">
                <a:effectLst/>
                <a:latin typeface="Amasis MT Pro" panose="02040504050005020304" pitchFamily="18" charset="-18"/>
              </a:rPr>
              <a:t> </a:t>
            </a:r>
            <a:r>
              <a:rPr lang="cs-CZ" sz="1800" b="1" i="1" kern="100" dirty="0" err="1">
                <a:effectLst/>
                <a:latin typeface="Amasis MT Pro" panose="02040504050005020304" pitchFamily="18" charset="-18"/>
              </a:rPr>
              <a:t>lupi</a:t>
            </a:r>
            <a:r>
              <a:rPr lang="cs-CZ" sz="1800" b="1" i="1" kern="100" dirty="0">
                <a:effectLst/>
                <a:latin typeface="Amasis MT Pro" panose="02040504050005020304" pitchFamily="18" charset="-18"/>
              </a:rPr>
              <a:t>	</a:t>
            </a:r>
            <a:r>
              <a:rPr lang="cs-CZ" sz="18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endParaRPr lang="cs-CZ" sz="18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Výskyt	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tropické a subtropické oblasti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Lokace v hostiteli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žaludek, aorta (psovité šelmy – jícen)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Mezihostitel / vektor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koprofágní brouci 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Scarabeus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sacer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Akis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Atenchus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Gymnopleurus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Cauthon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			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spp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.)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pareteničtí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hostitelé – hlodavci, ptáci, plazi, insektivorní druhy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často asymptomatické, zvracení, dysfagie, poruchy žaludku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Diagnostika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detekce granulomů, nález vajíček v trusu či zvratcích, endoskopie, RTG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Léčba			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albendazol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levamizol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(5 – 10 mg/kg jako jednotlivá dávka), 				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diethylkarbamazin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(10 mg/kg PO, 2x denně po 10 dní)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Prevence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nekrmit syrovým masem z divokých zvířat či venku žijící drůbeže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Postihované druhy</a:t>
            </a:r>
            <a:r>
              <a:rPr lang="cs-CZ" sz="1500" kern="100" dirty="0">
                <a:ea typeface="Aptos" panose="020B0004020202020204" pitchFamily="34" charset="0"/>
                <a:cs typeface="Times New Roman" panose="02020603050405020304" pitchFamily="18" charset="0"/>
              </a:rPr>
              <a:t>		kočka domácí, divoké kočkovité šelmy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2082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D443D6-5DE8-5F48-AE07-29495F2EF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56"/>
            <a:ext cx="9144000" cy="1143000"/>
          </a:xfrm>
        </p:spPr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- kočkovití - </a:t>
            </a:r>
            <a:r>
              <a:rPr lang="cs-CZ" sz="3200" b="1" dirty="0">
                <a:latin typeface="Amasis MT Pro" panose="02040504050005020304" pitchFamily="18" charset="-18"/>
              </a:rPr>
              <a:t>nejvýznamnější parazitární onemocnění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62CDEA-F145-9441-22BF-97690FBE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70856"/>
            <a:ext cx="9144000" cy="5659288"/>
          </a:xfrm>
        </p:spPr>
        <p:txBody>
          <a:bodyPr>
            <a:normAutofit lnSpcReduction="1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b="1" kern="100" dirty="0">
                <a:effectLst/>
                <a:latin typeface="Amasis MT Pro" panose="02040504050005020304" pitchFamily="18" charset="-18"/>
              </a:rPr>
              <a:t>Srdeční červivost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Dirofilaria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immitis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</a:t>
            </a: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Výskyt	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teplé a tropické oblasti Severní a Jižní Ameriky, Evropy, Číny, Japonska, 			Austrálie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Lokace v hostiteli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kardiovaskulární systém – pravá komora, pravá síň,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truncus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pulmonalis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vena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			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cava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caudalis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Mezihostitel / vektor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komár (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Aedes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Anopheles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Culex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kašel, tachypnoe, dyspnoe, smrt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ektopické infekce – parazité v oku, CNS, podkoží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Diagnostika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 dysfunkce kardiovaskulárního systému, průkaz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mikrofilárií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			v krvi, RTG, ELISA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může být obtížné diagnostikovat kvůli malému množství parazitů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Léčba			</a:t>
            </a:r>
            <a:r>
              <a:rPr lang="cs-CZ" sz="1500" kern="100" dirty="0" err="1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ivermectin</a:t>
            </a:r>
            <a:r>
              <a:rPr lang="cs-CZ" sz="1500" kern="100" dirty="0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500" kern="100" dirty="0" err="1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milbemycin</a:t>
            </a:r>
            <a:r>
              <a:rPr lang="cs-CZ" sz="1500" kern="100" dirty="0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500" kern="100" dirty="0" err="1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moxidectin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Prevence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</a:t>
            </a:r>
            <a:r>
              <a:rPr lang="cs-CZ" sz="1500" kern="100" dirty="0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profylaktická léčba a testování je doporučeno v endemických oblastech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Postihované druhy</a:t>
            </a:r>
            <a:r>
              <a:rPr lang="cs-CZ" sz="1500" kern="1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		kočka černonohá, kočka domácí, divoké kočkovité šelmy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885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F775B-9422-5D3B-C016-4218BC1FE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FAD94E-1017-0532-6E25-166D1544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16632"/>
            <a:ext cx="8579296" cy="864096"/>
          </a:xfrm>
        </p:spPr>
        <p:txBody>
          <a:bodyPr>
            <a:no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- kočkovití - charakteristika</a:t>
            </a:r>
            <a:endParaRPr lang="en-GB" sz="3200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AEF5879-D483-3AFF-4E55-509B8071A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64000"/>
            <a:ext cx="8856984" cy="5633352"/>
          </a:xfrm>
        </p:spPr>
        <p:txBody>
          <a:bodyPr>
            <a:noAutofit/>
          </a:bodyPr>
          <a:lstStyle/>
          <a:p>
            <a:r>
              <a:rPr lang="cs-CZ" sz="1800" b="1" dirty="0"/>
              <a:t>Unikátní anatomie</a:t>
            </a:r>
          </a:p>
          <a:p>
            <a:pPr lvl="1"/>
            <a:r>
              <a:rPr lang="cs-CZ" sz="1500" dirty="0"/>
              <a:t>téměř totožná s kočkou domácí</a:t>
            </a:r>
          </a:p>
          <a:p>
            <a:pPr lvl="1"/>
            <a:r>
              <a:rPr lang="cs-CZ" sz="1500" dirty="0"/>
              <a:t>pohlavní dimorfismus – samci jsou o 5 – 10 % větší než samice</a:t>
            </a:r>
          </a:p>
          <a:p>
            <a:pPr lvl="1"/>
            <a:r>
              <a:rPr lang="cs-CZ" sz="1500" dirty="0"/>
              <a:t>kromě geparda štíhlého mají všechny kočkovité šelmy zatažitelné drápy</a:t>
            </a:r>
          </a:p>
          <a:p>
            <a:pPr lvl="1"/>
            <a:r>
              <a:rPr lang="cs-CZ" sz="1500" b="1" dirty="0"/>
              <a:t>zubní vzorec </a:t>
            </a:r>
            <a:r>
              <a:rPr lang="cs-CZ" sz="1500" dirty="0"/>
              <a:t>(28 - 30 zubů)</a:t>
            </a:r>
          </a:p>
          <a:p>
            <a:pPr lvl="2"/>
            <a:r>
              <a:rPr lang="cs-CZ" sz="1500" b="1" dirty="0"/>
              <a:t>I 3/3, C1/1, P 2 - 3/2, M1/1 </a:t>
            </a:r>
          </a:p>
          <a:p>
            <a:pPr lvl="2"/>
            <a:r>
              <a:rPr lang="cs-CZ" sz="1500" dirty="0"/>
              <a:t>řezáky – malé, slouží k ukousávání masa z kořisti</a:t>
            </a:r>
          </a:p>
          <a:p>
            <a:pPr lvl="2"/>
            <a:r>
              <a:rPr lang="cs-CZ" sz="1500" dirty="0"/>
              <a:t>špičáky – velké, mají podélnou drážku ve sklovině, slouží k usmrcení kořisti</a:t>
            </a:r>
          </a:p>
          <a:p>
            <a:pPr lvl="2"/>
            <a:r>
              <a:rPr lang="cs-CZ" sz="1500" dirty="0"/>
              <a:t>premoláry – adaptované pro držení a roztrhání kořisti</a:t>
            </a:r>
          </a:p>
          <a:p>
            <a:pPr lvl="2"/>
            <a:r>
              <a:rPr lang="cs-CZ" sz="1500" dirty="0"/>
              <a:t>díky nižšímu počtu zubů jsou lebka a čelisti zkrácené</a:t>
            </a:r>
          </a:p>
          <a:p>
            <a:pPr lvl="2"/>
            <a:r>
              <a:rPr lang="cs-CZ" sz="1500" dirty="0"/>
              <a:t>tím se zlepšuje efektivita svalů zavírajících čelist</a:t>
            </a:r>
          </a:p>
          <a:p>
            <a:pPr lvl="2"/>
            <a:r>
              <a:rPr lang="cs-CZ" sz="1500" dirty="0"/>
              <a:t>kočkovité šelmy mají nejsilnější stisk čelistí z šelem hned po lasicovitých šelmách (v přepočtu na velikost těla)</a:t>
            </a:r>
          </a:p>
          <a:p>
            <a:pPr marL="914400" lvl="2" indent="0">
              <a:buNone/>
            </a:pPr>
            <a:endParaRPr lang="cs-CZ" sz="1500" dirty="0"/>
          </a:p>
          <a:p>
            <a:pPr lvl="1"/>
            <a:r>
              <a:rPr lang="cs-CZ" sz="1500" i="1" dirty="0" err="1"/>
              <a:t>Pantherinae</a:t>
            </a:r>
            <a:r>
              <a:rPr lang="cs-CZ" sz="1500" dirty="0"/>
              <a:t> – velké kočky x </a:t>
            </a:r>
            <a:r>
              <a:rPr lang="cs-CZ" sz="1500" i="1" dirty="0" err="1"/>
              <a:t>Felinae</a:t>
            </a:r>
            <a:r>
              <a:rPr lang="cs-CZ" sz="1500" dirty="0"/>
              <a:t> – malé kočky</a:t>
            </a:r>
          </a:p>
          <a:p>
            <a:pPr lvl="2"/>
            <a:r>
              <a:rPr lang="cs-CZ" sz="1500" dirty="0"/>
              <a:t>rozdíl ve zvukových projevech</a:t>
            </a:r>
          </a:p>
          <a:p>
            <a:pPr lvl="2"/>
            <a:r>
              <a:rPr lang="cs-CZ" sz="1500" dirty="0"/>
              <a:t>dlouhá hlasivka v hrtanu velkých kočkovitých šelem, která jim umožňuje řev a zároveň znemožňuje předení</a:t>
            </a:r>
          </a:p>
        </p:txBody>
      </p:sp>
    </p:spTree>
    <p:extLst>
      <p:ext uri="{BB962C8B-B14F-4D97-AF65-F5344CB8AC3E}">
        <p14:creationId xmlns:p14="http://schemas.microsoft.com/office/powerpoint/2010/main" val="41812033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93232-C7C0-064A-CE42-C9DCF4E5A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- kočkovití - </a:t>
            </a:r>
            <a:r>
              <a:rPr lang="cs-CZ" sz="3200" b="1" dirty="0">
                <a:latin typeface="Amasis MT Pro" panose="02040504050005020304" pitchFamily="18" charset="-18"/>
              </a:rPr>
              <a:t>nejvýznamnější parazitární onemocnění</a:t>
            </a:r>
            <a:endParaRPr lang="cs-CZ" sz="3200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7956C2B-06BF-A6E2-E1A5-BFC646DA1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48" y="1600200"/>
            <a:ext cx="6064304" cy="4525963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D19E167-CF72-0E9B-37F0-43D3F696DEEF}"/>
              </a:ext>
            </a:extLst>
          </p:cNvPr>
          <p:cNvSpPr txBox="1"/>
          <p:nvPr/>
        </p:nvSpPr>
        <p:spPr>
          <a:xfrm>
            <a:off x="1539848" y="6124059"/>
            <a:ext cx="60643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dirty="0" err="1">
                <a:latin typeface="Amasis MT Pro" panose="02040504050005020304" pitchFamily="18" charset="-18"/>
              </a:rPr>
              <a:t>Mikrofilárie</a:t>
            </a:r>
            <a:endParaRPr lang="cs-CZ" sz="1500" dirty="0">
              <a:latin typeface="Amasis MT Pro" panose="020405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9116459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D45FEB-8729-4634-3A3C-D771DE238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72"/>
            <a:ext cx="9144000" cy="1143000"/>
          </a:xfrm>
        </p:spPr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- kočkovití - </a:t>
            </a:r>
            <a:r>
              <a:rPr lang="cs-CZ" sz="3200" b="1" dirty="0">
                <a:latin typeface="Amasis MT Pro" panose="02040504050005020304" pitchFamily="18" charset="-18"/>
              </a:rPr>
              <a:t>nejvýznamnější parazitární onemocnění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1202B3-D0AF-5768-B5B3-FF4017A23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6472"/>
            <a:ext cx="9144000" cy="570805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100" b="1" kern="100" dirty="0">
                <a:effectLst/>
                <a:latin typeface="Amasis MT Pro" panose="02040504050005020304" pitchFamily="18" charset="-18"/>
              </a:rPr>
              <a:t>Svalovec stočený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0" i="1" kern="100" dirty="0" err="1">
                <a:effectLst/>
                <a:latin typeface="Amasis MT Pro" panose="02040504050005020304" pitchFamily="18" charset="-18"/>
              </a:rPr>
              <a:t>Trichinella</a:t>
            </a:r>
            <a:r>
              <a:rPr lang="cs-CZ" sz="1800" b="0" i="1" kern="100" dirty="0">
                <a:effectLst/>
                <a:latin typeface="Amasis MT Pro" panose="02040504050005020304" pitchFamily="18" charset="-18"/>
              </a:rPr>
              <a:t> </a:t>
            </a:r>
            <a:r>
              <a:rPr lang="cs-CZ" sz="1800" b="0" i="1" kern="100" dirty="0" err="1">
                <a:effectLst/>
                <a:latin typeface="Amasis MT Pro" panose="02040504050005020304" pitchFamily="18" charset="-18"/>
              </a:rPr>
              <a:t>spiralis</a:t>
            </a:r>
            <a:r>
              <a:rPr lang="cs-CZ" sz="1800" b="0" i="1" kern="100" dirty="0">
                <a:effectLst/>
                <a:latin typeface="Amasis MT Pro" panose="02040504050005020304" pitchFamily="18" charset="-18"/>
              </a:rPr>
              <a:t>	</a:t>
            </a: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endParaRPr lang="cs-CZ" sz="18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Výskyt		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celosvětově (kromě Austrálie, Dánska, Velké Británie)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Lokace v hostiteli	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svaly, střeva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Mezihostitel / vektor 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přímý vývojový cyklus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	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závisí na hostiteli a množství pozřených cyst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často asymptomatické či nespecifické příznaky, průjem, horečka, svalová 		bolest, dyspnoe, periferní eozinofilie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Diagnostika	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většinou se nediagnostikuje (obtížné)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možný záchyt parazitů biopsií svalů, jinak diagnostika až post </a:t>
            </a:r>
            <a:r>
              <a:rPr lang="cs-CZ" sz="18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mortem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– 		trávicí metoda, ELISA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Léčba		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většinou se neléčí 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střevní fáze – anthelmintika (</a:t>
            </a:r>
            <a:r>
              <a:rPr lang="cs-CZ" sz="18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albendazol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8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mebendazol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8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pyrantel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a 			</a:t>
            </a:r>
            <a:r>
              <a:rPr lang="cs-CZ" sz="18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thiabendazol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) + glukokortikoidy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svalová fáze – analgetika, antipyretika, kortikoidy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Prevence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kontrola hlodavců, inspekce masa, </a:t>
            </a:r>
            <a:r>
              <a:rPr lang="cs-CZ" sz="18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přemražování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syrového masa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49896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F9EDC0-C8F3-0F63-5E54-7D2497962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7862" y="5805264"/>
            <a:ext cx="6548275" cy="3208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1200" b="0" i="1" kern="100" dirty="0" err="1">
                <a:effectLst/>
                <a:latin typeface="Amasis MT Pro" panose="02040504050005020304" pitchFamily="18" charset="-18"/>
              </a:rPr>
              <a:t>Trichinella</a:t>
            </a:r>
            <a:r>
              <a:rPr lang="cs-CZ" sz="1200" b="0" i="1" kern="100" dirty="0">
                <a:effectLst/>
                <a:latin typeface="Amasis MT Pro" panose="02040504050005020304" pitchFamily="18" charset="-18"/>
              </a:rPr>
              <a:t> </a:t>
            </a:r>
            <a:r>
              <a:rPr lang="cs-CZ" sz="1200" b="0" i="1" kern="100" dirty="0" err="1">
                <a:effectLst/>
                <a:latin typeface="Amasis MT Pro" panose="02040504050005020304" pitchFamily="18" charset="-18"/>
              </a:rPr>
              <a:t>spp</a:t>
            </a:r>
            <a:r>
              <a:rPr lang="cs-CZ" sz="1200" b="0" i="1" kern="100" dirty="0">
                <a:effectLst/>
                <a:latin typeface="Amasis MT Pro" panose="02040504050005020304" pitchFamily="18" charset="-18"/>
              </a:rPr>
              <a:t>.</a:t>
            </a:r>
            <a:endParaRPr lang="cs-CZ" sz="12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DB88452-1F2D-03AD-4B3B-84D9D7CC6A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67743" y="154863"/>
            <a:ext cx="4608513" cy="654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868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7977DE-8F87-5432-61E1-8CDD456EC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1400" b="1" dirty="0"/>
          </a:p>
          <a:p>
            <a:endParaRPr lang="cs-CZ" sz="1400" b="1" dirty="0"/>
          </a:p>
          <a:p>
            <a:endParaRPr lang="cs-CZ" sz="1400" b="1" dirty="0"/>
          </a:p>
          <a:p>
            <a:endParaRPr lang="cs-CZ" sz="1400" b="1" dirty="0"/>
          </a:p>
          <a:p>
            <a:pPr marL="0" indent="0">
              <a:buNone/>
            </a:pPr>
            <a:endParaRPr lang="cs-CZ" sz="1400" dirty="0">
              <a:latin typeface="Amasis MT Pro" panose="02040504050005020304" pitchFamily="18" charset="-18"/>
            </a:endParaRPr>
          </a:p>
          <a:p>
            <a:pPr marL="0" indent="0">
              <a:buNone/>
            </a:pPr>
            <a:endParaRPr lang="cs-CZ" sz="1400" dirty="0">
              <a:latin typeface="Amasis MT Pro" panose="02040504050005020304" pitchFamily="18" charset="-18"/>
            </a:endParaRPr>
          </a:p>
          <a:p>
            <a:pPr marL="0" indent="0">
              <a:buNone/>
            </a:pPr>
            <a:r>
              <a:rPr lang="cs-CZ" sz="1400" dirty="0">
                <a:latin typeface="Amasis MT Pro" panose="02040504050005020304" pitchFamily="18" charset="-18"/>
              </a:rPr>
              <a:t>Zapouzdření ve svalovině			</a:t>
            </a:r>
          </a:p>
          <a:p>
            <a:pPr marL="0" indent="0">
              <a:buNone/>
            </a:pPr>
            <a:endParaRPr lang="cs-CZ" sz="1400" dirty="0">
              <a:latin typeface="Amasis MT Pro" panose="02040504050005020304" pitchFamily="18" charset="-18"/>
            </a:endParaRPr>
          </a:p>
          <a:p>
            <a:pPr marL="0" indent="0">
              <a:buNone/>
            </a:pPr>
            <a:endParaRPr lang="cs-CZ" sz="1400" dirty="0">
              <a:latin typeface="Amasis MT Pro" panose="02040504050005020304" pitchFamily="18" charset="-18"/>
            </a:endParaRPr>
          </a:p>
          <a:p>
            <a:pPr marL="0" indent="0">
              <a:buNone/>
            </a:pPr>
            <a:r>
              <a:rPr lang="cs-CZ" sz="1400" dirty="0">
                <a:latin typeface="Amasis MT Pro" panose="02040504050005020304" pitchFamily="18" charset="-18"/>
              </a:rPr>
              <a:t>						</a:t>
            </a:r>
            <a:r>
              <a:rPr lang="cs-CZ" sz="1800" b="0" i="1" kern="100" dirty="0" err="1">
                <a:effectLst/>
                <a:latin typeface="Amasis MT Pro" panose="02040504050005020304" pitchFamily="18" charset="-18"/>
              </a:rPr>
              <a:t>Trichinella</a:t>
            </a:r>
            <a:r>
              <a:rPr lang="cs-CZ" sz="1800" b="0" i="1" kern="100" dirty="0">
                <a:effectLst/>
                <a:latin typeface="Amasis MT Pro" panose="02040504050005020304" pitchFamily="18" charset="-18"/>
              </a:rPr>
              <a:t> </a:t>
            </a:r>
            <a:r>
              <a:rPr lang="cs-CZ" sz="1800" b="0" i="1" kern="100" dirty="0" err="1">
                <a:effectLst/>
                <a:latin typeface="Amasis MT Pro" panose="02040504050005020304" pitchFamily="18" charset="-18"/>
              </a:rPr>
              <a:t>spp</a:t>
            </a:r>
            <a:r>
              <a:rPr lang="cs-CZ" sz="1800" b="0" i="1" kern="100" dirty="0">
                <a:effectLst/>
                <a:latin typeface="Amasis MT Pro" panose="02040504050005020304" pitchFamily="18" charset="-18"/>
              </a:rPr>
              <a:t>.</a:t>
            </a:r>
            <a:endParaRPr lang="cs-CZ" sz="1400" b="1" dirty="0"/>
          </a:p>
          <a:p>
            <a:pPr marL="0" indent="0">
              <a:buNone/>
            </a:pPr>
            <a:endParaRPr lang="cs-CZ" sz="1800" dirty="0">
              <a:latin typeface="Amasis MT Pro" panose="02040504050005020304" pitchFamily="18" charset="-18"/>
            </a:endParaRPr>
          </a:p>
        </p:txBody>
      </p:sp>
      <p:pic>
        <p:nvPicPr>
          <p:cNvPr id="5" name="Obrázek 4" descr="Obsah obrázku mapa, kresba, umění&#10;&#10;Popis byl vytvořen automaticky">
            <a:extLst>
              <a:ext uri="{FF2B5EF4-FFF2-40B4-BE49-F238E27FC236}">
                <a16:creationId xmlns:a16="http://schemas.microsoft.com/office/drawing/2014/main" id="{AC039DA4-7DC3-3BFC-A3AC-F6AC1094D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1171"/>
            <a:ext cx="5508104" cy="3366829"/>
          </a:xfrm>
          <a:prstGeom prst="rect">
            <a:avLst/>
          </a:prstGeom>
        </p:spPr>
      </p:pic>
      <p:pic>
        <p:nvPicPr>
          <p:cNvPr id="8" name="Obrázek 7" descr="Obsah obrázku Béžová&#10;&#10;Popis byl vytvořen automaticky">
            <a:extLst>
              <a:ext uri="{FF2B5EF4-FFF2-40B4-BE49-F238E27FC236}">
                <a16:creationId xmlns:a16="http://schemas.microsoft.com/office/drawing/2014/main" id="{F4E8B04A-B6C0-B320-5DF1-EA5184F1B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01" y="0"/>
            <a:ext cx="5485920" cy="349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202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3933A8-E667-E8FF-44D6-B77ECC18A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- kočkovití - </a:t>
            </a:r>
            <a:r>
              <a:rPr lang="cs-CZ" sz="3200" b="1" dirty="0">
                <a:latin typeface="Amasis MT Pro" panose="02040504050005020304" pitchFamily="18" charset="-18"/>
              </a:rPr>
              <a:t>nejvýznamnější parazitární onemocnění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533E26-AC5D-3B56-0401-30CC3FF2A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6030416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900" b="1" kern="100" dirty="0">
                <a:effectLst/>
                <a:latin typeface="Amasis MT Pro" panose="02040504050005020304" pitchFamily="18" charset="-18"/>
              </a:rPr>
              <a:t>Tasemnice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2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Taenia</a:t>
            </a:r>
            <a:r>
              <a:rPr lang="cs-CZ" sz="22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2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ssp</a:t>
            </a:r>
            <a:r>
              <a:rPr lang="cs-CZ" sz="22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., </a:t>
            </a:r>
            <a:r>
              <a:rPr lang="cs-CZ" sz="22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Echinococcus</a:t>
            </a:r>
            <a:r>
              <a:rPr lang="cs-CZ" sz="22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2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ssp</a:t>
            </a:r>
            <a:r>
              <a:rPr lang="cs-CZ" sz="22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. 			</a:t>
            </a:r>
            <a:r>
              <a:rPr lang="cs-CZ" sz="22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endParaRPr lang="cs-CZ" sz="22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2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Výskyt	</a:t>
            </a:r>
            <a:r>
              <a:rPr lang="cs-CZ" sz="22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r>
              <a:rPr lang="cs-CZ" sz="2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celosvětově, </a:t>
            </a:r>
            <a:r>
              <a:rPr lang="cs-CZ" sz="22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E. </a:t>
            </a:r>
            <a:r>
              <a:rPr lang="cs-CZ" sz="22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olighartrus</a:t>
            </a:r>
            <a:r>
              <a:rPr lang="cs-CZ" sz="22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– </a:t>
            </a:r>
            <a:r>
              <a:rPr lang="cs-CZ" sz="2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Centrální a Jižní Amerika, </a:t>
            </a:r>
            <a:r>
              <a:rPr lang="cs-CZ" sz="22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E. </a:t>
            </a:r>
            <a:r>
              <a:rPr lang="cs-CZ" sz="22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multilocularis</a:t>
            </a:r>
            <a:r>
              <a:rPr lang="cs-CZ" sz="22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– Severní hemisféra 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2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Lokace v hostiteli	</a:t>
            </a:r>
            <a:r>
              <a:rPr lang="cs-CZ" sz="2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tenká</a:t>
            </a:r>
            <a:r>
              <a:rPr lang="cs-CZ" sz="22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střeva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2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Mezihostitel / vektor	</a:t>
            </a:r>
            <a:r>
              <a:rPr lang="cs-CZ" sz="22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E. </a:t>
            </a:r>
            <a:r>
              <a:rPr lang="cs-CZ" sz="22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olighartrus</a:t>
            </a:r>
            <a:r>
              <a:rPr lang="cs-CZ" sz="22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– paka nížinná, </a:t>
            </a:r>
            <a:r>
              <a:rPr lang="cs-CZ" sz="22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Proechimys</a:t>
            </a:r>
            <a:r>
              <a:rPr lang="cs-CZ" sz="22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2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guyannensis</a:t>
            </a:r>
            <a:r>
              <a:rPr lang="cs-CZ" sz="22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2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aguti (orgány, svalovina, kůže)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2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22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E. </a:t>
            </a:r>
            <a:r>
              <a:rPr lang="cs-CZ" sz="22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multilocularis</a:t>
            </a:r>
            <a:r>
              <a:rPr lang="cs-CZ" sz="22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– hraboši, hmyzožravci, větší savci a člověk jsou též citliví (játra, plíce, mozek, svalovina, mízní 		uzliny)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2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T. </a:t>
            </a:r>
            <a:r>
              <a:rPr lang="cs-CZ" sz="22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ovis</a:t>
            </a:r>
            <a:r>
              <a:rPr lang="cs-CZ" sz="2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– ovce, koza (svalovina)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2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T. </a:t>
            </a:r>
            <a:r>
              <a:rPr lang="cs-CZ" sz="22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taenieformis</a:t>
            </a:r>
            <a:r>
              <a:rPr lang="cs-CZ" sz="22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– myš, krysa, králík, veverka (játra)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2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	</a:t>
            </a:r>
            <a:r>
              <a:rPr lang="cs-CZ" sz="2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obvykle asymptomatické, může se objevovat průjem a špatné prospívání jedince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2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Diagnostika		</a:t>
            </a:r>
            <a:r>
              <a:rPr lang="cs-CZ" sz="2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sedimentace, střevní seškrab, PCR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nález proglotid nebo segmentů parazitu v trusu a okolí perinea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2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Léčba		</a:t>
            </a:r>
            <a:r>
              <a:rPr lang="cs-CZ" sz="2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anthelmintika (např. </a:t>
            </a:r>
            <a:r>
              <a:rPr lang="cs-CZ" sz="22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praziquantel</a:t>
            </a:r>
            <a:r>
              <a:rPr lang="cs-CZ" sz="2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2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Prevence		</a:t>
            </a:r>
            <a:r>
              <a:rPr lang="cs-CZ" sz="2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zamezit přístupu jedinců k mezihostitelům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2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Postihované druhy</a:t>
            </a:r>
            <a:r>
              <a:rPr lang="cs-CZ" sz="2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r>
              <a:rPr lang="cs-CZ" sz="22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E. </a:t>
            </a:r>
            <a:r>
              <a:rPr lang="cs-CZ" sz="22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olighartrus</a:t>
            </a:r>
            <a:r>
              <a:rPr lang="cs-CZ" sz="22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– puma americká, jaguár americký, </a:t>
            </a:r>
            <a:r>
              <a:rPr lang="cs-CZ" sz="22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jaguarundi</a:t>
            </a:r>
            <a:r>
              <a:rPr lang="cs-CZ" sz="2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ocelot velký, kočka pampová, kočka </a:t>
            </a:r>
            <a:r>
              <a:rPr lang="cs-CZ" sz="22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slaništní</a:t>
            </a:r>
            <a:r>
              <a:rPr lang="cs-CZ" sz="2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rys 		červený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2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22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E. </a:t>
            </a:r>
            <a:r>
              <a:rPr lang="cs-CZ" sz="22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multilocularis</a:t>
            </a:r>
            <a:r>
              <a:rPr lang="cs-CZ" sz="22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– kočka plavá, kočka divoká, rys ostrovid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2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T. </a:t>
            </a:r>
            <a:r>
              <a:rPr lang="cs-CZ" sz="22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ovis</a:t>
            </a:r>
            <a:r>
              <a:rPr lang="cs-CZ" sz="2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– volně žijící šelmy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2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T. </a:t>
            </a:r>
            <a:r>
              <a:rPr lang="cs-CZ" sz="22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taenieformis</a:t>
            </a:r>
            <a:r>
              <a:rPr lang="cs-CZ" sz="22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– kočka, rys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52934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B3F97F-8CA9-2FF9-BB1B-DA9651462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- kočkovití - </a:t>
            </a:r>
            <a:r>
              <a:rPr lang="cs-CZ" sz="3200" b="1" dirty="0">
                <a:latin typeface="Amasis MT Pro" panose="02040504050005020304" pitchFamily="18" charset="-18"/>
              </a:rPr>
              <a:t>nejvýznamnější parazitární onemocnění</a:t>
            </a:r>
            <a:endParaRPr lang="cs-CZ" sz="3200" dirty="0"/>
          </a:p>
        </p:txBody>
      </p:sp>
      <p:pic>
        <p:nvPicPr>
          <p:cNvPr id="5" name="Zástupný obsah 4" descr="Obsah obrázku kruh&#10;&#10;Popis byl vytvořen automaticky">
            <a:extLst>
              <a:ext uri="{FF2B5EF4-FFF2-40B4-BE49-F238E27FC236}">
                <a16:creationId xmlns:a16="http://schemas.microsoft.com/office/drawing/2014/main" id="{82FAAFFD-DC31-B506-AA22-811DB69F42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618" y="1600200"/>
            <a:ext cx="4390763" cy="4525963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59419D8-C3A1-DB49-ECA7-64CFF1EB0089}"/>
              </a:ext>
            </a:extLst>
          </p:cNvPr>
          <p:cNvSpPr txBox="1"/>
          <p:nvPr/>
        </p:nvSpPr>
        <p:spPr>
          <a:xfrm>
            <a:off x="2376618" y="6126163"/>
            <a:ext cx="43907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i="1" dirty="0" err="1">
                <a:latin typeface="Amasis MT Pro" panose="02040504050005020304" pitchFamily="18" charset="-18"/>
              </a:rPr>
              <a:t>Taenia</a:t>
            </a:r>
            <a:r>
              <a:rPr lang="cs-CZ" sz="1500" i="1" dirty="0">
                <a:latin typeface="Amasis MT Pro" panose="02040504050005020304" pitchFamily="18" charset="-18"/>
              </a:rPr>
              <a:t> </a:t>
            </a:r>
            <a:r>
              <a:rPr lang="cs-CZ" sz="1500" i="1" dirty="0" err="1">
                <a:latin typeface="Amasis MT Pro" panose="02040504050005020304" pitchFamily="18" charset="-18"/>
              </a:rPr>
              <a:t>spp</a:t>
            </a:r>
            <a:r>
              <a:rPr lang="cs-CZ" sz="1500" i="1" dirty="0">
                <a:latin typeface="Amasis MT Pro" panose="02040504050005020304" pitchFamily="18" charset="-1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5955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FC8F92-655B-336A-29A4-3075D42F6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16"/>
            <a:ext cx="9144000" cy="1143000"/>
          </a:xfrm>
        </p:spPr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- kočkovití - </a:t>
            </a:r>
            <a:r>
              <a:rPr lang="cs-CZ" sz="3200" b="1" dirty="0">
                <a:latin typeface="Amasis MT Pro" panose="02040504050005020304" pitchFamily="18" charset="-18"/>
              </a:rPr>
              <a:t>nejvýznamnější parazitární onemocnění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4A4858-2415-DA08-3C82-089AEE383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462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900" b="1" kern="100" dirty="0">
                <a:effectLst/>
                <a:latin typeface="Amasis MT Pro" panose="02040504050005020304" pitchFamily="18" charset="-18"/>
              </a:rPr>
              <a:t>Babezióza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6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Babesia</a:t>
            </a:r>
            <a:r>
              <a:rPr lang="cs-CZ" sz="16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6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felis</a:t>
            </a:r>
            <a:r>
              <a:rPr lang="cs-CZ" sz="16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</a:t>
            </a:r>
            <a:r>
              <a:rPr lang="cs-CZ" sz="16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endParaRPr lang="cs-CZ" sz="16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6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Výskyt			</a:t>
            </a:r>
            <a:r>
              <a:rPr lang="cs-CZ" sz="1600" kern="100" dirty="0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původně Súdán, sporadicky i jiné státy</a:t>
            </a:r>
            <a:endParaRPr lang="cs-CZ" sz="16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34874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600" kern="100" dirty="0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Jižní Afrika – pouze zde výrazné klinické příznaky</a:t>
            </a:r>
            <a:endParaRPr lang="cs-CZ" sz="16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6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Lokace v hostiteli		</a:t>
            </a:r>
            <a:r>
              <a:rPr lang="cs-CZ" sz="16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krev – erytrocyty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6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Mezihostitel / vektor	</a:t>
            </a:r>
            <a:r>
              <a:rPr lang="cs-CZ" sz="16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klíště</a:t>
            </a:r>
            <a:r>
              <a:rPr lang="cs-CZ" sz="16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endParaRPr lang="cs-CZ" sz="16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6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		</a:t>
            </a:r>
            <a:r>
              <a:rPr lang="cs-CZ" sz="16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anorexie, deprese, anémie, ztráta kondice, zácpa, žloutenka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6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Diagnostika		</a:t>
            </a:r>
            <a:r>
              <a:rPr lang="cs-CZ" sz="16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nález </a:t>
            </a:r>
            <a:r>
              <a:rPr lang="cs-CZ" sz="16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babesií</a:t>
            </a:r>
            <a:r>
              <a:rPr lang="cs-CZ" sz="16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v krevním nátěru – barvení </a:t>
            </a:r>
            <a:r>
              <a:rPr lang="cs-CZ" sz="16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Giemsa</a:t>
            </a:r>
            <a:r>
              <a:rPr lang="cs-CZ" sz="16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– </a:t>
            </a:r>
            <a:r>
              <a:rPr lang="cs-CZ" sz="16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Romanowski</a:t>
            </a:r>
            <a:endParaRPr lang="cs-CZ" sz="16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6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Léčba			</a:t>
            </a:r>
            <a:r>
              <a:rPr lang="cs-CZ" sz="1600" kern="100" dirty="0" err="1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primaquine</a:t>
            </a:r>
            <a:r>
              <a:rPr lang="cs-CZ" sz="1600" kern="100" dirty="0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600" kern="100" dirty="0" err="1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phosphate</a:t>
            </a:r>
            <a:r>
              <a:rPr lang="cs-CZ" sz="1600" kern="100" dirty="0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0,5 mg/kg PO (Pozn. účinná látka a 				dávkování převzato z informací pro kočku domácí)</a:t>
            </a:r>
            <a:r>
              <a:rPr lang="cs-CZ" sz="16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– snižuje 				</a:t>
            </a:r>
            <a:r>
              <a:rPr lang="cs-CZ" sz="16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parazitémii</a:t>
            </a:r>
            <a:r>
              <a:rPr lang="cs-CZ" sz="16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ale nevymýtí infekci 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6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</a:t>
            </a:r>
            <a:r>
              <a:rPr lang="cs-CZ" sz="16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pozor na dávkování – je toxický (zvracení je běžné)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6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Prevence</a:t>
            </a:r>
            <a:r>
              <a:rPr lang="cs-CZ" sz="16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snížit vystavení klíšťatům – opatrně při používání akaricidů (pro 				kočkovité šelmy mohou být toxické)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6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Postihované druhy </a:t>
            </a:r>
            <a:r>
              <a:rPr lang="cs-CZ" sz="16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kočka domácí, kočka východoafrická, puma americká, lev, levhart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9079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295504-D709-ABC7-AD04-4FAB715CB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- kočkovití - </a:t>
            </a:r>
            <a:r>
              <a:rPr lang="cs-CZ" sz="3200" b="1" dirty="0">
                <a:latin typeface="Amasis MT Pro" panose="02040504050005020304" pitchFamily="18" charset="-18"/>
              </a:rPr>
              <a:t>nejvýznamnější parazitární onemocnění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4B867D-7B5F-B258-C3A7-AC8FB7261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000" b="1" kern="100" dirty="0">
                <a:effectLst/>
                <a:latin typeface="Amasis MT Pro" panose="02040504050005020304" pitchFamily="18" charset="-18"/>
              </a:rPr>
              <a:t>Toxoplazmóza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Toxoplasma</a:t>
            </a:r>
            <a:r>
              <a:rPr lang="cs-CZ" sz="18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gondii</a:t>
            </a:r>
            <a:r>
              <a:rPr lang="cs-CZ" sz="18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</a:t>
            </a: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endParaRPr lang="cs-CZ" sz="18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Výskyt		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celosvětově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Lokace v hostiteli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střevní epitel, svalovina, plíce, játra, pohlavní aparát, CNS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Mezihostitel / vektor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jakýkoliv savec, pták (přenos jeho pozřením či přímý kontakt 			mezi jedinci)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pouze výjimečně – enteritis, zvětšené mezenteriální mízní 			uzliny, pneumonie, degenerace CNS, encefalitis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Diagnostika	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ELISA, latexový aglutinační test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Léčba		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není uvedeno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Prevence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1800" kern="100" dirty="0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není uvedeno</a:t>
            </a:r>
            <a:endParaRPr lang="cs-CZ" sz="18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b="1" dirty="0"/>
              <a:t>Postihované druhy	</a:t>
            </a:r>
            <a:r>
              <a:rPr lang="cs-CZ" sz="1800" dirty="0"/>
              <a:t>kočkovité šelmy</a:t>
            </a:r>
          </a:p>
        </p:txBody>
      </p:sp>
    </p:spTree>
    <p:extLst>
      <p:ext uri="{BB962C8B-B14F-4D97-AF65-F5344CB8AC3E}">
        <p14:creationId xmlns:p14="http://schemas.microsoft.com/office/powerpoint/2010/main" val="24555395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6FC6C9-8D56-B05C-2410-7D467D18C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976" y="4616"/>
            <a:ext cx="9144000" cy="1143000"/>
          </a:xfrm>
        </p:spPr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– kočkovití – neinfekční onemocnění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8122BF-DAAA-1DCA-D0D8-2A2CBBA14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2976" y="980728"/>
            <a:ext cx="9144000" cy="5872656"/>
          </a:xfrm>
        </p:spPr>
        <p:txBody>
          <a:bodyPr>
            <a:normAutofit lnSpcReduction="10000"/>
          </a:bodyPr>
          <a:lstStyle/>
          <a:p>
            <a:r>
              <a:rPr lang="cs-CZ" sz="1500" dirty="0"/>
              <a:t>často spojována s chybami v chovu, dietě či špatným vedením reprodukce</a:t>
            </a:r>
          </a:p>
          <a:p>
            <a:endParaRPr lang="cs-CZ" sz="1500" dirty="0"/>
          </a:p>
          <a:p>
            <a:r>
              <a:rPr lang="cs-CZ" sz="1500" b="1" dirty="0"/>
              <a:t>obezita</a:t>
            </a:r>
            <a:r>
              <a:rPr lang="cs-CZ" sz="1500" dirty="0"/>
              <a:t> – výrazný důvod morbidity, predisponuje k metabolickým onemocněním – př. </a:t>
            </a:r>
            <a:r>
              <a:rPr lang="cs-CZ" sz="1500" i="1" dirty="0"/>
              <a:t>diabetes </a:t>
            </a:r>
            <a:r>
              <a:rPr lang="cs-CZ" sz="1500" i="1" dirty="0" err="1"/>
              <a:t>mellitus</a:t>
            </a:r>
            <a:endParaRPr lang="cs-CZ" sz="1500" i="1" dirty="0"/>
          </a:p>
          <a:p>
            <a:r>
              <a:rPr lang="cs-CZ" sz="1500" dirty="0" err="1"/>
              <a:t>stargazing</a:t>
            </a:r>
            <a:r>
              <a:rPr lang="cs-CZ" sz="1500" dirty="0"/>
              <a:t> („pozorování hvězd”) - asociováno s hypovitaminózou u mladých lvů</a:t>
            </a:r>
          </a:p>
          <a:p>
            <a:r>
              <a:rPr lang="cs-CZ" sz="1500" dirty="0"/>
              <a:t>onemocnění chrupu – gingivitis, hromadění zubního kamene, fraktura trháků či stoliček</a:t>
            </a:r>
          </a:p>
          <a:p>
            <a:r>
              <a:rPr lang="cs-CZ" sz="1500" dirty="0"/>
              <a:t>fokální eroze na patře – FPE</a:t>
            </a:r>
          </a:p>
          <a:p>
            <a:r>
              <a:rPr lang="cs-CZ" sz="1500" dirty="0"/>
              <a:t>degenerativní onemocnění kloubů a </a:t>
            </a:r>
            <a:r>
              <a:rPr lang="cs-CZ" sz="1500" dirty="0" err="1"/>
              <a:t>spondylóza</a:t>
            </a:r>
            <a:r>
              <a:rPr lang="cs-CZ" sz="1500" dirty="0"/>
              <a:t> u geriatrických jedinců (obzvláště u velkých šelem)</a:t>
            </a:r>
          </a:p>
          <a:p>
            <a:r>
              <a:rPr lang="cs-CZ" sz="1500" dirty="0"/>
              <a:t>chronické renální selhání – geriatričtí jedinci</a:t>
            </a:r>
          </a:p>
          <a:p>
            <a:r>
              <a:rPr lang="cs-CZ" sz="1500" dirty="0"/>
              <a:t>renální amyloidóza – hl. kočka černonohá a gepard štíhlý</a:t>
            </a:r>
          </a:p>
          <a:p>
            <a:r>
              <a:rPr lang="cs-CZ" sz="1500" dirty="0" err="1"/>
              <a:t>myelopatie</a:t>
            </a:r>
            <a:r>
              <a:rPr lang="cs-CZ" sz="1500" dirty="0"/>
              <a:t> – gepardi chovaní v Evropě</a:t>
            </a:r>
          </a:p>
          <a:p>
            <a:endParaRPr lang="cs-CZ" sz="1500" dirty="0"/>
          </a:p>
          <a:p>
            <a:r>
              <a:rPr lang="cs-CZ" sz="1500" b="1" dirty="0" err="1"/>
              <a:t>pyometra</a:t>
            </a:r>
            <a:r>
              <a:rPr lang="cs-CZ" sz="1500" dirty="0"/>
              <a:t> – lvi, tygři, levharti</a:t>
            </a:r>
          </a:p>
          <a:p>
            <a:pPr lvl="1"/>
            <a:r>
              <a:rPr lang="cs-CZ" sz="1500" dirty="0"/>
              <a:t>u lvů mnohem větší incidence než u ostatních druhů</a:t>
            </a:r>
          </a:p>
          <a:p>
            <a:pPr lvl="1"/>
            <a:r>
              <a:rPr lang="cs-CZ" sz="1500" dirty="0"/>
              <a:t>lvice mimo reprodukci – doporučována </a:t>
            </a:r>
            <a:r>
              <a:rPr lang="cs-CZ" sz="1500" dirty="0" err="1"/>
              <a:t>ovariohysterektomie</a:t>
            </a:r>
            <a:endParaRPr lang="cs-CZ" sz="1500" dirty="0"/>
          </a:p>
          <a:p>
            <a:pPr lvl="1"/>
            <a:r>
              <a:rPr lang="cs-CZ" sz="1500" dirty="0"/>
              <a:t>progestinová antikoncepce může vést k hyperplazii endometria a k adenokarcinomu dělohy a mléčné žlázy</a:t>
            </a:r>
          </a:p>
          <a:p>
            <a:endParaRPr lang="cs-CZ" sz="1500" dirty="0"/>
          </a:p>
          <a:p>
            <a:r>
              <a:rPr lang="cs-CZ" sz="1500" b="1" dirty="0" err="1"/>
              <a:t>NSAIDs</a:t>
            </a:r>
            <a:r>
              <a:rPr lang="cs-CZ" sz="1500" dirty="0"/>
              <a:t> používat obezřetně</a:t>
            </a:r>
          </a:p>
          <a:p>
            <a:pPr lvl="1"/>
            <a:r>
              <a:rPr lang="cs-CZ" sz="1500" dirty="0"/>
              <a:t>aspirin, paracetamol, ibuprofen mohou působit toxicky</a:t>
            </a:r>
          </a:p>
          <a:p>
            <a:pPr lvl="1"/>
            <a:r>
              <a:rPr lang="cs-CZ" sz="1500" dirty="0"/>
              <a:t>doporučeno používat jiné alternativy - např. </a:t>
            </a:r>
            <a:r>
              <a:rPr lang="cs-CZ" sz="1500" dirty="0" err="1"/>
              <a:t>karprofen</a:t>
            </a:r>
            <a:r>
              <a:rPr lang="cs-CZ" sz="1500" dirty="0"/>
              <a:t>, </a:t>
            </a:r>
            <a:r>
              <a:rPr lang="cs-CZ" sz="1500" dirty="0" err="1"/>
              <a:t>deracoxib</a:t>
            </a:r>
            <a:r>
              <a:rPr lang="cs-CZ" sz="1500" dirty="0"/>
              <a:t>, naproxen, </a:t>
            </a:r>
            <a:r>
              <a:rPr lang="cs-CZ" sz="1500" dirty="0" err="1"/>
              <a:t>etodolac</a:t>
            </a:r>
            <a:r>
              <a:rPr lang="cs-CZ" sz="1500" dirty="0"/>
              <a:t> a </a:t>
            </a:r>
            <a:r>
              <a:rPr lang="cs-CZ" sz="1500" dirty="0" err="1"/>
              <a:t>indometacin</a:t>
            </a:r>
            <a:r>
              <a:rPr lang="cs-CZ" sz="1500" dirty="0"/>
              <a:t>, </a:t>
            </a:r>
            <a:r>
              <a:rPr lang="cs-CZ" sz="1500" dirty="0" err="1"/>
              <a:t>meloxicam</a:t>
            </a:r>
            <a:r>
              <a:rPr lang="cs-CZ" sz="1500" dirty="0"/>
              <a:t> </a:t>
            </a:r>
          </a:p>
          <a:p>
            <a:r>
              <a:rPr lang="cs-CZ" sz="1500" dirty="0"/>
              <a:t>barbituráty, </a:t>
            </a:r>
            <a:r>
              <a:rPr lang="cs-CZ" sz="1500" dirty="0" err="1"/>
              <a:t>thiofentanyl</a:t>
            </a:r>
            <a:r>
              <a:rPr lang="cs-CZ" sz="1500" dirty="0"/>
              <a:t> – toxické pro kočkovité šelmy </a:t>
            </a:r>
          </a:p>
          <a:p>
            <a:pPr lvl="1"/>
            <a:r>
              <a:rPr lang="cs-CZ" sz="1500" dirty="0"/>
              <a:t>pozor na zkrmování zvířat utracených těmito látkami</a:t>
            </a:r>
          </a:p>
          <a:p>
            <a:endParaRPr lang="cs-CZ" sz="15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33160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D4800-F52A-E44E-2625-335EA92D7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463139-C151-6B38-9100-AB32BE0F4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04"/>
            <a:ext cx="9144000" cy="864096"/>
          </a:xfrm>
        </p:spPr>
        <p:txBody>
          <a:bodyPr>
            <a:no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– kočkovití - reprodukce</a:t>
            </a:r>
            <a:endParaRPr lang="en-GB" sz="3200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D49E382-F9C4-1E24-6377-A2D3CAB03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836712"/>
            <a:ext cx="8856984" cy="6021288"/>
          </a:xfrm>
        </p:spPr>
        <p:txBody>
          <a:bodyPr>
            <a:noAutofit/>
          </a:bodyPr>
          <a:lstStyle/>
          <a:p>
            <a:r>
              <a:rPr lang="cs-CZ" sz="1300" dirty="0"/>
              <a:t>úspěšnost reprodukce u šelem v zajetí je velmi variabilní</a:t>
            </a:r>
          </a:p>
          <a:p>
            <a:pPr lvl="1"/>
            <a:r>
              <a:rPr lang="cs-CZ" sz="1300" dirty="0"/>
              <a:t>vysoká úspěšnost – lvi, tygři</a:t>
            </a:r>
          </a:p>
          <a:p>
            <a:pPr lvl="1"/>
            <a:r>
              <a:rPr lang="cs-CZ" sz="1300" dirty="0"/>
              <a:t>nízká úspěšnost – malé kočky, gepardi</a:t>
            </a:r>
          </a:p>
          <a:p>
            <a:endParaRPr lang="cs-CZ" sz="1300" dirty="0"/>
          </a:p>
          <a:p>
            <a:r>
              <a:rPr lang="cs-CZ" sz="1300" dirty="0"/>
              <a:t>u všech druhů je </a:t>
            </a:r>
            <a:r>
              <a:rPr lang="cs-CZ" sz="1300" b="1" dirty="0"/>
              <a:t>provokovaná ovulace</a:t>
            </a:r>
          </a:p>
          <a:p>
            <a:pPr lvl="1"/>
            <a:r>
              <a:rPr lang="cs-CZ" sz="1300" dirty="0"/>
              <a:t>některé druhy mohou mít též spontánní</a:t>
            </a:r>
          </a:p>
          <a:p>
            <a:pPr lvl="1"/>
            <a:r>
              <a:rPr lang="cs-CZ" sz="1300" dirty="0"/>
              <a:t>levhart obláčkový, kočka rybářské, </a:t>
            </a:r>
            <a:r>
              <a:rPr lang="cs-CZ" sz="1300" dirty="0" err="1"/>
              <a:t>margay</a:t>
            </a:r>
            <a:endParaRPr lang="cs-CZ" sz="1300" dirty="0"/>
          </a:p>
          <a:p>
            <a:pPr lvl="1"/>
            <a:r>
              <a:rPr lang="cs-CZ" sz="1300" dirty="0"/>
              <a:t>výjimečně gepard, ocelot stromový, ocelot velký</a:t>
            </a:r>
          </a:p>
          <a:p>
            <a:endParaRPr lang="cs-CZ" sz="1300" dirty="0"/>
          </a:p>
          <a:p>
            <a:r>
              <a:rPr lang="cs-CZ" sz="1300" dirty="0"/>
              <a:t>věk pohlavní dospělosti se liší druh od druhu</a:t>
            </a:r>
          </a:p>
          <a:p>
            <a:r>
              <a:rPr lang="cs-CZ" sz="1300" dirty="0"/>
              <a:t>březost - 55 - 120 dní</a:t>
            </a:r>
          </a:p>
          <a:p>
            <a:r>
              <a:rPr lang="cs-CZ" sz="1300" b="1" dirty="0"/>
              <a:t>placenta </a:t>
            </a:r>
            <a:r>
              <a:rPr lang="cs-CZ" sz="1300" b="1" dirty="0" err="1"/>
              <a:t>zonaria</a:t>
            </a:r>
            <a:endParaRPr lang="cs-CZ" sz="1300" b="1" dirty="0"/>
          </a:p>
          <a:p>
            <a:r>
              <a:rPr lang="cs-CZ" sz="1300" dirty="0"/>
              <a:t>umělá inseminace, in vitro oplodnění a embryo transfer jsou úspěšné u řady druhů</a:t>
            </a:r>
          </a:p>
          <a:p>
            <a:pPr lvl="1"/>
            <a:r>
              <a:rPr lang="cs-CZ" sz="1300" dirty="0"/>
              <a:t>měření kortizolu v exkrementech pomáhá určit hladinu stresu → zlepšuje monitoring stavu jedinců a jejich reprodukčního fitness</a:t>
            </a:r>
          </a:p>
          <a:p>
            <a:endParaRPr lang="cs-CZ" sz="1300" dirty="0"/>
          </a:p>
          <a:p>
            <a:r>
              <a:rPr lang="cs-CZ" sz="1300" b="1" dirty="0"/>
              <a:t>fotoperioda</a:t>
            </a:r>
            <a:r>
              <a:rPr lang="cs-CZ" sz="1300" dirty="0"/>
              <a:t> – vliv na reprodukci</a:t>
            </a:r>
          </a:p>
          <a:p>
            <a:pPr lvl="1"/>
            <a:r>
              <a:rPr lang="cs-CZ" sz="1300" dirty="0"/>
              <a:t>velmi citlivý – </a:t>
            </a:r>
            <a:r>
              <a:rPr lang="cs-CZ" sz="1300" dirty="0" err="1"/>
              <a:t>manul</a:t>
            </a:r>
            <a:endParaRPr lang="cs-CZ" sz="1300" dirty="0"/>
          </a:p>
          <a:p>
            <a:pPr lvl="1"/>
            <a:r>
              <a:rPr lang="cs-CZ" sz="1300" dirty="0"/>
              <a:t>střední ovlivnění – tygr, levhart obláčkový, levhart sněžný</a:t>
            </a:r>
          </a:p>
          <a:p>
            <a:pPr lvl="1"/>
            <a:r>
              <a:rPr lang="cs-CZ" sz="1300" dirty="0"/>
              <a:t>bez vlivu – ocelot velký, ocelot stromový, </a:t>
            </a:r>
            <a:r>
              <a:rPr lang="cs-CZ" sz="1300" dirty="0" err="1"/>
              <a:t>margay</a:t>
            </a:r>
            <a:r>
              <a:rPr lang="cs-CZ" sz="1300" dirty="0"/>
              <a:t>, lev, levhart, kočka rybářská </a:t>
            </a:r>
          </a:p>
          <a:p>
            <a:endParaRPr lang="cs-CZ" sz="1300" dirty="0"/>
          </a:p>
          <a:p>
            <a:r>
              <a:rPr lang="cs-CZ" sz="1300" dirty="0"/>
              <a:t>sezónnost v pohlavní aktivitě – levhart obláčkový, </a:t>
            </a:r>
            <a:r>
              <a:rPr lang="cs-CZ" sz="1300" dirty="0" err="1"/>
              <a:t>manul</a:t>
            </a:r>
            <a:endParaRPr lang="cs-CZ" sz="1300" dirty="0"/>
          </a:p>
          <a:p>
            <a:r>
              <a:rPr lang="cs-CZ" sz="1300" dirty="0"/>
              <a:t>celoroční cyklus – </a:t>
            </a:r>
            <a:r>
              <a:rPr lang="cs-CZ" sz="1300" dirty="0" err="1"/>
              <a:t>margay</a:t>
            </a:r>
            <a:r>
              <a:rPr lang="cs-CZ" sz="1300" dirty="0"/>
              <a:t>, gepard, ocelot stromový</a:t>
            </a:r>
          </a:p>
          <a:p>
            <a:r>
              <a:rPr lang="cs-CZ" sz="1300" dirty="0"/>
              <a:t>potlačená ovariální aktivita se může objevit u jedinců chovaných ve skupině – např. gepard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372010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8FAD3-7003-18C9-468E-7269FDD28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2395A6-320E-0CD4-4BFC-70F6DC82E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16632"/>
            <a:ext cx="8579296" cy="864096"/>
          </a:xfrm>
        </p:spPr>
        <p:txBody>
          <a:bodyPr>
            <a:no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- kočkovití - charakteristika</a:t>
            </a:r>
            <a:endParaRPr lang="en-GB" sz="3200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5C12720-4BD0-D6CE-46CF-F420555A6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836712"/>
            <a:ext cx="8856984" cy="5976664"/>
          </a:xfrm>
        </p:spPr>
        <p:txBody>
          <a:bodyPr>
            <a:noAutofit/>
          </a:bodyPr>
          <a:lstStyle/>
          <a:p>
            <a:r>
              <a:rPr lang="cs-CZ" sz="1800" b="1" dirty="0"/>
              <a:t>Unikátní fyziologie</a:t>
            </a:r>
          </a:p>
          <a:p>
            <a:pPr lvl="1"/>
            <a:r>
              <a:rPr lang="cs-CZ" sz="1500" dirty="0"/>
              <a:t>totožná s kočkou domácí</a:t>
            </a:r>
          </a:p>
          <a:p>
            <a:pPr lvl="1"/>
            <a:r>
              <a:rPr lang="cs-CZ" sz="1500" dirty="0"/>
              <a:t>krevní skupiny AB → křížová zkouška před krevní transfúzí</a:t>
            </a:r>
          </a:p>
          <a:p>
            <a:pPr lvl="1"/>
            <a:endParaRPr lang="cs-CZ" sz="1500" dirty="0"/>
          </a:p>
          <a:p>
            <a:pPr lvl="1"/>
            <a:r>
              <a:rPr lang="cs-CZ" sz="1500" dirty="0"/>
              <a:t>adaptace na živočišnou stravu – kratší zažívací trakt, menší cékum a krátká tenká střeva</a:t>
            </a:r>
          </a:p>
          <a:p>
            <a:pPr lvl="1"/>
            <a:r>
              <a:rPr lang="cs-CZ" sz="1500" dirty="0"/>
              <a:t>přední končetiny – adaptovány na pohyb, obratnost a chytání kořisti </a:t>
            </a:r>
          </a:p>
          <a:p>
            <a:pPr lvl="2"/>
            <a:r>
              <a:rPr lang="cs-CZ" sz="1500" dirty="0"/>
              <a:t>je potřeba větší mobilita a supinace</a:t>
            </a:r>
          </a:p>
          <a:p>
            <a:pPr lvl="2"/>
            <a:r>
              <a:rPr lang="cs-CZ" sz="1500" dirty="0"/>
              <a:t>ovlivňuje to rychlost pohybu → psovité šelmy jsou schopny běhat rychleji, protože mají méně mobilní přední končetiny</a:t>
            </a:r>
          </a:p>
          <a:p>
            <a:pPr lvl="2"/>
            <a:r>
              <a:rPr lang="cs-CZ" sz="1500" dirty="0"/>
              <a:t>redukcí klíční kosti nebo její úplné ztráty se prodlužuje délka chodu</a:t>
            </a:r>
          </a:p>
          <a:p>
            <a:pPr lvl="1"/>
            <a:r>
              <a:rPr lang="cs-CZ" sz="1500" dirty="0"/>
              <a:t>zadní končetiny jsou hlavní hnací jednotkou pohybu</a:t>
            </a:r>
          </a:p>
          <a:p>
            <a:pPr lvl="1"/>
            <a:endParaRPr lang="cs-CZ" sz="1500" dirty="0"/>
          </a:p>
          <a:p>
            <a:pPr lvl="1"/>
            <a:endParaRPr lang="cs-CZ" sz="1500" b="1" dirty="0"/>
          </a:p>
          <a:p>
            <a:pPr lvl="1"/>
            <a:endParaRPr lang="cs-CZ" sz="1500" b="1" dirty="0"/>
          </a:p>
          <a:p>
            <a:pPr lvl="1"/>
            <a:endParaRPr lang="cs-CZ" sz="1500" b="1" dirty="0"/>
          </a:p>
          <a:p>
            <a:pPr lvl="1"/>
            <a:endParaRPr lang="cs-CZ" sz="1500" b="1" dirty="0"/>
          </a:p>
          <a:p>
            <a:pPr lvl="1"/>
            <a:endParaRPr lang="cs-CZ" sz="1500" b="1" dirty="0"/>
          </a:p>
          <a:p>
            <a:pPr marL="457200" lvl="1" indent="0">
              <a:buNone/>
            </a:pPr>
            <a:endParaRPr lang="cs-CZ" sz="1500" b="1" dirty="0"/>
          </a:p>
          <a:p>
            <a:pPr lvl="1"/>
            <a:r>
              <a:rPr lang="cs-CZ" sz="1500" b="1" dirty="0" err="1"/>
              <a:t>digitigrádní</a:t>
            </a:r>
            <a:endParaRPr lang="cs-CZ" sz="1500" b="1" dirty="0"/>
          </a:p>
          <a:p>
            <a:pPr lvl="2"/>
            <a:r>
              <a:rPr lang="cs-CZ" sz="1500" dirty="0"/>
              <a:t>5 prstů na předních i zadních končetinách</a:t>
            </a:r>
          </a:p>
          <a:p>
            <a:pPr lvl="2"/>
            <a:r>
              <a:rPr lang="cs-CZ" sz="1500" dirty="0"/>
              <a:t>první prst na předních končetinách – </a:t>
            </a:r>
            <a:r>
              <a:rPr lang="cs-CZ" sz="1500" dirty="0" err="1"/>
              <a:t>paspár</a:t>
            </a:r>
            <a:endParaRPr lang="cs-CZ" sz="1500" dirty="0"/>
          </a:p>
          <a:p>
            <a:pPr lvl="1"/>
            <a:endParaRPr lang="cs-CZ" sz="1800" dirty="0"/>
          </a:p>
          <a:p>
            <a:pPr marL="514350" lvl="1" indent="0">
              <a:buNone/>
            </a:pPr>
            <a:endParaRPr lang="cs-CZ" sz="1800" b="1" dirty="0"/>
          </a:p>
          <a:p>
            <a:pPr marL="800100" lvl="1"/>
            <a:endParaRPr lang="cs-CZ" sz="1800" b="1" dirty="0"/>
          </a:p>
          <a:p>
            <a:pPr marL="457200" lvl="1" indent="0">
              <a:buNone/>
            </a:pPr>
            <a:endParaRPr lang="cs-CZ" sz="1800" b="1" dirty="0"/>
          </a:p>
        </p:txBody>
      </p:sp>
      <p:pic>
        <p:nvPicPr>
          <p:cNvPr id="5" name="Obrázek 4" descr="Obsah obrázku venku, tráva, strom, oblečení&#10;&#10;Popis byl vytvořen automaticky">
            <a:extLst>
              <a:ext uri="{FF2B5EF4-FFF2-40B4-BE49-F238E27FC236}">
                <a16:creationId xmlns:a16="http://schemas.microsoft.com/office/drawing/2014/main" id="{8C0C4C2B-9BEF-9893-3DCC-FCA1EDA3B7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3" t="41072" r="46216" b="30359"/>
          <a:stretch/>
        </p:blipFill>
        <p:spPr>
          <a:xfrm>
            <a:off x="2398257" y="3943704"/>
            <a:ext cx="4347486" cy="204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857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28FBFB-31EA-FE2A-89D0-B686064A9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– kočkovití - reprodukce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D83A7D-6C97-051D-4E83-C3F21175D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400" b="1" dirty="0"/>
              <a:t>Antikoncepce</a:t>
            </a:r>
          </a:p>
          <a:p>
            <a:pPr lvl="1"/>
            <a:r>
              <a:rPr lang="cs-CZ" sz="1900" b="1" dirty="0" err="1"/>
              <a:t>ovariohysterektomie</a:t>
            </a:r>
            <a:r>
              <a:rPr lang="cs-CZ" sz="1900" dirty="0"/>
              <a:t> – nejbezpečnější metoda </a:t>
            </a:r>
          </a:p>
          <a:p>
            <a:pPr lvl="1"/>
            <a:r>
              <a:rPr lang="cs-CZ" sz="1900" b="1" dirty="0" err="1"/>
              <a:t>GnRH</a:t>
            </a:r>
            <a:r>
              <a:rPr lang="cs-CZ" sz="1900" b="1" dirty="0"/>
              <a:t> agonisté </a:t>
            </a:r>
            <a:r>
              <a:rPr lang="cs-CZ" sz="1900" dirty="0"/>
              <a:t>– nejbezpečnější zvratná metoda antikoncepce</a:t>
            </a:r>
          </a:p>
          <a:p>
            <a:pPr lvl="2"/>
            <a:r>
              <a:rPr lang="cs-CZ" sz="1900" dirty="0"/>
              <a:t>nežádoucí účinky téměř totožné s gonadektomií (hl. přibývání na váze)</a:t>
            </a:r>
          </a:p>
          <a:p>
            <a:endParaRPr lang="cs-CZ" sz="1900" dirty="0"/>
          </a:p>
          <a:p>
            <a:pPr lvl="1"/>
            <a:r>
              <a:rPr lang="cs-CZ" sz="1900" b="1" dirty="0" err="1"/>
              <a:t>melengestrol</a:t>
            </a:r>
            <a:r>
              <a:rPr lang="cs-CZ" sz="1900" b="1" dirty="0"/>
              <a:t> acetát</a:t>
            </a:r>
            <a:r>
              <a:rPr lang="cs-CZ" sz="1900" dirty="0"/>
              <a:t> – implantáty (maximálně 2 roky, potom odstranit na jednu březost)</a:t>
            </a:r>
          </a:p>
          <a:p>
            <a:pPr lvl="2"/>
            <a:r>
              <a:rPr lang="cs-CZ" sz="1900" dirty="0"/>
              <a:t>celkově nepoužívat déle než 4 roky</a:t>
            </a:r>
          </a:p>
          <a:p>
            <a:pPr lvl="1"/>
            <a:r>
              <a:rPr lang="cs-CZ" sz="1900" b="1" dirty="0"/>
              <a:t>progestiny</a:t>
            </a:r>
            <a:r>
              <a:rPr lang="cs-CZ" sz="1900" dirty="0"/>
              <a:t> (5 mg/kg živé hmotnosti každé 2 měsíce)</a:t>
            </a:r>
          </a:p>
          <a:p>
            <a:pPr lvl="2"/>
            <a:r>
              <a:rPr lang="cs-CZ" sz="1900" dirty="0"/>
              <a:t>nežádoucí účinky – progresivní růst dělohy vedoucí k neplodnosti, infekcím až k rakovině dělohy či mléčné žlázy</a:t>
            </a:r>
          </a:p>
          <a:p>
            <a:pPr lvl="3"/>
            <a:r>
              <a:rPr lang="cs-CZ" sz="1900" dirty="0"/>
              <a:t>stejné efekty může mít opakovaná pseudogravidita</a:t>
            </a:r>
          </a:p>
          <a:p>
            <a:pPr lvl="2"/>
            <a:r>
              <a:rPr lang="cs-CZ" sz="1900" dirty="0"/>
              <a:t>můžou se používat pouze krátce a musí být nasazeny před jakoukoliv známkou </a:t>
            </a:r>
            <a:r>
              <a:rPr lang="cs-CZ" sz="1900" dirty="0" err="1"/>
              <a:t>proestru</a:t>
            </a:r>
            <a:endParaRPr lang="cs-CZ" sz="1900" dirty="0"/>
          </a:p>
          <a:p>
            <a:pPr lvl="2"/>
            <a:r>
              <a:rPr lang="cs-CZ" sz="1900" dirty="0"/>
              <a:t>nesmí se použít u březích zvířat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8255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9E192-C0A4-1C00-2A63-195F17253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E4CE71-03C1-7741-B28E-69BDDECFA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16632"/>
            <a:ext cx="8579296" cy="864096"/>
          </a:xfrm>
        </p:spPr>
        <p:txBody>
          <a:bodyPr>
            <a:no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– kočkovití – preventivní medicína</a:t>
            </a:r>
            <a:endParaRPr lang="en-GB" sz="3200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D7D7E8C-F4B7-4EF0-9A55-A4A0E506E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08720"/>
            <a:ext cx="8856984" cy="5949280"/>
          </a:xfrm>
        </p:spPr>
        <p:txBody>
          <a:bodyPr>
            <a:noAutofit/>
          </a:bodyPr>
          <a:lstStyle/>
          <a:p>
            <a:r>
              <a:rPr lang="cs-CZ" sz="1500" b="1" dirty="0"/>
              <a:t>pravidelné klinické vyšetření </a:t>
            </a:r>
            <a:r>
              <a:rPr lang="cs-CZ" sz="1500" dirty="0"/>
              <a:t>- důležité obzvlášť pro detekci chronických onemocnění</a:t>
            </a:r>
          </a:p>
          <a:p>
            <a:pPr lvl="1"/>
            <a:r>
              <a:rPr lang="cs-CZ" sz="1500" b="1" dirty="0"/>
              <a:t>součásti pravidelného vyšetření</a:t>
            </a:r>
          </a:p>
          <a:p>
            <a:pPr lvl="2"/>
            <a:r>
              <a:rPr lang="cs-CZ" sz="1500" dirty="0"/>
              <a:t>BCS</a:t>
            </a:r>
          </a:p>
          <a:p>
            <a:pPr lvl="2"/>
            <a:r>
              <a:rPr lang="cs-CZ" sz="1500" dirty="0"/>
              <a:t>váha jedince</a:t>
            </a:r>
          </a:p>
          <a:p>
            <a:pPr lvl="2"/>
            <a:r>
              <a:rPr lang="cs-CZ" sz="1500" dirty="0"/>
              <a:t>kompletní klinické vyšetření</a:t>
            </a:r>
          </a:p>
          <a:p>
            <a:pPr lvl="2"/>
            <a:r>
              <a:rPr lang="cs-CZ" sz="1500" dirty="0"/>
              <a:t>zhodnocení přítomnosti nebo nepřítomnosti ektoparazitů</a:t>
            </a:r>
          </a:p>
          <a:p>
            <a:pPr lvl="2"/>
            <a:r>
              <a:rPr lang="cs-CZ" sz="1500" dirty="0"/>
              <a:t>odběr krve </a:t>
            </a:r>
          </a:p>
          <a:p>
            <a:pPr lvl="3"/>
            <a:r>
              <a:rPr lang="cs-CZ" sz="1500" dirty="0"/>
              <a:t>hematologické a biochemické vyšetření + vyšetření na parazity krve + sérum pro uchování</a:t>
            </a:r>
          </a:p>
          <a:p>
            <a:pPr lvl="3"/>
            <a:r>
              <a:rPr lang="cs-CZ" sz="1500" b="1" dirty="0"/>
              <a:t>sérologické testy</a:t>
            </a:r>
          </a:p>
          <a:p>
            <a:pPr lvl="4"/>
            <a:r>
              <a:rPr lang="cs-CZ" sz="1500" dirty="0" err="1"/>
              <a:t>FeLV</a:t>
            </a:r>
            <a:r>
              <a:rPr lang="cs-CZ" sz="1500" dirty="0"/>
              <a:t> a FIV</a:t>
            </a:r>
          </a:p>
          <a:p>
            <a:pPr lvl="4"/>
            <a:r>
              <a:rPr lang="cs-CZ" sz="1500" dirty="0"/>
              <a:t>další onemocnění závisí na výskytu jedince, epidemiologické situaci či na druhu zvířete </a:t>
            </a:r>
          </a:p>
          <a:p>
            <a:pPr lvl="5"/>
            <a:r>
              <a:rPr lang="cs-CZ" sz="1500" i="1" dirty="0" err="1">
                <a:latin typeface="Amasis MT Pro" panose="02040504050005020304" pitchFamily="18" charset="-18"/>
              </a:rPr>
              <a:t>Toxoplasma</a:t>
            </a:r>
            <a:r>
              <a:rPr lang="cs-CZ" sz="1500" i="1" dirty="0">
                <a:latin typeface="Amasis MT Pro" panose="02040504050005020304" pitchFamily="18" charset="-18"/>
              </a:rPr>
              <a:t> </a:t>
            </a:r>
            <a:r>
              <a:rPr lang="cs-CZ" sz="1500" i="1" dirty="0" err="1">
                <a:latin typeface="Amasis MT Pro" panose="02040504050005020304" pitchFamily="18" charset="-18"/>
              </a:rPr>
              <a:t>gondii</a:t>
            </a:r>
            <a:r>
              <a:rPr lang="cs-CZ" sz="1500" dirty="0">
                <a:latin typeface="Amasis MT Pro" panose="02040504050005020304" pitchFamily="18" charset="-18"/>
              </a:rPr>
              <a:t>, kočičí koronavirus, </a:t>
            </a:r>
            <a:r>
              <a:rPr lang="cs-CZ" sz="1500" i="1" dirty="0" err="1">
                <a:latin typeface="Amasis MT Pro" panose="02040504050005020304" pitchFamily="18" charset="-18"/>
              </a:rPr>
              <a:t>Dirofilaria</a:t>
            </a:r>
            <a:r>
              <a:rPr lang="cs-CZ" sz="1500" i="1" dirty="0">
                <a:latin typeface="Amasis MT Pro" panose="02040504050005020304" pitchFamily="18" charset="-18"/>
              </a:rPr>
              <a:t> </a:t>
            </a:r>
            <a:r>
              <a:rPr lang="cs-CZ" sz="1500" i="1" dirty="0" err="1">
                <a:latin typeface="Amasis MT Pro" panose="02040504050005020304" pitchFamily="18" charset="-18"/>
              </a:rPr>
              <a:t>immitis</a:t>
            </a:r>
            <a:endParaRPr lang="cs-CZ" sz="1500" i="1" dirty="0">
              <a:latin typeface="Amasis MT Pro" panose="02040504050005020304" pitchFamily="18" charset="-18"/>
            </a:endParaRPr>
          </a:p>
          <a:p>
            <a:pPr lvl="4"/>
            <a:r>
              <a:rPr lang="cs-CZ" sz="1500" dirty="0"/>
              <a:t>pro monitorování protilátek po vakcinaci – </a:t>
            </a:r>
            <a:r>
              <a:rPr lang="cs-CZ" sz="1500" dirty="0" err="1"/>
              <a:t>panleukopenie</a:t>
            </a:r>
            <a:r>
              <a:rPr lang="cs-CZ" sz="1500" dirty="0"/>
              <a:t> koček (hl. gepard), vzteklina</a:t>
            </a:r>
          </a:p>
          <a:p>
            <a:pPr lvl="5"/>
            <a:r>
              <a:rPr lang="cs-CZ" sz="1500" dirty="0">
                <a:latin typeface="Amasis MT Pro" panose="02040504050005020304" pitchFamily="18" charset="-18"/>
              </a:rPr>
              <a:t>dále kočičí </a:t>
            </a:r>
            <a:r>
              <a:rPr lang="cs-CZ" sz="1500" dirty="0" err="1">
                <a:latin typeface="Amasis MT Pro" panose="02040504050005020304" pitchFamily="18" charset="-18"/>
              </a:rPr>
              <a:t>herpesvirus</a:t>
            </a:r>
            <a:r>
              <a:rPr lang="cs-CZ" sz="1500" dirty="0">
                <a:latin typeface="Amasis MT Pro" panose="02040504050005020304" pitchFamily="18" charset="-18"/>
              </a:rPr>
              <a:t>, </a:t>
            </a:r>
            <a:r>
              <a:rPr lang="cs-CZ" sz="1500" dirty="0" err="1">
                <a:latin typeface="Amasis MT Pro" panose="02040504050005020304" pitchFamily="18" charset="-18"/>
              </a:rPr>
              <a:t>kalicivirus</a:t>
            </a:r>
            <a:r>
              <a:rPr lang="cs-CZ" sz="1500" dirty="0">
                <a:latin typeface="Amasis MT Pro" panose="02040504050005020304" pitchFamily="18" charset="-18"/>
              </a:rPr>
              <a:t> koček (až na citlivé druhy jako např. gepardy)</a:t>
            </a:r>
          </a:p>
          <a:p>
            <a:pPr lvl="5"/>
            <a:r>
              <a:rPr lang="cs-CZ" sz="1500" dirty="0">
                <a:latin typeface="Amasis MT Pro" panose="02040504050005020304" pitchFamily="18" charset="-18"/>
              </a:rPr>
              <a:t>pokud gepardi mají nižší titry protilátek, měli by se vakcinovat častěji</a:t>
            </a:r>
          </a:p>
          <a:p>
            <a:pPr lvl="2"/>
            <a:r>
              <a:rPr lang="cs-CZ" sz="1500" dirty="0"/>
              <a:t>vyšetření moči</a:t>
            </a:r>
          </a:p>
          <a:p>
            <a:pPr lvl="2"/>
            <a:r>
              <a:rPr lang="cs-CZ" sz="1500" dirty="0"/>
              <a:t>RTG a USG břicha</a:t>
            </a:r>
          </a:p>
          <a:p>
            <a:pPr lvl="2"/>
            <a:r>
              <a:rPr lang="cs-CZ" sz="1500" dirty="0" err="1"/>
              <a:t>koprologické</a:t>
            </a:r>
            <a:r>
              <a:rPr lang="cs-CZ" sz="1500" dirty="0"/>
              <a:t> vyšetření (ideálně min 2x ročně – prevence parazitóz)</a:t>
            </a:r>
          </a:p>
          <a:p>
            <a:pPr lvl="2"/>
            <a:endParaRPr lang="cs-CZ" sz="1600" dirty="0"/>
          </a:p>
          <a:p>
            <a:pPr lvl="1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7662699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F3FBD0-A16D-15E0-7B99-D2CF47B34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052736"/>
            <a:ext cx="8712968" cy="5616624"/>
          </a:xfrm>
        </p:spPr>
        <p:txBody>
          <a:bodyPr>
            <a:normAutofit fontScale="85000" lnSpcReduction="20000"/>
          </a:bodyPr>
          <a:lstStyle/>
          <a:p>
            <a:r>
              <a:rPr lang="cs-CZ" sz="1900" b="1" dirty="0"/>
              <a:t>Vakcinace</a:t>
            </a:r>
          </a:p>
          <a:p>
            <a:pPr lvl="1"/>
            <a:r>
              <a:rPr lang="cs-CZ" sz="1900" b="1" dirty="0" err="1"/>
              <a:t>core</a:t>
            </a:r>
            <a:r>
              <a:rPr lang="cs-CZ" sz="1900" dirty="0"/>
              <a:t> – doporučené pro všechny kočkovité šelmy</a:t>
            </a:r>
          </a:p>
          <a:p>
            <a:pPr lvl="2"/>
            <a:r>
              <a:rPr lang="cs-CZ" sz="1900" dirty="0"/>
              <a:t>vzteklina (neživá nebo rekombinantní </a:t>
            </a:r>
            <a:r>
              <a:rPr lang="cs-CZ" sz="1900" dirty="0" err="1"/>
              <a:t>canarypox</a:t>
            </a:r>
            <a:r>
              <a:rPr lang="cs-CZ" sz="1900" dirty="0"/>
              <a:t> vektorová vakcína)</a:t>
            </a:r>
          </a:p>
          <a:p>
            <a:pPr lvl="2"/>
            <a:r>
              <a:rPr lang="cs-CZ" sz="1900" dirty="0" err="1"/>
              <a:t>panleukopenie</a:t>
            </a:r>
            <a:r>
              <a:rPr lang="cs-CZ" sz="1900" dirty="0"/>
              <a:t> koček</a:t>
            </a:r>
          </a:p>
          <a:p>
            <a:pPr lvl="2"/>
            <a:r>
              <a:rPr lang="cs-CZ" sz="1900" dirty="0" err="1"/>
              <a:t>kalicivirus</a:t>
            </a:r>
            <a:endParaRPr lang="cs-CZ" sz="1900" dirty="0"/>
          </a:p>
          <a:p>
            <a:pPr lvl="2"/>
            <a:r>
              <a:rPr lang="cs-CZ" sz="1900" dirty="0" err="1"/>
              <a:t>herpesvirus</a:t>
            </a:r>
            <a:r>
              <a:rPr lang="cs-CZ" sz="1900" dirty="0"/>
              <a:t> (neživá vakcína)</a:t>
            </a:r>
          </a:p>
          <a:p>
            <a:pPr lvl="1"/>
            <a:r>
              <a:rPr lang="cs-CZ" sz="1900" b="1" dirty="0" err="1"/>
              <a:t>noncore</a:t>
            </a:r>
            <a:r>
              <a:rPr lang="cs-CZ" sz="1900" dirty="0"/>
              <a:t> – volitelné, závisí na místě výskytu a druhu jedince</a:t>
            </a:r>
          </a:p>
          <a:p>
            <a:pPr lvl="2"/>
            <a:r>
              <a:rPr lang="cs-CZ" sz="1900" dirty="0"/>
              <a:t>psinka (rekombinantní </a:t>
            </a:r>
            <a:r>
              <a:rPr lang="cs-CZ" sz="1900" dirty="0" err="1"/>
              <a:t>canarypox</a:t>
            </a:r>
            <a:r>
              <a:rPr lang="cs-CZ" sz="1900" dirty="0"/>
              <a:t> vakcína)</a:t>
            </a:r>
          </a:p>
          <a:p>
            <a:pPr lvl="2"/>
            <a:r>
              <a:rPr lang="cs-CZ" sz="1900" dirty="0" err="1"/>
              <a:t>FeLV</a:t>
            </a:r>
            <a:r>
              <a:rPr lang="cs-CZ" sz="1900" dirty="0"/>
              <a:t> (neživá vakcína)</a:t>
            </a:r>
          </a:p>
          <a:p>
            <a:endParaRPr lang="cs-CZ" sz="1900" dirty="0"/>
          </a:p>
          <a:p>
            <a:pPr lvl="1"/>
            <a:r>
              <a:rPr lang="cs-CZ" sz="1900" b="1" dirty="0" err="1"/>
              <a:t>postinjekční</a:t>
            </a:r>
            <a:r>
              <a:rPr lang="cs-CZ" sz="1900" b="1" dirty="0"/>
              <a:t> sarkom </a:t>
            </a:r>
            <a:r>
              <a:rPr lang="cs-CZ" sz="1900" dirty="0"/>
              <a:t>– není u nedomestikovaných příliš častý</a:t>
            </a:r>
          </a:p>
          <a:p>
            <a:pPr lvl="1"/>
            <a:r>
              <a:rPr lang="cs-CZ" sz="1900" dirty="0"/>
              <a:t>revakcinace </a:t>
            </a:r>
          </a:p>
          <a:p>
            <a:pPr lvl="2"/>
            <a:r>
              <a:rPr lang="cs-CZ" sz="1900" dirty="0"/>
              <a:t>není mnoho studií</a:t>
            </a:r>
          </a:p>
          <a:p>
            <a:pPr lvl="2"/>
            <a:r>
              <a:rPr lang="cs-CZ" sz="1900" dirty="0"/>
              <a:t>obvykle 1 - 3 roky u </a:t>
            </a:r>
            <a:r>
              <a:rPr lang="cs-CZ" sz="1900" dirty="0" err="1"/>
              <a:t>core</a:t>
            </a:r>
            <a:r>
              <a:rPr lang="cs-CZ" sz="1900" dirty="0"/>
              <a:t> vakcín</a:t>
            </a:r>
          </a:p>
          <a:p>
            <a:pPr marL="914400" lvl="2" indent="0">
              <a:buNone/>
            </a:pPr>
            <a:endParaRPr lang="cs-CZ" sz="1900" dirty="0"/>
          </a:p>
          <a:p>
            <a:r>
              <a:rPr lang="cs-CZ" sz="1900" b="1" dirty="0"/>
              <a:t>přesuny jedinců</a:t>
            </a:r>
          </a:p>
          <a:p>
            <a:pPr lvl="1"/>
            <a:r>
              <a:rPr lang="cs-CZ" sz="1900" dirty="0"/>
              <a:t>klinické vyšetření před cestou</a:t>
            </a:r>
          </a:p>
          <a:p>
            <a:pPr lvl="1"/>
            <a:r>
              <a:rPr lang="cs-CZ" sz="1900" dirty="0"/>
              <a:t>karanténa po příjezdu – typicky 30 dní</a:t>
            </a:r>
          </a:p>
          <a:p>
            <a:pPr lvl="2"/>
            <a:r>
              <a:rPr lang="cs-CZ" sz="1900" dirty="0"/>
              <a:t>držet jedince mimo ostatní zvířata</a:t>
            </a:r>
          </a:p>
          <a:p>
            <a:pPr lvl="2"/>
            <a:r>
              <a:rPr lang="cs-CZ" sz="1900" dirty="0"/>
              <a:t>osobní ochranné prostředky – oblečení, rukavice, obuv</a:t>
            </a:r>
          </a:p>
          <a:p>
            <a:pPr lvl="1"/>
            <a:r>
              <a:rPr lang="cs-CZ" sz="1900" dirty="0"/>
              <a:t>klinické vyšetření v karanténě a porovnání výsledků </a:t>
            </a:r>
          </a:p>
          <a:p>
            <a:pPr lvl="2"/>
            <a:r>
              <a:rPr lang="cs-CZ" sz="1900" dirty="0"/>
              <a:t>pomáhá stanovit množství stresu při přepravě a reakci na změnu prostředí </a:t>
            </a:r>
          </a:p>
          <a:p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C892B07E-5F12-E249-6AD1-02F969710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" y="-8720"/>
            <a:ext cx="9144000" cy="1143000"/>
          </a:xfrm>
        </p:spPr>
        <p:txBody>
          <a:bodyPr>
            <a:no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– kočkovití – preventivní medicína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142352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E008D6-DDCE-3168-89ED-25E7649EB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- kočkovití - charakteristika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ACDC1C-5E65-A526-8869-5012C5832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00200"/>
            <a:ext cx="8784976" cy="5141168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b="1" kern="100" dirty="0">
                <a:effectLst/>
                <a:latin typeface="Amasis MT Pro" panose="02040504050005020304" pitchFamily="18" charset="-18"/>
              </a:rPr>
              <a:t>Nároky na chov</a:t>
            </a:r>
          </a:p>
          <a:p>
            <a:pPr lvl="1"/>
            <a:r>
              <a:rPr lang="cs-CZ" sz="1500" dirty="0"/>
              <a:t>solitérní a silně teritoriální zvířata</a:t>
            </a:r>
          </a:p>
          <a:p>
            <a:pPr lvl="1"/>
            <a:r>
              <a:rPr lang="cs-CZ" sz="1500" dirty="0"/>
              <a:t>pouze samice lvů se zdržují ve skupinách</a:t>
            </a:r>
          </a:p>
          <a:p>
            <a:pPr lvl="1"/>
            <a:r>
              <a:rPr lang="cs-CZ" sz="1500" dirty="0"/>
              <a:t>kočkovité šelmy jsou skvělí lezci a plavci - dostatečně zabezpečit prostor</a:t>
            </a:r>
          </a:p>
          <a:p>
            <a:pPr lvl="2"/>
            <a:r>
              <a:rPr lang="cs-CZ" sz="1500" dirty="0"/>
              <a:t>např. pro gepardy postačí převis od délce 1 metru</a:t>
            </a:r>
          </a:p>
          <a:p>
            <a:pPr lvl="1"/>
            <a:r>
              <a:rPr lang="cs-CZ" sz="1500" b="1" dirty="0"/>
              <a:t>specifikace výběhu se liší druh od druhu</a:t>
            </a:r>
          </a:p>
          <a:p>
            <a:pPr lvl="2"/>
            <a:r>
              <a:rPr lang="cs-CZ" sz="1500" dirty="0"/>
              <a:t>vertikální komponenty, vyvýšená místa pro odpočinek, zdroj tepla, stín, kmeny stromů či dřevo jako škrabadlo, vizuální bariéra, za kterou by se mohli schovat, úkryty, variace v topografii, vodní prvky</a:t>
            </a:r>
          </a:p>
          <a:p>
            <a:pPr lvl="1"/>
            <a:r>
              <a:rPr lang="cs-CZ" sz="1500" dirty="0"/>
              <a:t>důležitou součástí ubikace je prostor, kam je jedince možno přesunout při čištění výběhu, krmení a veterinárních zákrocích</a:t>
            </a:r>
          </a:p>
          <a:p>
            <a:pPr lvl="1"/>
            <a:r>
              <a:rPr lang="cs-CZ" sz="1500" b="1" dirty="0"/>
              <a:t>často kontrolovat výběh</a:t>
            </a:r>
          </a:p>
          <a:p>
            <a:pPr lvl="2"/>
            <a:r>
              <a:rPr lang="cs-CZ" sz="1500" dirty="0"/>
              <a:t>kontrola prvků výběhu, zdali nejsou rozbité či poškozené, aby se o ně jedinec nezranil či nemohl uniknout</a:t>
            </a:r>
          </a:p>
          <a:p>
            <a:pPr lvl="2"/>
            <a:r>
              <a:rPr lang="cs-CZ" sz="1500" dirty="0"/>
              <a:t>ujištění, že vegetace nepřerostla a nevytvořila únikovou cestu</a:t>
            </a:r>
          </a:p>
          <a:p>
            <a:pPr lvl="1"/>
            <a:r>
              <a:rPr lang="cs-CZ" sz="1500" dirty="0"/>
              <a:t>platformy musí být kontrolovány jako prevence zranění a umožňovat dezinfekci</a:t>
            </a:r>
          </a:p>
          <a:p>
            <a:pPr lvl="1"/>
            <a:r>
              <a:rPr lang="cs-CZ" sz="1500" dirty="0"/>
              <a:t>levhart sněžný a levhart obláčkový – velmi dobří lezci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2096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D45211-987F-6102-C2A6-943C05098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- kočkovití - charakteristika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DB32A2-673B-578E-3FC4-1B5C56586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b="1" kern="100" dirty="0">
                <a:effectLst/>
                <a:latin typeface="Amasis MT Pro" panose="02040504050005020304" pitchFamily="18" charset="-18"/>
              </a:rPr>
              <a:t>Nároky na chov</a:t>
            </a:r>
          </a:p>
          <a:p>
            <a:pPr lvl="1"/>
            <a:r>
              <a:rPr lang="cs-CZ" sz="1500" b="1" dirty="0" err="1"/>
              <a:t>arboreální</a:t>
            </a:r>
            <a:r>
              <a:rPr lang="cs-CZ" sz="1500" dirty="0"/>
              <a:t> (= pohybující se na stromech) potřebují hodně vertikálního prostoru pro lezení</a:t>
            </a:r>
          </a:p>
          <a:p>
            <a:pPr lvl="1"/>
            <a:r>
              <a:rPr lang="cs-CZ" sz="1500" b="1" dirty="0"/>
              <a:t>terestriální</a:t>
            </a:r>
            <a:r>
              <a:rPr lang="cs-CZ" sz="1500" dirty="0"/>
              <a:t> potřebují výběh s varietou povrchu </a:t>
            </a:r>
          </a:p>
          <a:p>
            <a:pPr lvl="2"/>
            <a:r>
              <a:rPr lang="cs-CZ" sz="1500" dirty="0"/>
              <a:t>skalky, kmeny stromů (označují si a hlídají teritorium)</a:t>
            </a:r>
          </a:p>
          <a:p>
            <a:pPr marL="914400" lvl="2" indent="0">
              <a:buNone/>
            </a:pPr>
            <a:endParaRPr lang="cs-CZ" sz="1500" dirty="0"/>
          </a:p>
          <a:p>
            <a:pPr lvl="1"/>
            <a:r>
              <a:rPr lang="cs-CZ" sz="1500" dirty="0"/>
              <a:t>velké kočkovité šelmy by neměly být na tvrdých površích (př. beton)</a:t>
            </a:r>
          </a:p>
          <a:p>
            <a:pPr lvl="2"/>
            <a:r>
              <a:rPr lang="cs-CZ" sz="1500" dirty="0"/>
              <a:t>dochází k častějšímu rozvoji osteoartritických změn a k ulceraci nášlapných polštářků</a:t>
            </a:r>
          </a:p>
          <a:p>
            <a:pPr lvl="2"/>
            <a:r>
              <a:rPr lang="cs-CZ" sz="1500" dirty="0"/>
              <a:t>ideální jsou přírodní materiály či umělé s určitou flexibilitou (překližky, plasty)</a:t>
            </a:r>
          </a:p>
          <a:p>
            <a:pPr marL="914400" lvl="2" indent="0">
              <a:buNone/>
            </a:pPr>
            <a:endParaRPr lang="cs-CZ" sz="1500" dirty="0"/>
          </a:p>
          <a:p>
            <a:pPr lvl="1"/>
            <a:r>
              <a:rPr lang="cs-CZ" sz="1500" dirty="0"/>
              <a:t>nutnost myslet převážně na </a:t>
            </a:r>
            <a:r>
              <a:rPr lang="cs-CZ" sz="1500" b="1" dirty="0"/>
              <a:t>bezpečnost</a:t>
            </a:r>
            <a:r>
              <a:rPr lang="cs-CZ" sz="1500" dirty="0"/>
              <a:t> zaměstnanců a návštěvníků</a:t>
            </a:r>
          </a:p>
          <a:p>
            <a:pPr lvl="1"/>
            <a:r>
              <a:rPr lang="cs-CZ" sz="1500" b="1" dirty="0"/>
              <a:t>šelmy by měly být trénovány</a:t>
            </a:r>
          </a:p>
          <a:p>
            <a:pPr lvl="2"/>
            <a:r>
              <a:rPr lang="cs-CZ" sz="1500" dirty="0"/>
              <a:t>výrazně ulehčuje manipulaci s jedinci</a:t>
            </a:r>
          </a:p>
          <a:p>
            <a:pPr lvl="2"/>
            <a:r>
              <a:rPr lang="cs-CZ" sz="1500" dirty="0"/>
              <a:t>snižuje stres zvířete při manipulaci a základních veterinárních zákrocích</a:t>
            </a:r>
          </a:p>
          <a:p>
            <a:pPr marL="1371600" lvl="3" indent="0">
              <a:buNone/>
            </a:pPr>
            <a:r>
              <a:rPr lang="cs-CZ" sz="1500" dirty="0"/>
              <a:t>→ není nutné je při každé manipulaci </a:t>
            </a:r>
            <a:r>
              <a:rPr lang="cs-CZ" sz="1500" dirty="0" err="1"/>
              <a:t>sedovat</a:t>
            </a:r>
            <a:r>
              <a:rPr lang="cs-CZ" sz="1500" dirty="0"/>
              <a:t> či hrubě fixovat</a:t>
            </a:r>
          </a:p>
          <a:p>
            <a:pPr lvl="1"/>
            <a:endParaRPr lang="cs-CZ" sz="1500" dirty="0"/>
          </a:p>
          <a:p>
            <a:pPr lvl="1"/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245229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AF4763-BB9B-D880-6513-9C25602BA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16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- kočkovití - charakteristika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DE867A-9179-4D35-5AA4-DB4216D65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052736"/>
            <a:ext cx="8784976" cy="5616624"/>
          </a:xfrm>
        </p:spPr>
        <p:txBody>
          <a:bodyPr/>
          <a:lstStyle/>
          <a:p>
            <a:r>
              <a:rPr lang="cs-CZ" sz="1800" b="1" dirty="0"/>
              <a:t>Krmení</a:t>
            </a:r>
          </a:p>
          <a:p>
            <a:pPr lvl="1"/>
            <a:r>
              <a:rPr lang="cs-CZ" sz="1500" dirty="0"/>
              <a:t>všichni zástupci kočkovitých šelem jsou masožravci</a:t>
            </a:r>
          </a:p>
          <a:p>
            <a:pPr lvl="2"/>
            <a:r>
              <a:rPr lang="cs-CZ" sz="1500" dirty="0"/>
              <a:t>konkrétní strava se významně liší dle velikosti šelmy</a:t>
            </a:r>
          </a:p>
          <a:p>
            <a:pPr lvl="3"/>
            <a:r>
              <a:rPr lang="cs-CZ" sz="1500" b="1" dirty="0"/>
              <a:t>velké kočkovité šelmy </a:t>
            </a:r>
            <a:r>
              <a:rPr lang="cs-CZ" sz="1500" dirty="0"/>
              <a:t>(lev, tygr) </a:t>
            </a:r>
          </a:p>
          <a:p>
            <a:pPr lvl="4"/>
            <a:r>
              <a:rPr lang="cs-CZ" sz="1500" dirty="0"/>
              <a:t>kořistí jsou pouze velké druhy savců - 2 - 3 druhy tvoří jejich dietu</a:t>
            </a:r>
          </a:p>
          <a:p>
            <a:pPr lvl="3"/>
            <a:r>
              <a:rPr lang="cs-CZ" sz="1500" b="1" dirty="0"/>
              <a:t>středně velké šelmy </a:t>
            </a:r>
            <a:r>
              <a:rPr lang="cs-CZ" sz="1500" dirty="0"/>
              <a:t>(puma, levhart sněžný, levhart skvrnitý) </a:t>
            </a:r>
          </a:p>
          <a:p>
            <a:pPr lvl="4"/>
            <a:r>
              <a:rPr lang="cs-CZ" sz="1500" dirty="0"/>
              <a:t>menší druhy savců, velké rozpětí lovených druhů</a:t>
            </a:r>
          </a:p>
          <a:p>
            <a:pPr lvl="3"/>
            <a:r>
              <a:rPr lang="cs-CZ" sz="1500" b="1" dirty="0"/>
              <a:t>malé šelmy </a:t>
            </a:r>
          </a:p>
          <a:p>
            <a:pPr lvl="4"/>
            <a:r>
              <a:rPr lang="cs-CZ" sz="1500" dirty="0"/>
              <a:t>savci, ptáci, plazi, obojživelníci, hmyz</a:t>
            </a:r>
          </a:p>
          <a:p>
            <a:pPr lvl="2"/>
            <a:r>
              <a:rPr lang="cs-CZ" sz="1500" dirty="0"/>
              <a:t>všechny kočkovité šelmy loví, ale některé mohou být i příležitostnými lovci</a:t>
            </a:r>
          </a:p>
          <a:p>
            <a:pPr lvl="1"/>
            <a:endParaRPr lang="cs-CZ" sz="1500" dirty="0"/>
          </a:p>
          <a:p>
            <a:pPr lvl="1"/>
            <a:r>
              <a:rPr lang="cs-CZ" sz="1500" dirty="0"/>
              <a:t>potřebují mnohem více proteinu v dietě než kterýkoliv jiný savec</a:t>
            </a:r>
          </a:p>
          <a:p>
            <a:pPr lvl="2"/>
            <a:r>
              <a:rPr lang="cs-CZ" sz="1500" dirty="0"/>
              <a:t>12 % kočka domácí (4 % pes domácí)</a:t>
            </a:r>
          </a:p>
          <a:p>
            <a:pPr lvl="1"/>
            <a:r>
              <a:rPr lang="cs-CZ" sz="1500" dirty="0"/>
              <a:t>nejsou známá nutriční specifika všech druhů, vychází se z modelu kočky domácí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4165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01E607-BD0F-3D80-3C9B-306E49DB8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1837"/>
          </a:xfrm>
        </p:spPr>
        <p:txBody>
          <a:bodyPr>
            <a:normAutofit/>
          </a:bodyPr>
          <a:lstStyle/>
          <a:p>
            <a:r>
              <a:rPr lang="cs-CZ" sz="3200" b="1" i="1" dirty="0" err="1"/>
              <a:t>Felidae</a:t>
            </a:r>
            <a:r>
              <a:rPr lang="cs-CZ" sz="3200" b="1" dirty="0"/>
              <a:t> - kočkovití - charakteristika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23A26F-9FCB-9BC4-4204-FD9DBDEF8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731838"/>
            <a:ext cx="8784976" cy="6009530"/>
          </a:xfrm>
        </p:spPr>
        <p:txBody>
          <a:bodyPr>
            <a:normAutofit lnSpcReduction="10000"/>
          </a:bodyPr>
          <a:lstStyle/>
          <a:p>
            <a:r>
              <a:rPr lang="cs-CZ" sz="1800" b="1" dirty="0"/>
              <a:t>Krmení - strava</a:t>
            </a:r>
          </a:p>
          <a:p>
            <a:pPr lvl="1"/>
            <a:r>
              <a:rPr lang="cs-CZ" sz="1500" b="1" dirty="0"/>
              <a:t>komerční dieta s vysokým obsahem živočišného proteinu</a:t>
            </a:r>
          </a:p>
          <a:p>
            <a:pPr lvl="2"/>
            <a:r>
              <a:rPr lang="cs-CZ" sz="1500" dirty="0"/>
              <a:t>není potřeba suplementace vitamíny a minerály</a:t>
            </a:r>
          </a:p>
          <a:p>
            <a:pPr lvl="2"/>
            <a:r>
              <a:rPr lang="cs-CZ" sz="1500" dirty="0"/>
              <a:t>může být kompletní dietou (obzvláště pokud jsou jí krmeny už od mláděte)</a:t>
            </a:r>
          </a:p>
          <a:p>
            <a:pPr lvl="1"/>
            <a:r>
              <a:rPr lang="cs-CZ" sz="1500" b="1" dirty="0"/>
              <a:t>celá kořist </a:t>
            </a:r>
          </a:p>
          <a:p>
            <a:pPr lvl="2"/>
            <a:r>
              <a:rPr lang="cs-CZ" sz="1500" dirty="0"/>
              <a:t>pokud většina tvoří svalovina, je potřeba suplementace</a:t>
            </a:r>
          </a:p>
          <a:p>
            <a:pPr lvl="1"/>
            <a:r>
              <a:rPr lang="cs-CZ" sz="1500" b="1" dirty="0"/>
              <a:t>kosti</a:t>
            </a:r>
          </a:p>
          <a:p>
            <a:pPr lvl="2"/>
            <a:r>
              <a:rPr lang="cs-CZ" sz="1500" dirty="0"/>
              <a:t>pouze některým druhům</a:t>
            </a:r>
          </a:p>
          <a:p>
            <a:pPr lvl="2"/>
            <a:r>
              <a:rPr lang="cs-CZ" sz="1500" dirty="0"/>
              <a:t>ve dnech, kdy se nekrmí nebo 2x týdně</a:t>
            </a:r>
          </a:p>
          <a:p>
            <a:pPr lvl="2"/>
            <a:r>
              <a:rPr lang="cs-CZ" sz="1500" dirty="0"/>
              <a:t>slouží jako zpestření (</a:t>
            </a:r>
            <a:r>
              <a:rPr lang="cs-CZ" sz="1500" dirty="0" err="1"/>
              <a:t>enrichment</a:t>
            </a:r>
            <a:r>
              <a:rPr lang="cs-CZ" sz="1500" dirty="0"/>
              <a:t>) a podporuje zdravé zuby</a:t>
            </a:r>
          </a:p>
          <a:p>
            <a:endParaRPr lang="cs-CZ" sz="1500" dirty="0"/>
          </a:p>
          <a:p>
            <a:pPr lvl="1"/>
            <a:r>
              <a:rPr lang="cs-CZ" sz="1500" dirty="0"/>
              <a:t>většina šelem zvládne zkonzumovat i kořist silně kontaminovanou mikroorganismy bez většího rizika trávicích obtíží či infekce, ale přesto by se kontaminace měla co nejvíce omezit</a:t>
            </a:r>
          </a:p>
          <a:p>
            <a:pPr lvl="1"/>
            <a:r>
              <a:rPr lang="cs-CZ" sz="1500" dirty="0"/>
              <a:t>zajistit neomezený přístup k vodě</a:t>
            </a:r>
          </a:p>
          <a:p>
            <a:pPr lvl="1"/>
            <a:r>
              <a:rPr lang="cs-CZ" sz="1500" dirty="0"/>
              <a:t>často se vyskytuje </a:t>
            </a:r>
            <a:r>
              <a:rPr lang="cs-CZ" sz="1500" b="1" dirty="0"/>
              <a:t>obezita</a:t>
            </a:r>
          </a:p>
          <a:p>
            <a:pPr lvl="2"/>
            <a:r>
              <a:rPr lang="cs-CZ" sz="1500" dirty="0"/>
              <a:t>metabolické nároky - 80 - 90 kcal/kg/den </a:t>
            </a:r>
          </a:p>
          <a:p>
            <a:pPr lvl="3"/>
            <a:r>
              <a:rPr lang="cs-CZ" sz="1500" dirty="0"/>
              <a:t>dle jiného vzoru 55 - 260 kcal/kg</a:t>
            </a:r>
          </a:p>
          <a:p>
            <a:pPr lvl="2"/>
            <a:r>
              <a:rPr lang="cs-CZ" sz="1500" dirty="0"/>
              <a:t>nutno přizpůsobit fyzickému stavu jedince, věku, environmentálním faktorům</a:t>
            </a:r>
          </a:p>
          <a:p>
            <a:pPr lvl="1"/>
            <a:endParaRPr lang="cs-CZ" sz="1500" dirty="0"/>
          </a:p>
          <a:p>
            <a:pPr lvl="1"/>
            <a:r>
              <a:rPr lang="cs-CZ" sz="1500" b="1" dirty="0"/>
              <a:t>frekvence krmení</a:t>
            </a:r>
          </a:p>
          <a:p>
            <a:pPr lvl="2"/>
            <a:r>
              <a:rPr lang="cs-CZ" sz="1500" dirty="0"/>
              <a:t>každý den nebo se střídají dny krmení a nekrmení („</a:t>
            </a:r>
            <a:r>
              <a:rPr lang="cs-CZ" sz="1500" dirty="0" err="1"/>
              <a:t>feeding</a:t>
            </a:r>
            <a:r>
              <a:rPr lang="cs-CZ" sz="1500" dirty="0"/>
              <a:t> a non-</a:t>
            </a:r>
            <a:r>
              <a:rPr lang="cs-CZ" sz="1500" dirty="0" err="1"/>
              <a:t>feeding</a:t>
            </a:r>
            <a:r>
              <a:rPr lang="cs-CZ" sz="1500" dirty="0"/>
              <a:t> </a:t>
            </a:r>
            <a:r>
              <a:rPr lang="cs-CZ" sz="1500" dirty="0" err="1"/>
              <a:t>day</a:t>
            </a:r>
            <a:r>
              <a:rPr lang="cs-CZ" sz="1500" dirty="0"/>
              <a:t>“)</a:t>
            </a:r>
          </a:p>
          <a:p>
            <a:pPr lvl="2"/>
            <a:r>
              <a:rPr lang="cs-CZ" sz="1500" dirty="0"/>
              <a:t>dle zdravotního stavu a preferencích jedince </a:t>
            </a:r>
          </a:p>
          <a:p>
            <a:pPr lvl="2"/>
            <a:r>
              <a:rPr lang="cs-CZ" sz="1500" dirty="0"/>
              <a:t>při dnech, kdy se nekrmí, mohou být předkládány kosti a kůže</a:t>
            </a:r>
          </a:p>
          <a:p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310881559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11347</TotalTime>
  <Words>7070</Words>
  <Application>Microsoft Office PowerPoint</Application>
  <PresentationFormat>Předvádění na obrazovce (4:3)</PresentationFormat>
  <Paragraphs>941</Paragraphs>
  <Slides>52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3" baseType="lpstr">
      <vt:lpstr>Motiv sady Office</vt:lpstr>
      <vt:lpstr>Felidae - kočkovití</vt:lpstr>
      <vt:lpstr>Felidae - kočkovití - charakteristika</vt:lpstr>
      <vt:lpstr>Felidae - kočkovití - charakteristika</vt:lpstr>
      <vt:lpstr>Felidae - kočkovití - charakteristika</vt:lpstr>
      <vt:lpstr>Felidae - kočkovití - charakteristika</vt:lpstr>
      <vt:lpstr>Felidae - kočkovití - charakteristika</vt:lpstr>
      <vt:lpstr>Felidae - kočkovití - charakteristika</vt:lpstr>
      <vt:lpstr>Felidae - kočkovití - charakteristika</vt:lpstr>
      <vt:lpstr>Felidae - kočkovití - charakteristika</vt:lpstr>
      <vt:lpstr>Felidae - kočkovití - charakteristika</vt:lpstr>
      <vt:lpstr>Felidae – kočkovití</vt:lpstr>
      <vt:lpstr>Felidae – kočkovití - anestezie </vt:lpstr>
      <vt:lpstr>Felidae – kočkovití - anestezie</vt:lpstr>
      <vt:lpstr>Felidae – kočkovití - anestezie</vt:lpstr>
      <vt:lpstr>Felidae - kočkovití - nemoci</vt:lpstr>
      <vt:lpstr>Felidae – kočkovití - hematologie</vt:lpstr>
      <vt:lpstr>Felidae – kočkovití - biochemie</vt:lpstr>
      <vt:lpstr>Felidae - kočkovití – infekční onemocnění</vt:lpstr>
      <vt:lpstr>Felidae - kočkovití - nejvýznamnější původci virových onemocnění</vt:lpstr>
      <vt:lpstr>Felidae - kočkovití - nejvýznamnější původci virových onemocnění</vt:lpstr>
      <vt:lpstr>Felidae - kočkovití - nejvýznamnější původci virových onemocnění</vt:lpstr>
      <vt:lpstr>Felidae - kočkovití - nejvýznamnější původci virových onemocnění</vt:lpstr>
      <vt:lpstr>Felidae - kočkovití - nejvýznamnější původci virových onemocnění</vt:lpstr>
      <vt:lpstr>Felidae - kočkovití - nejvýznamnější původci virových onemocnění</vt:lpstr>
      <vt:lpstr>Felidae - kočkovití - nejvýznamnější původci virových onemocnění</vt:lpstr>
      <vt:lpstr>Felidae - kočkovití - nejvýznamnější původci infekčních onemocnění</vt:lpstr>
      <vt:lpstr>Prezentace aplikace PowerPoint</vt:lpstr>
      <vt:lpstr>Felidae - kočkovití - nejvýznamnější původci infekčních onemocnění</vt:lpstr>
      <vt:lpstr>Felidae - kočkovití - nejvýznamnější původci infekčních onemocnění</vt:lpstr>
      <vt:lpstr>Felidae - kočkovití - nejvýznamnější parazitární onemocnění</vt:lpstr>
      <vt:lpstr>Felidae - kočkovití - nejvýznamnější parazitární onemocnění</vt:lpstr>
      <vt:lpstr>Felidae - kočkovití - nejvýznamnější parazitární onemocnění</vt:lpstr>
      <vt:lpstr>Felidae - kočkovití - nejvýznamnější parazitární onemocnění</vt:lpstr>
      <vt:lpstr>Felidae - kočkovití - nejvýznamnější parazitární onemocnění</vt:lpstr>
      <vt:lpstr>Felidae - kočkovití - nejvýznamnější parazitární onemocnění</vt:lpstr>
      <vt:lpstr>Felidae - kočkovití - nejvýznamnější parazitární onemocnění</vt:lpstr>
      <vt:lpstr>Felidae - kočkovití - nejvýznamnější parazitární onemocnění</vt:lpstr>
      <vt:lpstr>Felidae - kočkovití - nejvýznamnější parazitární onemocnění</vt:lpstr>
      <vt:lpstr>Felidae - kočkovití - nejvýznamnější parazitární onemocnění</vt:lpstr>
      <vt:lpstr>Felidae - kočkovití - nejvýznamnější parazitární onemocnění</vt:lpstr>
      <vt:lpstr>Felidae - kočkovití - nejvýznamnější parazitární onemocnění</vt:lpstr>
      <vt:lpstr>Prezentace aplikace PowerPoint</vt:lpstr>
      <vt:lpstr>Prezentace aplikace PowerPoint</vt:lpstr>
      <vt:lpstr>Felidae - kočkovití - nejvýznamnější parazitární onemocnění</vt:lpstr>
      <vt:lpstr>Felidae - kočkovití - nejvýznamnější parazitární onemocnění</vt:lpstr>
      <vt:lpstr>Felidae - kočkovití - nejvýznamnější parazitární onemocnění</vt:lpstr>
      <vt:lpstr>Felidae - kočkovití - nejvýznamnější parazitární onemocnění</vt:lpstr>
      <vt:lpstr>Felidae – kočkovití – neinfekční onemocnění</vt:lpstr>
      <vt:lpstr>Felidae – kočkovití - reprodukce</vt:lpstr>
      <vt:lpstr>Felidae – kočkovití - reprodukce</vt:lpstr>
      <vt:lpstr>Felidae – kočkovití – preventivní medicína</vt:lpstr>
      <vt:lpstr>Felidae – kočkovití – preventivní medicína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Jiří Pikula</dc:creator>
  <cp:lastModifiedBy>Víťa</cp:lastModifiedBy>
  <cp:revision>253</cp:revision>
  <dcterms:created xsi:type="dcterms:W3CDTF">2021-04-25T17:04:09Z</dcterms:created>
  <dcterms:modified xsi:type="dcterms:W3CDTF">2024-11-14T08:39:28Z</dcterms:modified>
</cp:coreProperties>
</file>