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5"/>
  </p:notesMasterIdLst>
  <p:sldIdLst>
    <p:sldId id="256" r:id="rId2"/>
    <p:sldId id="489" r:id="rId3"/>
    <p:sldId id="517" r:id="rId4"/>
    <p:sldId id="501" r:id="rId5"/>
    <p:sldId id="502" r:id="rId6"/>
    <p:sldId id="516" r:id="rId7"/>
    <p:sldId id="515" r:id="rId8"/>
    <p:sldId id="514" r:id="rId9"/>
    <p:sldId id="513" r:id="rId10"/>
    <p:sldId id="512" r:id="rId11"/>
    <p:sldId id="511" r:id="rId12"/>
    <p:sldId id="510" r:id="rId13"/>
    <p:sldId id="509" r:id="rId14"/>
    <p:sldId id="508" r:id="rId15"/>
    <p:sldId id="507" r:id="rId16"/>
    <p:sldId id="506" r:id="rId17"/>
    <p:sldId id="505" r:id="rId18"/>
    <p:sldId id="504" r:id="rId19"/>
    <p:sldId id="526" r:id="rId20"/>
    <p:sldId id="503" r:id="rId21"/>
    <p:sldId id="525" r:id="rId22"/>
    <p:sldId id="524" r:id="rId23"/>
    <p:sldId id="523" r:id="rId24"/>
    <p:sldId id="522" r:id="rId25"/>
    <p:sldId id="521" r:id="rId26"/>
    <p:sldId id="520" r:id="rId27"/>
    <p:sldId id="519" r:id="rId28"/>
    <p:sldId id="518" r:id="rId29"/>
    <p:sldId id="534" r:id="rId30"/>
    <p:sldId id="533" r:id="rId31"/>
    <p:sldId id="532" r:id="rId32"/>
    <p:sldId id="531" r:id="rId33"/>
    <p:sldId id="559" r:id="rId34"/>
    <p:sldId id="530" r:id="rId35"/>
    <p:sldId id="529" r:id="rId36"/>
    <p:sldId id="528" r:id="rId37"/>
    <p:sldId id="561" r:id="rId38"/>
    <p:sldId id="527" r:id="rId39"/>
    <p:sldId id="560" r:id="rId40"/>
    <p:sldId id="562" r:id="rId41"/>
    <p:sldId id="564" r:id="rId42"/>
    <p:sldId id="563" r:id="rId43"/>
    <p:sldId id="565" r:id="rId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8" autoAdjust="0"/>
    <p:restoredTop sz="93574" autoAdjust="0"/>
  </p:normalViewPr>
  <p:slideViewPr>
    <p:cSldViewPr>
      <p:cViewPr varScale="1">
        <p:scale>
          <a:sx n="74" d="100"/>
          <a:sy n="74" d="100"/>
        </p:scale>
        <p:origin x="170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masis MT Pro" panose="02040504050005020304" pitchFamily="18" charset="-18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masis MT Pro" panose="02040504050005020304" pitchFamily="18" charset="-18"/>
              </a:defRPr>
            </a:lvl1pPr>
          </a:lstStyle>
          <a:p>
            <a:fld id="{02D4EEE7-B8CF-4714-86CB-2CC5C467172D}" type="datetimeFigureOut">
              <a:rPr lang="cs-CZ" smtClean="0"/>
              <a:pPr/>
              <a:t>14.11.2024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masis MT Pro" panose="02040504050005020304" pitchFamily="18" charset="-18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masis MT Pro" panose="02040504050005020304" pitchFamily="18" charset="-18"/>
              </a:defRPr>
            </a:lvl1pPr>
          </a:lstStyle>
          <a:p>
            <a:fld id="{E029F95C-EC01-4944-9123-CD7CD388B23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8371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masis MT Pro" panose="02040504050005020304" pitchFamily="18" charset="-18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masis MT Pro" panose="02040504050005020304" pitchFamily="18" charset="-18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masis MT Pro" panose="02040504050005020304" pitchFamily="18" charset="-18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masis MT Pro" panose="02040504050005020304" pitchFamily="18" charset="-18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masis MT Pro" panose="02040504050005020304" pitchFamily="18" charset="-1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1959-7E49-4A48-A848-FED3DF39817E}" type="datetimeFigureOut">
              <a:rPr lang="cs-CZ" smtClean="0"/>
              <a:pPr/>
              <a:t>14.11.2024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EC09-0C5A-46E2-8521-A7A6BF6C34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1959-7E49-4A48-A848-FED3DF39817E}" type="datetimeFigureOut">
              <a:rPr lang="cs-CZ" smtClean="0"/>
              <a:pPr/>
              <a:t>14.11.2024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EC09-0C5A-46E2-8521-A7A6BF6C34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1959-7E49-4A48-A848-FED3DF39817E}" type="datetimeFigureOut">
              <a:rPr lang="cs-CZ" smtClean="0"/>
              <a:pPr/>
              <a:t>14.11.2024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EC09-0C5A-46E2-8521-A7A6BF6C34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1959-7E49-4A48-A848-FED3DF39817E}" type="datetimeFigureOut">
              <a:rPr lang="cs-CZ" smtClean="0"/>
              <a:pPr/>
              <a:t>14.11.2024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EC09-0C5A-46E2-8521-A7A6BF6C34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1959-7E49-4A48-A848-FED3DF39817E}" type="datetimeFigureOut">
              <a:rPr lang="cs-CZ" smtClean="0"/>
              <a:pPr/>
              <a:t>14.11.2024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EC09-0C5A-46E2-8521-A7A6BF6C34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1959-7E49-4A48-A848-FED3DF39817E}" type="datetimeFigureOut">
              <a:rPr lang="cs-CZ" smtClean="0"/>
              <a:pPr/>
              <a:t>14.11.2024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EC09-0C5A-46E2-8521-A7A6BF6C34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1959-7E49-4A48-A848-FED3DF39817E}" type="datetimeFigureOut">
              <a:rPr lang="cs-CZ" smtClean="0"/>
              <a:pPr/>
              <a:t>14.11.2024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EC09-0C5A-46E2-8521-A7A6BF6C34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1959-7E49-4A48-A848-FED3DF39817E}" type="datetimeFigureOut">
              <a:rPr lang="cs-CZ" smtClean="0"/>
              <a:pPr/>
              <a:t>14.11.2024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EC09-0C5A-46E2-8521-A7A6BF6C34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1959-7E49-4A48-A848-FED3DF39817E}" type="datetimeFigureOut">
              <a:rPr lang="cs-CZ" smtClean="0"/>
              <a:pPr/>
              <a:t>14.11.2024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EC09-0C5A-46E2-8521-A7A6BF6C34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1959-7E49-4A48-A848-FED3DF39817E}" type="datetimeFigureOut">
              <a:rPr lang="cs-CZ" smtClean="0"/>
              <a:pPr/>
              <a:t>14.11.2024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EC09-0C5A-46E2-8521-A7A6BF6C34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1959-7E49-4A48-A848-FED3DF39817E}" type="datetimeFigureOut">
              <a:rPr lang="cs-CZ" smtClean="0"/>
              <a:pPr/>
              <a:t>14.11.2024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EC09-0C5A-46E2-8521-A7A6BF6C34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masis MT Pro" panose="02040504050005020304" pitchFamily="18" charset="-18"/>
              </a:defRPr>
            </a:lvl1pPr>
          </a:lstStyle>
          <a:p>
            <a:fld id="{C1FE1959-7E49-4A48-A848-FED3DF39817E}" type="datetimeFigureOut">
              <a:rPr lang="cs-CZ" smtClean="0"/>
              <a:pPr/>
              <a:t>14.11.2024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masis MT Pro" panose="02040504050005020304" pitchFamily="18" charset="-18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masis MT Pro" panose="02040504050005020304" pitchFamily="18" charset="-18"/>
              </a:defRPr>
            </a:lvl1pPr>
          </a:lstStyle>
          <a:p>
            <a:fld id="{F2B9EC09-0C5A-46E2-8521-A7A6BF6C345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masis MT Pro" panose="02040504050005020304" pitchFamily="18" charset="-1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masis MT Pro" panose="02040504050005020304" pitchFamily="18" charset="-18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masis MT Pro" panose="02040504050005020304" pitchFamily="18" charset="-18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masis MT Pro" panose="02040504050005020304" pitchFamily="18" charset="-18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masis MT Pro" panose="02040504050005020304" pitchFamily="18" charset="-18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masis MT Pro" panose="02040504050005020304" pitchFamily="18" charset="-18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564904"/>
            <a:ext cx="8352928" cy="3240360"/>
          </a:xfrm>
        </p:spPr>
        <p:txBody>
          <a:bodyPr>
            <a:normAutofit/>
          </a:bodyPr>
          <a:lstStyle/>
          <a:p>
            <a:r>
              <a:rPr lang="cs-CZ" sz="4000" b="1" i="1" kern="100" dirty="0" err="1">
                <a:effectLst/>
                <a:latin typeface="Amasis MT Pro" panose="02040504050005020304" pitchFamily="18" charset="-18"/>
              </a:rPr>
              <a:t>Mustelidae</a:t>
            </a:r>
            <a:r>
              <a:rPr lang="cs-CZ" sz="4000" b="1" kern="100" dirty="0"/>
              <a:t> - lasicovití</a:t>
            </a:r>
            <a:br>
              <a:rPr lang="cs-CZ" sz="4200" b="1" dirty="0"/>
            </a:br>
            <a:br>
              <a:rPr lang="cs-CZ" b="1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3861048"/>
            <a:ext cx="8136904" cy="2376264"/>
          </a:xfrm>
        </p:spPr>
        <p:txBody>
          <a:bodyPr>
            <a:noAutofit/>
          </a:bodyPr>
          <a:lstStyle/>
          <a:p>
            <a:r>
              <a:rPr lang="cs-CZ" sz="2400" dirty="0">
                <a:latin typeface="Amasis MT Pro" panose="02040504050005020304" pitchFamily="18" charset="-18"/>
              </a:rPr>
              <a:t>IVA 2024 - 2024FVHE/2190/23</a:t>
            </a:r>
          </a:p>
          <a:p>
            <a:endParaRPr lang="cs-CZ" sz="2400" dirty="0"/>
          </a:p>
          <a:p>
            <a:r>
              <a:rPr lang="cs-CZ" sz="2400" dirty="0"/>
              <a:t>Ústav ekologie a chorob </a:t>
            </a:r>
            <a:r>
              <a:rPr lang="cs-CZ" sz="2400" dirty="0" err="1"/>
              <a:t>zoozvířat</a:t>
            </a:r>
            <a:r>
              <a:rPr lang="cs-CZ" sz="2400" dirty="0"/>
              <a:t>, zvěře, ryb a včel</a:t>
            </a:r>
          </a:p>
          <a:p>
            <a:r>
              <a:rPr lang="cs-CZ" sz="2400" dirty="0"/>
              <a:t>Veterinární univerzita Brno</a:t>
            </a:r>
          </a:p>
          <a:p>
            <a:r>
              <a:rPr lang="cs-CZ" sz="2400" dirty="0"/>
              <a:t>Palackého tř. 1946/1, 612 42 Brno, ČR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31D16-BA79-4DE9-982C-46EA6A9B0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2A4106-F261-4DAD-2C5C-3028D8B4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>
            <a:normAutofit/>
          </a:bodyPr>
          <a:lstStyle/>
          <a:p>
            <a:r>
              <a:rPr lang="cs-CZ" sz="3200" b="1" i="1" kern="100" dirty="0" err="1">
                <a:effectLst/>
                <a:latin typeface="Amasis MT Pro" panose="02040504050005020304" pitchFamily="18" charset="-18"/>
              </a:rPr>
              <a:t>Mustelidae</a:t>
            </a:r>
            <a:r>
              <a:rPr lang="cs-CZ" sz="3200" b="1" kern="100" dirty="0"/>
              <a:t> - lasicovití </a:t>
            </a:r>
            <a:r>
              <a:rPr lang="cs-CZ" sz="3200" b="1" dirty="0"/>
              <a:t>- charakteristika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06BD46-4CB0-18C5-1BB8-8B2555982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31838"/>
            <a:ext cx="8784976" cy="6009530"/>
          </a:xfrm>
        </p:spPr>
        <p:txBody>
          <a:bodyPr>
            <a:normAutofit/>
          </a:bodyPr>
          <a:lstStyle/>
          <a:p>
            <a:r>
              <a:rPr lang="cs-CZ" sz="1800" b="1" dirty="0"/>
              <a:t>Nároky na chov</a:t>
            </a:r>
          </a:p>
          <a:p>
            <a:pPr lvl="1"/>
            <a:r>
              <a:rPr lang="cs-CZ" sz="1600" b="1" dirty="0"/>
              <a:t>čistá pitná voda </a:t>
            </a:r>
            <a:r>
              <a:rPr lang="cs-CZ" sz="1600" dirty="0"/>
              <a:t>by měla být k dispozici neustále</a:t>
            </a:r>
          </a:p>
          <a:p>
            <a:pPr lvl="1"/>
            <a:r>
              <a:rPr lang="cs-CZ" sz="1600" dirty="0"/>
              <a:t>voda v bazéncích či příkopech, která není filtrována, by měla být pravidelně vyměňována</a:t>
            </a:r>
          </a:p>
          <a:p>
            <a:pPr lvl="2"/>
            <a:r>
              <a:rPr lang="cs-CZ" sz="1600" dirty="0"/>
              <a:t>pokud je filtrace, výměny vody nemusí být tak často, ale přesto by měla být v pravidelných intervalech kompletně vyměněna</a:t>
            </a:r>
          </a:p>
          <a:p>
            <a:pPr lvl="1"/>
            <a:r>
              <a:rPr lang="cs-CZ" sz="1600" dirty="0"/>
              <a:t>v koupacích bazénech by neměl obsah </a:t>
            </a:r>
            <a:r>
              <a:rPr lang="cs-CZ" sz="1600" b="1" dirty="0"/>
              <a:t>chlóru</a:t>
            </a:r>
            <a:r>
              <a:rPr lang="cs-CZ" sz="1600" dirty="0"/>
              <a:t> převyšovat hladinu 0,5 </a:t>
            </a:r>
            <a:r>
              <a:rPr lang="cs-CZ" sz="1600" dirty="0" err="1"/>
              <a:t>ppm</a:t>
            </a:r>
            <a:r>
              <a:rPr lang="cs-CZ" sz="1600" dirty="0"/>
              <a:t> (</a:t>
            </a:r>
            <a:r>
              <a:rPr lang="cs-CZ" sz="1600" dirty="0" err="1"/>
              <a:t>parts</a:t>
            </a:r>
            <a:r>
              <a:rPr lang="cs-CZ" sz="1600" dirty="0"/>
              <a:t> per </a:t>
            </a:r>
            <a:r>
              <a:rPr lang="cs-CZ" sz="1600" dirty="0" err="1"/>
              <a:t>million</a:t>
            </a:r>
            <a:r>
              <a:rPr lang="cs-CZ" sz="1600" dirty="0"/>
              <a:t>)</a:t>
            </a:r>
          </a:p>
          <a:p>
            <a:endParaRPr lang="cs-CZ" sz="1600" dirty="0"/>
          </a:p>
          <a:p>
            <a:r>
              <a:rPr lang="cs-CZ" sz="1600" b="1" dirty="0"/>
              <a:t>vydry</a:t>
            </a:r>
            <a:r>
              <a:rPr lang="cs-CZ" sz="1600" dirty="0"/>
              <a:t> žijící ve sladkých nebo brakických vodách </a:t>
            </a:r>
          </a:p>
          <a:p>
            <a:pPr lvl="1"/>
            <a:r>
              <a:rPr lang="cs-CZ" sz="1600" dirty="0"/>
              <a:t>pravidelně monitorovat nutrienty ve vodě a případně provést výměnu vody </a:t>
            </a:r>
          </a:p>
          <a:p>
            <a:pPr lvl="1"/>
            <a:r>
              <a:rPr lang="cs-CZ" sz="1600" dirty="0"/>
              <a:t>nutné používat u uzavřených nádrží filtraci (pískové filtry, bazénová čerpadla, filtrace s uhlím, ozonové tlakové pískové filtrace)</a:t>
            </a:r>
          </a:p>
          <a:p>
            <a:pPr lvl="1"/>
            <a:r>
              <a:rPr lang="cs-CZ" sz="1600" dirty="0"/>
              <a:t>všechny odtoky by měly být zakryté tak, aby se zabránilo zaseknutí jedince či jejich ucpání</a:t>
            </a:r>
          </a:p>
          <a:p>
            <a:pPr lvl="1"/>
            <a:r>
              <a:rPr lang="cs-CZ" sz="1600" dirty="0"/>
              <a:t>voda by neměla obsahovat více než </a:t>
            </a:r>
            <a:r>
              <a:rPr lang="cs-CZ" sz="1600" b="1" dirty="0"/>
              <a:t>400 CFU/</a:t>
            </a:r>
            <a:r>
              <a:rPr lang="cs-CZ" sz="1600" b="1" dirty="0" err="1"/>
              <a:t>mL</a:t>
            </a:r>
            <a:r>
              <a:rPr lang="cs-CZ" sz="1600" b="1" dirty="0"/>
              <a:t> </a:t>
            </a:r>
            <a:r>
              <a:rPr lang="cs-CZ" sz="1600" dirty="0"/>
              <a:t>(</a:t>
            </a:r>
            <a:r>
              <a:rPr lang="cs-CZ" sz="1600" dirty="0" err="1"/>
              <a:t>colony</a:t>
            </a:r>
            <a:r>
              <a:rPr lang="cs-CZ" sz="1600" dirty="0"/>
              <a:t> </a:t>
            </a:r>
            <a:r>
              <a:rPr lang="cs-CZ" sz="1600" dirty="0" err="1"/>
              <a:t>forming</a:t>
            </a:r>
            <a:r>
              <a:rPr lang="cs-CZ" sz="1600" dirty="0"/>
              <a:t> </a:t>
            </a:r>
            <a:r>
              <a:rPr lang="cs-CZ" sz="1600" dirty="0" err="1"/>
              <a:t>units</a:t>
            </a:r>
            <a:r>
              <a:rPr lang="cs-CZ" sz="1600" dirty="0"/>
              <a:t> per </a:t>
            </a:r>
            <a:r>
              <a:rPr lang="cs-CZ" sz="1600" dirty="0" err="1"/>
              <a:t>milliliter</a:t>
            </a:r>
            <a:r>
              <a:rPr lang="cs-CZ" sz="1600" dirty="0"/>
              <a:t>)</a:t>
            </a:r>
          </a:p>
          <a:p>
            <a:pPr lvl="1"/>
            <a:r>
              <a:rPr lang="cs-CZ" sz="1600" dirty="0"/>
              <a:t>je možné mít v expozici vyder přírodní přítok vody, který musí být čistý, nezávadný a bez polutantů</a:t>
            </a:r>
          </a:p>
          <a:p>
            <a:endParaRPr lang="cs-CZ" sz="1600" dirty="0"/>
          </a:p>
          <a:p>
            <a:pPr lvl="1"/>
            <a:r>
              <a:rPr lang="cs-CZ" sz="1600" b="1" dirty="0"/>
              <a:t>norci</a:t>
            </a:r>
            <a:r>
              <a:rPr lang="cs-CZ" sz="1600" dirty="0"/>
              <a:t> jsou velmi citliví na rtuť → nádrže s vodou musí mít neutrální nebo zásadité pH (kyselé pH potencuje metylaci rtuti na toxickou formu)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6092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C69F0-AD1D-ACFC-3C1E-08E2B8587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48F5E1-155A-3648-7559-5FC8F0C94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>
            <a:normAutofit/>
          </a:bodyPr>
          <a:lstStyle/>
          <a:p>
            <a:r>
              <a:rPr lang="cs-CZ" sz="3200" b="1" i="1" kern="100" dirty="0" err="1">
                <a:effectLst/>
                <a:latin typeface="Amasis MT Pro" panose="02040504050005020304" pitchFamily="18" charset="-18"/>
              </a:rPr>
              <a:t>Mustelidae</a:t>
            </a:r>
            <a:r>
              <a:rPr lang="cs-CZ" sz="3200" b="1" kern="100" dirty="0"/>
              <a:t> - lasicovití </a:t>
            </a:r>
            <a:r>
              <a:rPr lang="cs-CZ" sz="3200" b="1" dirty="0"/>
              <a:t>- charakteristika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1A562F-154F-A56D-C3B1-F3E54B92E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31838"/>
            <a:ext cx="8784976" cy="6009530"/>
          </a:xfrm>
        </p:spPr>
        <p:txBody>
          <a:bodyPr>
            <a:normAutofit/>
          </a:bodyPr>
          <a:lstStyle/>
          <a:p>
            <a:r>
              <a:rPr lang="cs-CZ" sz="2000" b="1" dirty="0"/>
              <a:t>Design prostředí</a:t>
            </a:r>
          </a:p>
          <a:p>
            <a:pPr lvl="1"/>
            <a:r>
              <a:rPr lang="cs-CZ" sz="1600" dirty="0"/>
              <a:t>prostředí by mělo uspokojovat fyzické, sociální a psychologické potřeby přirozeného chování, aby se jedinec mohl projevovat co nejvíce jako v jeho přirozeném prostředí</a:t>
            </a:r>
          </a:p>
          <a:p>
            <a:pPr lvl="1"/>
            <a:r>
              <a:rPr lang="cs-CZ" sz="1600" b="1" dirty="0"/>
              <a:t>velikost výběhu </a:t>
            </a:r>
            <a:r>
              <a:rPr lang="cs-CZ" sz="1600" dirty="0"/>
              <a:t>závisí na velikosti, druhu a individuálních potřebách jedince</a:t>
            </a:r>
          </a:p>
          <a:p>
            <a:pPr lvl="1"/>
            <a:r>
              <a:rPr lang="cs-CZ" sz="1600" dirty="0"/>
              <a:t>pokud výběh musí být menší, je nutno použít větší množství prvků zpestření</a:t>
            </a:r>
          </a:p>
          <a:p>
            <a:pPr lvl="1"/>
            <a:r>
              <a:rPr lang="cs-CZ" sz="1600" dirty="0"/>
              <a:t>prvky zpestření musí být vybírány opatrně – tyto šelmy často okusují prvky prostředí a mohou pozřít cizí předměty a způsobit si obstrukci GIT</a:t>
            </a:r>
          </a:p>
          <a:p>
            <a:pPr lvl="1"/>
            <a:endParaRPr lang="cs-CZ" sz="1600" dirty="0"/>
          </a:p>
          <a:p>
            <a:pPr lvl="1"/>
            <a:r>
              <a:rPr lang="cs-CZ" sz="1600" dirty="0"/>
              <a:t>důraz na </a:t>
            </a:r>
            <a:r>
              <a:rPr lang="cs-CZ" sz="1600" b="1" dirty="0"/>
              <a:t>bezpečnost</a:t>
            </a:r>
            <a:r>
              <a:rPr lang="cs-CZ" sz="1600" dirty="0"/>
              <a:t> zvířat i lidí</a:t>
            </a:r>
          </a:p>
          <a:p>
            <a:pPr lvl="1"/>
            <a:r>
              <a:rPr lang="cs-CZ" sz="1600" dirty="0"/>
              <a:t>nedoporučuje se mít tyto šelmy ustájené na volno, protože by mohly jednoduše upláchnout</a:t>
            </a:r>
          </a:p>
          <a:p>
            <a:pPr lvl="1"/>
            <a:r>
              <a:rPr lang="cs-CZ" sz="1600" dirty="0"/>
              <a:t>výběhy musí zabránit podhrabání, přeskočení, přelezení nebo uplavání z nich</a:t>
            </a:r>
          </a:p>
          <a:p>
            <a:pPr lvl="2"/>
            <a:r>
              <a:rPr lang="cs-CZ" sz="1600" dirty="0"/>
              <a:t>ve venkovních expozicích se doporučuje mít vysoké ploty s elektrickým ohradníkem</a:t>
            </a:r>
          </a:p>
          <a:p>
            <a:pPr lvl="1"/>
            <a:r>
              <a:rPr lang="cs-CZ" sz="1600" dirty="0"/>
              <a:t>hrabající druhy (jezevci) – spodní konec plotu by měl být dostatečně hluboko zakopán</a:t>
            </a:r>
          </a:p>
          <a:p>
            <a:pPr lvl="1"/>
            <a:r>
              <a:rPr lang="cs-CZ" sz="1600" dirty="0"/>
              <a:t>obojživelné druhy potřebují specifický poměr souš: voda </a:t>
            </a:r>
          </a:p>
          <a:p>
            <a:pPr lvl="2"/>
            <a:r>
              <a:rPr lang="cs-CZ" sz="1600" dirty="0"/>
              <a:t>závisí na konkrétním druhu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3273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BF491-F0AD-74D4-1035-5295C8C52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613DA-A4B9-8752-35C8-25A32076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>
            <a:normAutofit/>
          </a:bodyPr>
          <a:lstStyle/>
          <a:p>
            <a:r>
              <a:rPr lang="cs-CZ" sz="3200" b="1" i="1" kern="100" dirty="0" err="1">
                <a:effectLst/>
                <a:latin typeface="Amasis MT Pro" panose="02040504050005020304" pitchFamily="18" charset="-18"/>
              </a:rPr>
              <a:t>Mustelidae</a:t>
            </a:r>
            <a:r>
              <a:rPr lang="cs-CZ" sz="3200" b="1" kern="100" dirty="0"/>
              <a:t> - lasicovití </a:t>
            </a:r>
            <a:r>
              <a:rPr lang="cs-CZ" sz="3200" b="1" dirty="0"/>
              <a:t>- charakteristika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18F14A-FD40-7249-2DE9-A0D810919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31838"/>
            <a:ext cx="8784976" cy="6009530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/>
              <a:t>Manipulace</a:t>
            </a:r>
          </a:p>
          <a:p>
            <a:pPr lvl="1"/>
            <a:r>
              <a:rPr lang="cs-CZ" sz="2700" dirty="0"/>
              <a:t>ačkoliv někteří jedinci mohou snášet manipulaci dobře, je třeba používat sítě, oka, fixační klece</a:t>
            </a:r>
          </a:p>
          <a:p>
            <a:pPr lvl="1"/>
            <a:r>
              <a:rPr lang="cs-CZ" sz="2700" dirty="0"/>
              <a:t>veškerá manipulace musí probíhat </a:t>
            </a:r>
            <a:r>
              <a:rPr lang="cs-CZ" sz="2700" b="1" dirty="0"/>
              <a:t>velmi opatrně </a:t>
            </a:r>
          </a:p>
          <a:p>
            <a:pPr lvl="2"/>
            <a:r>
              <a:rPr lang="cs-CZ" sz="2700" dirty="0"/>
              <a:t>jsou vybavení velmi ostrými zuby, jsou velmi obratní, mohou být agresivní a způsobit závažná pokousání</a:t>
            </a:r>
          </a:p>
          <a:p>
            <a:pPr lvl="1"/>
            <a:r>
              <a:rPr lang="cs-CZ" sz="2700" dirty="0"/>
              <a:t>mohou přenášet vzteklinu</a:t>
            </a:r>
          </a:p>
          <a:p>
            <a:pPr lvl="1"/>
            <a:r>
              <a:rPr lang="cs-CZ" sz="2700" dirty="0"/>
              <a:t>používat kožené rukavice bez ohledu na velikost zvířete</a:t>
            </a:r>
          </a:p>
          <a:p>
            <a:pPr lvl="1"/>
            <a:r>
              <a:rPr lang="cs-CZ" sz="2700" b="1" dirty="0"/>
              <a:t>pouze trénované osoby, </a:t>
            </a:r>
            <a:r>
              <a:rPr lang="cs-CZ" sz="2700" b="1" dirty="0" err="1"/>
              <a:t>sedace</a:t>
            </a:r>
            <a:r>
              <a:rPr lang="cs-CZ" sz="2700" b="1" dirty="0"/>
              <a:t> a pozor na poškození dutiny ústní a končetin</a:t>
            </a:r>
          </a:p>
          <a:p>
            <a:pPr lvl="1"/>
            <a:endParaRPr lang="cs-CZ" sz="2700" dirty="0"/>
          </a:p>
          <a:p>
            <a:pPr lvl="1"/>
            <a:r>
              <a:rPr lang="cs-CZ" sz="2700" dirty="0"/>
              <a:t>jsou velmi citliví na stres při nesprávné manipulaci (obzvláště vydry)</a:t>
            </a:r>
          </a:p>
          <a:p>
            <a:pPr lvl="2"/>
            <a:r>
              <a:rPr lang="cs-CZ" sz="2700" dirty="0"/>
              <a:t>může se objevit odchytová myopatie</a:t>
            </a:r>
          </a:p>
          <a:p>
            <a:pPr lvl="1"/>
            <a:endParaRPr lang="cs-CZ" sz="2700" dirty="0"/>
          </a:p>
          <a:p>
            <a:pPr lvl="1"/>
            <a:r>
              <a:rPr lang="cs-CZ" sz="2700" dirty="0"/>
              <a:t>fretka – fixace za kožní řasu za krkem</a:t>
            </a:r>
          </a:p>
          <a:p>
            <a:pPr lvl="1"/>
            <a:r>
              <a:rPr lang="cs-CZ" sz="2700" dirty="0"/>
              <a:t>norek – držet ocas jednou rukou, druhá ruka drží za hlavou a prsty okolo krku</a:t>
            </a:r>
          </a:p>
          <a:p>
            <a:pPr lvl="1"/>
            <a:r>
              <a:rPr lang="cs-CZ" sz="2700" dirty="0" err="1"/>
              <a:t>hyrare</a:t>
            </a:r>
            <a:r>
              <a:rPr lang="cs-CZ" sz="2700" dirty="0"/>
              <a:t>, lasice, kuny – chytit sítí a manuální aplikace injekci</a:t>
            </a:r>
          </a:p>
          <a:p>
            <a:pPr lvl="1"/>
            <a:endParaRPr lang="cs-CZ" sz="2700" dirty="0"/>
          </a:p>
          <a:p>
            <a:pPr lvl="1"/>
            <a:r>
              <a:rPr lang="cs-CZ" sz="2700" b="1" dirty="0"/>
              <a:t>skunci</a:t>
            </a:r>
            <a:r>
              <a:rPr lang="cs-CZ" sz="2700" dirty="0"/>
              <a:t> se brání vystříknutím obsahu análních žlázek a pokousáním</a:t>
            </a:r>
          </a:p>
          <a:p>
            <a:pPr lvl="2"/>
            <a:r>
              <a:rPr lang="cs-CZ" sz="2700" dirty="0"/>
              <a:t>obranná pozice – zádí k nepříteli, nohama pevně na zemi a ocas kolmo do vzduchu</a:t>
            </a:r>
          </a:p>
          <a:p>
            <a:pPr lvl="2"/>
            <a:r>
              <a:rPr lang="cs-CZ" sz="2700" dirty="0"/>
              <a:t>fixace sítí – osoba, která chytá, by měla být skrytá za štítem a mít na sobě ochranné brýle a ochranný plášť</a:t>
            </a:r>
          </a:p>
          <a:p>
            <a:pPr lvl="1"/>
            <a:endParaRPr lang="cs-CZ" sz="2700" dirty="0"/>
          </a:p>
          <a:p>
            <a:pPr lvl="1"/>
            <a:r>
              <a:rPr lang="cs-CZ" sz="2700" dirty="0"/>
              <a:t>větší lasicovité šelmy by měli být umístěné do fixační klece pro manuální aplikaci </a:t>
            </a:r>
            <a:r>
              <a:rPr lang="cs-CZ" sz="2700" dirty="0" err="1"/>
              <a:t>sedace</a:t>
            </a:r>
            <a:r>
              <a:rPr lang="cs-CZ" sz="2700" dirty="0"/>
              <a:t> (případně </a:t>
            </a:r>
            <a:r>
              <a:rPr lang="cs-CZ" sz="2700" dirty="0" err="1"/>
              <a:t>sedace</a:t>
            </a:r>
            <a:r>
              <a:rPr lang="cs-CZ" sz="2700" dirty="0"/>
              <a:t> pomocí foukačky a šipky, či tyče s injekcí)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479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3BAB1-8185-43BE-C73E-2E2C4575A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41C4F-C6A2-BE78-1542-4DB03590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>
            <a:normAutofit/>
          </a:bodyPr>
          <a:lstStyle/>
          <a:p>
            <a:r>
              <a:rPr lang="cs-CZ" sz="3200" b="1" i="1" kern="100" dirty="0" err="1">
                <a:effectLst/>
                <a:latin typeface="Amasis MT Pro" panose="02040504050005020304" pitchFamily="18" charset="-18"/>
              </a:rPr>
              <a:t>Mustelidae</a:t>
            </a:r>
            <a:r>
              <a:rPr lang="cs-CZ" sz="3200" b="1" kern="100" dirty="0"/>
              <a:t> - lasicovití </a:t>
            </a:r>
            <a:r>
              <a:rPr lang="cs-CZ" sz="3200" b="1" dirty="0"/>
              <a:t>- </a:t>
            </a:r>
            <a:r>
              <a:rPr lang="cs-CZ" sz="3200" b="1" dirty="0" err="1"/>
              <a:t>sedace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7FCE2-34A0-D493-9A33-3FCB722C3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31838"/>
            <a:ext cx="8784976" cy="6009530"/>
          </a:xfrm>
        </p:spPr>
        <p:txBody>
          <a:bodyPr>
            <a:normAutofit fontScale="77500" lnSpcReduction="20000"/>
          </a:bodyPr>
          <a:lstStyle/>
          <a:p>
            <a:r>
              <a:rPr lang="cs-CZ" sz="2300" b="1" dirty="0"/>
              <a:t>krátká anestezie </a:t>
            </a:r>
          </a:p>
          <a:p>
            <a:pPr lvl="1"/>
            <a:r>
              <a:rPr lang="cs-CZ" sz="2300" dirty="0"/>
              <a:t>kombinace </a:t>
            </a:r>
            <a:r>
              <a:rPr lang="cs-CZ" sz="2300" dirty="0" err="1"/>
              <a:t>disociativního</a:t>
            </a:r>
            <a:r>
              <a:rPr lang="cs-CZ" sz="2300" dirty="0"/>
              <a:t> anestetika/benzodiazepinů/alfa - 2 agonistů</a:t>
            </a:r>
          </a:p>
          <a:p>
            <a:r>
              <a:rPr lang="cs-CZ" sz="2300" dirty="0" err="1"/>
              <a:t>ketamin</a:t>
            </a:r>
            <a:r>
              <a:rPr lang="cs-CZ" sz="2300" dirty="0"/>
              <a:t> může být použit sám o sobě nebo v kombinaci s midazolamem, diazepamem, </a:t>
            </a:r>
            <a:r>
              <a:rPr lang="cs-CZ" sz="2300" dirty="0" err="1"/>
              <a:t>xylazinem</a:t>
            </a:r>
            <a:r>
              <a:rPr lang="cs-CZ" sz="2300" dirty="0"/>
              <a:t>, </a:t>
            </a:r>
            <a:r>
              <a:rPr lang="cs-CZ" sz="2300" dirty="0" err="1"/>
              <a:t>medetomidinem</a:t>
            </a:r>
            <a:r>
              <a:rPr lang="cs-CZ" sz="2300" dirty="0"/>
              <a:t>, či </a:t>
            </a:r>
            <a:r>
              <a:rPr lang="cs-CZ" sz="2300" dirty="0" err="1"/>
              <a:t>acepromazinem</a:t>
            </a:r>
            <a:r>
              <a:rPr lang="cs-CZ" sz="2300" dirty="0"/>
              <a:t> pro zlepšení svalové relaxace</a:t>
            </a:r>
          </a:p>
          <a:p>
            <a:pPr lvl="1"/>
            <a:r>
              <a:rPr lang="cs-CZ" sz="2300" b="1" dirty="0" err="1"/>
              <a:t>xylazin</a:t>
            </a:r>
            <a:r>
              <a:rPr lang="cs-CZ" sz="2300" b="1" dirty="0"/>
              <a:t> / </a:t>
            </a:r>
            <a:r>
              <a:rPr lang="cs-CZ" sz="2300" b="1" dirty="0" err="1"/>
              <a:t>medetomidin</a:t>
            </a:r>
            <a:r>
              <a:rPr lang="cs-CZ" sz="2300" b="1" dirty="0"/>
              <a:t> + </a:t>
            </a:r>
            <a:r>
              <a:rPr lang="cs-CZ" sz="2300" b="1" dirty="0" err="1"/>
              <a:t>ketaminem</a:t>
            </a:r>
            <a:r>
              <a:rPr lang="cs-CZ" sz="2300" b="1" dirty="0"/>
              <a:t> </a:t>
            </a:r>
            <a:r>
              <a:rPr lang="cs-CZ" sz="2300" dirty="0"/>
              <a:t>– doporučováno</a:t>
            </a:r>
          </a:p>
          <a:p>
            <a:pPr lvl="1"/>
            <a:r>
              <a:rPr lang="cs-CZ" sz="2300" dirty="0"/>
              <a:t>zvrácení </a:t>
            </a:r>
            <a:r>
              <a:rPr lang="cs-CZ" sz="2300" dirty="0" err="1"/>
              <a:t>sedace</a:t>
            </a:r>
            <a:r>
              <a:rPr lang="cs-CZ" sz="2300" dirty="0"/>
              <a:t> – </a:t>
            </a:r>
            <a:r>
              <a:rPr lang="cs-CZ" sz="2300" dirty="0" err="1"/>
              <a:t>atipamezol</a:t>
            </a:r>
            <a:r>
              <a:rPr lang="cs-CZ" sz="2300" dirty="0"/>
              <a:t> (2,5 mg na 5 mg </a:t>
            </a:r>
            <a:r>
              <a:rPr lang="cs-CZ" sz="2300" dirty="0" err="1"/>
              <a:t>medetomidinu</a:t>
            </a:r>
            <a:r>
              <a:rPr lang="cs-CZ" sz="2300" dirty="0"/>
              <a:t>, 1 mg na 8 - 12 mg </a:t>
            </a:r>
            <a:r>
              <a:rPr lang="cs-CZ" sz="2300" dirty="0" err="1"/>
              <a:t>xylazinu</a:t>
            </a:r>
            <a:r>
              <a:rPr lang="cs-CZ" sz="2300" dirty="0"/>
              <a:t>)</a:t>
            </a:r>
          </a:p>
          <a:p>
            <a:endParaRPr lang="cs-CZ" sz="2300" dirty="0"/>
          </a:p>
          <a:p>
            <a:r>
              <a:rPr lang="cs-CZ" sz="2300" b="1" dirty="0" err="1"/>
              <a:t>tiletamin</a:t>
            </a:r>
            <a:r>
              <a:rPr lang="cs-CZ" sz="2300" b="1" dirty="0"/>
              <a:t> – </a:t>
            </a:r>
            <a:r>
              <a:rPr lang="cs-CZ" sz="2300" b="1" dirty="0" err="1"/>
              <a:t>zolazepam</a:t>
            </a:r>
            <a:r>
              <a:rPr lang="cs-CZ" sz="2300" b="1" dirty="0"/>
              <a:t> </a:t>
            </a:r>
            <a:r>
              <a:rPr lang="cs-CZ" sz="2300" dirty="0"/>
              <a:t>– dávka 2,2 - 22 mg</a:t>
            </a:r>
          </a:p>
          <a:p>
            <a:pPr lvl="1"/>
            <a:r>
              <a:rPr lang="cs-CZ" sz="2300" dirty="0"/>
              <a:t>vyšší dávky vedou k prodlouženému zotavení</a:t>
            </a:r>
          </a:p>
          <a:p>
            <a:pPr lvl="1"/>
            <a:r>
              <a:rPr lang="cs-CZ" sz="2300" dirty="0"/>
              <a:t>u vyder se používá jeho malá dávka pro introdukci do anestezie</a:t>
            </a:r>
          </a:p>
          <a:p>
            <a:pPr lvl="2"/>
            <a:r>
              <a:rPr lang="cs-CZ" sz="2300" dirty="0"/>
              <a:t>dále se vede </a:t>
            </a:r>
            <a:r>
              <a:rPr lang="cs-CZ" sz="2300" dirty="0" err="1"/>
              <a:t>isofluranem</a:t>
            </a:r>
            <a:r>
              <a:rPr lang="cs-CZ" sz="2300" dirty="0"/>
              <a:t> či </a:t>
            </a:r>
            <a:r>
              <a:rPr lang="cs-CZ" sz="2300" dirty="0" err="1"/>
              <a:t>ketaminem</a:t>
            </a:r>
            <a:r>
              <a:rPr lang="cs-CZ" sz="2300" dirty="0"/>
              <a:t> (5 mg/kg)</a:t>
            </a:r>
          </a:p>
          <a:p>
            <a:pPr lvl="1"/>
            <a:r>
              <a:rPr lang="cs-CZ" sz="2300" b="1" dirty="0" err="1"/>
              <a:t>flumazenil</a:t>
            </a:r>
            <a:r>
              <a:rPr lang="cs-CZ" sz="2300" dirty="0"/>
              <a:t> (0,05 - 0,1 mg/kg) může být použit pro reverzi </a:t>
            </a:r>
            <a:r>
              <a:rPr lang="cs-CZ" sz="2300" dirty="0" err="1"/>
              <a:t>zolazepamu</a:t>
            </a:r>
            <a:r>
              <a:rPr lang="cs-CZ" sz="2300" dirty="0"/>
              <a:t> pro urychlení zotavení z anestezie (ale zaznamenán pouze u vydry severoamerické)</a:t>
            </a:r>
          </a:p>
          <a:p>
            <a:endParaRPr lang="cs-CZ" sz="2300" dirty="0"/>
          </a:p>
          <a:p>
            <a:r>
              <a:rPr lang="cs-CZ" sz="2300" b="1" dirty="0"/>
              <a:t>delší anestezie</a:t>
            </a:r>
          </a:p>
          <a:p>
            <a:pPr lvl="1"/>
            <a:r>
              <a:rPr lang="cs-CZ" sz="2300" dirty="0"/>
              <a:t>ideálně inhalační anestezie – </a:t>
            </a:r>
            <a:r>
              <a:rPr lang="cs-CZ" sz="2300" dirty="0" err="1"/>
              <a:t>isofluran</a:t>
            </a:r>
            <a:r>
              <a:rPr lang="cs-CZ" sz="2300" dirty="0"/>
              <a:t>, </a:t>
            </a:r>
            <a:r>
              <a:rPr lang="cs-CZ" sz="2300" dirty="0" err="1"/>
              <a:t>sevofluran</a:t>
            </a:r>
            <a:endParaRPr lang="cs-CZ" sz="2300" dirty="0"/>
          </a:p>
          <a:p>
            <a:pPr lvl="1"/>
            <a:r>
              <a:rPr lang="cs-CZ" sz="2300" dirty="0"/>
              <a:t>pomocí komory s anestetikem, inhalační masky nebo endotracheální rourky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8482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C965B-EBE7-A4C7-98BB-AD20DC556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8358C3-E056-58DB-6472-806E99062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>
            <a:normAutofit/>
          </a:bodyPr>
          <a:lstStyle/>
          <a:p>
            <a:r>
              <a:rPr lang="cs-CZ" sz="3200" b="1" i="1" kern="100" dirty="0" err="1">
                <a:effectLst/>
                <a:latin typeface="Amasis MT Pro" panose="02040504050005020304" pitchFamily="18" charset="-18"/>
              </a:rPr>
              <a:t>Mustelidae</a:t>
            </a:r>
            <a:r>
              <a:rPr lang="cs-CZ" sz="3200" b="1" kern="100" dirty="0"/>
              <a:t> - lasicovití </a:t>
            </a:r>
            <a:r>
              <a:rPr lang="cs-CZ" sz="3200" b="1" dirty="0"/>
              <a:t>- </a:t>
            </a:r>
            <a:r>
              <a:rPr lang="cs-CZ" sz="3200" b="1" dirty="0" err="1"/>
              <a:t>sedace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DCFDA-8A10-2929-2D45-52C19BF24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31838"/>
            <a:ext cx="8784976" cy="6009530"/>
          </a:xfrm>
        </p:spPr>
        <p:txBody>
          <a:bodyPr>
            <a:normAutofit lnSpcReduction="10000"/>
          </a:bodyPr>
          <a:lstStyle/>
          <a:p>
            <a:r>
              <a:rPr lang="cs-CZ" sz="1800" b="1" dirty="0"/>
              <a:t>vydry</a:t>
            </a:r>
            <a:r>
              <a:rPr lang="cs-CZ" sz="1800" dirty="0"/>
              <a:t> – v průběhu inhalační anestezie se objevuje hypoventilace a je potřeba asistovaná ventilace, aby nedošlo k </a:t>
            </a:r>
            <a:r>
              <a:rPr lang="cs-CZ" sz="1800" dirty="0" err="1"/>
              <a:t>hypoxemii</a:t>
            </a:r>
            <a:r>
              <a:rPr lang="cs-CZ" sz="1800" dirty="0"/>
              <a:t> a </a:t>
            </a:r>
            <a:r>
              <a:rPr lang="cs-CZ" sz="1800" dirty="0" err="1"/>
              <a:t>hyperkapnii</a:t>
            </a:r>
            <a:endParaRPr lang="cs-CZ" sz="1800" dirty="0"/>
          </a:p>
          <a:p>
            <a:pPr lvl="1"/>
            <a:r>
              <a:rPr lang="cs-CZ" sz="1800" dirty="0"/>
              <a:t>pokud je nedostatečná – může vést až ke smrti jedince</a:t>
            </a:r>
          </a:p>
          <a:p>
            <a:endParaRPr lang="cs-CZ" sz="1800" dirty="0"/>
          </a:p>
          <a:p>
            <a:r>
              <a:rPr lang="cs-CZ" sz="1800" b="1" dirty="0"/>
              <a:t>monitoring anestezie</a:t>
            </a:r>
          </a:p>
          <a:p>
            <a:pPr lvl="1"/>
            <a:r>
              <a:rPr lang="cs-CZ" sz="1800" dirty="0"/>
              <a:t>váha pacienta</a:t>
            </a:r>
          </a:p>
          <a:p>
            <a:pPr lvl="1"/>
            <a:r>
              <a:rPr lang="cs-CZ" sz="1800" dirty="0"/>
              <a:t>saturace krve kyslíkem – spO2 – na jazyk, rty, uši, prsty</a:t>
            </a:r>
          </a:p>
          <a:p>
            <a:pPr lvl="1"/>
            <a:r>
              <a:rPr lang="cs-CZ" sz="1800" dirty="0"/>
              <a:t>srdeční a dechová činnost</a:t>
            </a:r>
          </a:p>
          <a:p>
            <a:pPr lvl="1"/>
            <a:r>
              <a:rPr lang="cs-CZ" sz="1800" dirty="0"/>
              <a:t>rektální teplota</a:t>
            </a:r>
          </a:p>
          <a:p>
            <a:endParaRPr lang="cs-CZ" sz="1800" dirty="0"/>
          </a:p>
          <a:p>
            <a:r>
              <a:rPr lang="cs-CZ" sz="1800" b="1" dirty="0"/>
              <a:t>komplikace anestezie</a:t>
            </a:r>
          </a:p>
          <a:p>
            <a:pPr lvl="1"/>
            <a:r>
              <a:rPr lang="cs-CZ" sz="1800" dirty="0"/>
              <a:t>dechová deprese (apnoe, bradypnoe, tachypnoe, </a:t>
            </a:r>
            <a:r>
              <a:rPr lang="cs-CZ" sz="1800" dirty="0" err="1"/>
              <a:t>hypoxemie</a:t>
            </a:r>
            <a:r>
              <a:rPr lang="cs-CZ" sz="1800" dirty="0"/>
              <a:t>)</a:t>
            </a:r>
          </a:p>
          <a:p>
            <a:pPr lvl="1"/>
            <a:r>
              <a:rPr lang="cs-CZ" sz="1800" dirty="0"/>
              <a:t>hypertermie, hypotermie</a:t>
            </a:r>
          </a:p>
          <a:p>
            <a:pPr lvl="1"/>
            <a:r>
              <a:rPr lang="cs-CZ" sz="1800" dirty="0"/>
              <a:t>bradykardie, tachykardie</a:t>
            </a:r>
          </a:p>
          <a:p>
            <a:pPr lvl="1"/>
            <a:r>
              <a:rPr lang="cs-CZ" sz="1800" dirty="0"/>
              <a:t>nedostatečná svalová relaxace</a:t>
            </a:r>
          </a:p>
          <a:p>
            <a:pPr lvl="1"/>
            <a:r>
              <a:rPr lang="cs-CZ" sz="1800" dirty="0"/>
              <a:t>křeče při probouzení</a:t>
            </a:r>
          </a:p>
          <a:p>
            <a:endParaRPr lang="cs-CZ" sz="1800" dirty="0"/>
          </a:p>
          <a:p>
            <a:r>
              <a:rPr lang="cs-CZ" sz="1800" dirty="0"/>
              <a:t>při buzení z anestezie by měla být zvířata v tichém, tmavém boxu či místnosti pro hladké buzení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2297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391FF-B8E7-0845-B5EA-7BDB38C51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9D9012-0BE3-68D9-FAF8-2F4060DD8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>
            <a:normAutofit/>
          </a:bodyPr>
          <a:lstStyle/>
          <a:p>
            <a:r>
              <a:rPr lang="cs-CZ" sz="3200" b="1" i="1" kern="100" dirty="0" err="1">
                <a:effectLst/>
                <a:latin typeface="Amasis MT Pro" panose="02040504050005020304" pitchFamily="18" charset="-18"/>
              </a:rPr>
              <a:t>Mustelidae</a:t>
            </a:r>
            <a:r>
              <a:rPr lang="cs-CZ" sz="3200" b="1" kern="100" dirty="0"/>
              <a:t> - lasicovití </a:t>
            </a:r>
            <a:r>
              <a:rPr lang="cs-CZ" sz="3200" b="1" dirty="0"/>
              <a:t>- </a:t>
            </a:r>
            <a:r>
              <a:rPr lang="cs-CZ" sz="3200" b="1" dirty="0" err="1"/>
              <a:t>sedace</a:t>
            </a:r>
            <a:endParaRPr lang="cs-CZ" sz="3200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25814532-65EF-CDD0-37A3-B25C899963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083621"/>
              </p:ext>
            </p:extLst>
          </p:nvPr>
        </p:nvGraphicFramePr>
        <p:xfrm>
          <a:off x="107504" y="836712"/>
          <a:ext cx="8928991" cy="5812615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921087">
                  <a:extLst>
                    <a:ext uri="{9D8B030D-6E8A-4147-A177-3AD203B41FA5}">
                      <a16:colId xmlns:a16="http://schemas.microsoft.com/office/drawing/2014/main" val="3943810739"/>
                    </a:ext>
                  </a:extLst>
                </a:gridCol>
                <a:gridCol w="3367123">
                  <a:extLst>
                    <a:ext uri="{9D8B030D-6E8A-4147-A177-3AD203B41FA5}">
                      <a16:colId xmlns:a16="http://schemas.microsoft.com/office/drawing/2014/main" val="4080900532"/>
                    </a:ext>
                  </a:extLst>
                </a:gridCol>
                <a:gridCol w="3640781">
                  <a:extLst>
                    <a:ext uri="{9D8B030D-6E8A-4147-A177-3AD203B41FA5}">
                      <a16:colId xmlns:a16="http://schemas.microsoft.com/office/drawing/2014/main" val="1974882181"/>
                    </a:ext>
                  </a:extLst>
                </a:gridCol>
              </a:tblGrid>
              <a:tr h="3534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Druh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Doporučená anestetická kombinace (mg/kg)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Alternativy/komentáře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extLst>
                  <a:ext uri="{0D108BD9-81ED-4DB2-BD59-A6C34878D82A}">
                    <a16:rowId xmlns:a16="http://schemas.microsoft.com/office/drawing/2014/main" val="1360647542"/>
                  </a:ext>
                </a:extLst>
              </a:tr>
              <a:tr h="1696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Jezevec americký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Tiletamin – zolazepam (4,4)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Ketamin (15), xylazin (1)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extLst>
                  <a:ext uri="{0D108BD9-81ED-4DB2-BD59-A6C34878D82A}">
                    <a16:rowId xmlns:a16="http://schemas.microsoft.com/office/drawing/2014/main" val="4148463110"/>
                  </a:ext>
                </a:extLst>
              </a:tr>
              <a:tr h="6260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0">
                          <a:effectLst/>
                          <a:latin typeface="Amasis MT Pro" panose="02040504050005020304" pitchFamily="18" charset="-18"/>
                        </a:rPr>
                        <a:t>Vydra severoamerická</a:t>
                      </a:r>
                      <a:endParaRPr lang="cs-CZ" sz="11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0" err="1">
                          <a:effectLst/>
                          <a:latin typeface="Amasis MT Pro" panose="02040504050005020304" pitchFamily="18" charset="-18"/>
                        </a:rPr>
                        <a:t>Ketamin</a:t>
                      </a:r>
                      <a:r>
                        <a:rPr lang="cs-CZ" sz="1100" kern="100" dirty="0">
                          <a:effectLst/>
                          <a:latin typeface="Amasis MT Pro" panose="02040504050005020304" pitchFamily="18" charset="-18"/>
                        </a:rPr>
                        <a:t> (8 – 12) + midazolam (0,25 – 5) / </a:t>
                      </a:r>
                      <a:r>
                        <a:rPr lang="cs-CZ" sz="1100" kern="100" dirty="0" err="1">
                          <a:effectLst/>
                          <a:latin typeface="Amasis MT Pro" panose="02040504050005020304" pitchFamily="18" charset="-18"/>
                        </a:rPr>
                        <a:t>Ketamin</a:t>
                      </a:r>
                      <a:r>
                        <a:rPr lang="cs-CZ" sz="1100" kern="100" dirty="0">
                          <a:effectLst/>
                          <a:latin typeface="Amasis MT Pro" panose="02040504050005020304" pitchFamily="18" charset="-18"/>
                        </a:rPr>
                        <a:t> (3) + </a:t>
                      </a:r>
                      <a:r>
                        <a:rPr lang="cs-CZ" sz="1100" kern="100" dirty="0" err="1">
                          <a:effectLst/>
                          <a:latin typeface="Amasis MT Pro" panose="02040504050005020304" pitchFamily="18" charset="-18"/>
                        </a:rPr>
                        <a:t>medetomidin</a:t>
                      </a:r>
                      <a:r>
                        <a:rPr lang="cs-CZ" sz="1100" kern="100" dirty="0">
                          <a:effectLst/>
                          <a:latin typeface="Amasis MT Pro" panose="02040504050005020304" pitchFamily="18" charset="-18"/>
                        </a:rPr>
                        <a:t> (0,03)</a:t>
                      </a:r>
                      <a:endParaRPr lang="cs-CZ" sz="11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Ketamin (10 – 12) + diazepam (0,3 – 5) / Tiletamin – zolazepam (4) + flumazenil (0,08)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Může se objevit respirační deprese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extLst>
                  <a:ext uri="{0D108BD9-81ED-4DB2-BD59-A6C34878D82A}">
                    <a16:rowId xmlns:a16="http://schemas.microsoft.com/office/drawing/2014/main" val="4253761830"/>
                  </a:ext>
                </a:extLst>
              </a:tr>
              <a:tr h="442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Vydra malá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0" err="1">
                          <a:effectLst/>
                          <a:latin typeface="Amasis MT Pro" panose="02040504050005020304" pitchFamily="18" charset="-18"/>
                        </a:rPr>
                        <a:t>Ketamin</a:t>
                      </a:r>
                      <a:r>
                        <a:rPr lang="cs-CZ" sz="1100" kern="100" dirty="0">
                          <a:effectLst/>
                          <a:latin typeface="Amasis MT Pro" panose="02040504050005020304" pitchFamily="18" charset="-18"/>
                        </a:rPr>
                        <a:t> (15 – 18) + midazolam (0,75 – 1)</a:t>
                      </a:r>
                      <a:endParaRPr lang="cs-CZ" sz="11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0" err="1">
                          <a:effectLst/>
                          <a:latin typeface="Amasis MT Pro" panose="02040504050005020304" pitchFamily="18" charset="-18"/>
                        </a:rPr>
                        <a:t>Ketamin</a:t>
                      </a:r>
                      <a:r>
                        <a:rPr lang="cs-CZ" sz="1100" kern="100" dirty="0">
                          <a:effectLst/>
                          <a:latin typeface="Amasis MT Pro" panose="02040504050005020304" pitchFamily="18" charset="-18"/>
                        </a:rPr>
                        <a:t> (4 – 5) + </a:t>
                      </a:r>
                      <a:r>
                        <a:rPr lang="cs-CZ" sz="1100" kern="100" dirty="0" err="1">
                          <a:effectLst/>
                          <a:latin typeface="Amasis MT Pro" panose="02040504050005020304" pitchFamily="18" charset="-18"/>
                        </a:rPr>
                        <a:t>medetomidin</a:t>
                      </a:r>
                      <a:r>
                        <a:rPr lang="cs-CZ" sz="1100" kern="100" dirty="0">
                          <a:effectLst/>
                          <a:latin typeface="Amasis MT Pro" panose="02040504050005020304" pitchFamily="18" charset="-18"/>
                        </a:rPr>
                        <a:t> (0,1 – 0,12)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0">
                          <a:effectLst/>
                          <a:latin typeface="Amasis MT Pro" panose="02040504050005020304" pitchFamily="18" charset="-18"/>
                        </a:rPr>
                        <a:t>Může se objevit respirační deprese</a:t>
                      </a:r>
                      <a:endParaRPr lang="cs-CZ" sz="11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extLst>
                  <a:ext uri="{0D108BD9-81ED-4DB2-BD59-A6C34878D82A}">
                    <a16:rowId xmlns:a16="http://schemas.microsoft.com/office/drawing/2014/main" val="409775914"/>
                  </a:ext>
                </a:extLst>
              </a:tr>
              <a:tr h="2414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Tchoř černonohý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0" err="1">
                          <a:effectLst/>
                          <a:latin typeface="Amasis MT Pro" panose="02040504050005020304" pitchFamily="18" charset="-18"/>
                        </a:rPr>
                        <a:t>Ketamin</a:t>
                      </a:r>
                      <a:r>
                        <a:rPr lang="cs-CZ" sz="1100" kern="100" dirty="0">
                          <a:effectLst/>
                          <a:latin typeface="Amasis MT Pro" panose="02040504050005020304" pitchFamily="18" charset="-18"/>
                        </a:rPr>
                        <a:t> (3) + </a:t>
                      </a:r>
                      <a:r>
                        <a:rPr lang="cs-CZ" sz="1100" kern="100" dirty="0" err="1">
                          <a:effectLst/>
                          <a:latin typeface="Amasis MT Pro" panose="02040504050005020304" pitchFamily="18" charset="-18"/>
                        </a:rPr>
                        <a:t>medetomidin</a:t>
                      </a:r>
                      <a:r>
                        <a:rPr lang="cs-CZ" sz="1100" kern="100" dirty="0">
                          <a:effectLst/>
                          <a:latin typeface="Amasis MT Pro" panose="02040504050005020304" pitchFamily="18" charset="-18"/>
                        </a:rPr>
                        <a:t> (0,075)</a:t>
                      </a:r>
                      <a:endParaRPr lang="cs-CZ" sz="11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Ketamin (15) + diazepam (0,1)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extLst>
                  <a:ext uri="{0D108BD9-81ED-4DB2-BD59-A6C34878D82A}">
                    <a16:rowId xmlns:a16="http://schemas.microsoft.com/office/drawing/2014/main" val="2407675541"/>
                  </a:ext>
                </a:extLst>
              </a:tr>
              <a:tr h="2414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Lasice, lasice hranostaj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Ketamin (5) + medetomidin (0,1)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Ketamin (3) / tiletamin – zolazepam (11 – 22)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extLst>
                  <a:ext uri="{0D108BD9-81ED-4DB2-BD59-A6C34878D82A}">
                    <a16:rowId xmlns:a16="http://schemas.microsoft.com/office/drawing/2014/main" val="969318440"/>
                  </a:ext>
                </a:extLst>
              </a:tr>
              <a:tr h="3669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Jezevec lesní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Ketamin (5 – 10) + medetomidin (0,05 – 0,1) / tiletamin – zolazepam (10)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Ketamin (10 – 16) + xylazin (2 – 6) / medetomidin (0,04) + tiletamin – zolazepam (2,5)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extLst>
                  <a:ext uri="{0D108BD9-81ED-4DB2-BD59-A6C34878D82A}">
                    <a16:rowId xmlns:a16="http://schemas.microsoft.com/office/drawing/2014/main" val="1854640669"/>
                  </a:ext>
                </a:extLst>
              </a:tr>
              <a:tr h="442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Vydra říční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0" err="1">
                          <a:effectLst/>
                          <a:latin typeface="Amasis MT Pro" panose="02040504050005020304" pitchFamily="18" charset="-18"/>
                        </a:rPr>
                        <a:t>Ketamin</a:t>
                      </a:r>
                      <a:r>
                        <a:rPr lang="cs-CZ" sz="1100" kern="100" dirty="0">
                          <a:effectLst/>
                          <a:latin typeface="Amasis MT Pro" panose="02040504050005020304" pitchFamily="18" charset="-18"/>
                        </a:rPr>
                        <a:t> (5) + </a:t>
                      </a:r>
                      <a:r>
                        <a:rPr lang="cs-CZ" sz="1100" kern="100" dirty="0" err="1">
                          <a:effectLst/>
                          <a:latin typeface="Amasis MT Pro" panose="02040504050005020304" pitchFamily="18" charset="-18"/>
                        </a:rPr>
                        <a:t>medetomidin</a:t>
                      </a:r>
                      <a:r>
                        <a:rPr lang="cs-CZ" sz="1100" kern="100" dirty="0">
                          <a:effectLst/>
                          <a:latin typeface="Amasis MT Pro" panose="02040504050005020304" pitchFamily="18" charset="-18"/>
                        </a:rPr>
                        <a:t> (0,5)</a:t>
                      </a:r>
                      <a:endParaRPr lang="cs-CZ" sz="11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Ketamin (15) + diazepam (0,5)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Může se objevit respirační deprese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extLst>
                  <a:ext uri="{0D108BD9-81ED-4DB2-BD59-A6C34878D82A}">
                    <a16:rowId xmlns:a16="http://schemas.microsoft.com/office/drawing/2014/main" val="2648279775"/>
                  </a:ext>
                </a:extLst>
              </a:tr>
              <a:tr h="6260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Fretka domácí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Ketamin (10 – 30) + xylazin (1 – 2) či diazepam (1 – 2) či acepromazin (0,05 – 0,3)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Tiletamin – zolazepam (22)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Může být prodloužená rekonvalescence po probuzení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extLst>
                  <a:ext uri="{0D108BD9-81ED-4DB2-BD59-A6C34878D82A}">
                    <a16:rowId xmlns:a16="http://schemas.microsoft.com/office/drawing/2014/main" val="2224133801"/>
                  </a:ext>
                </a:extLst>
              </a:tr>
              <a:tr h="2414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Vydra obrovská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Ketamin (8,5 – 10,6) + xylazin (1,5 – 2)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Prodloužená rekonvalescence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extLst>
                  <a:ext uri="{0D108BD9-81ED-4DB2-BD59-A6C34878D82A}">
                    <a16:rowId xmlns:a16="http://schemas.microsoft.com/office/drawing/2014/main" val="1160944008"/>
                  </a:ext>
                </a:extLst>
              </a:tr>
              <a:tr h="1696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Kuna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Ketamin (10) + medetomidin (0,2)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Ketamin (60) + xylazin (12)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extLst>
                  <a:ext uri="{0D108BD9-81ED-4DB2-BD59-A6C34878D82A}">
                    <a16:rowId xmlns:a16="http://schemas.microsoft.com/office/drawing/2014/main" val="2589026771"/>
                  </a:ext>
                </a:extLst>
              </a:tr>
              <a:tr h="3534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Norek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Tiletamin – zolazepam (15) / ketamin (40) + xylazin (1)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Ketamin (5) + medetomidin (0,1)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extLst>
                  <a:ext uri="{0D108BD9-81ED-4DB2-BD59-A6C34878D82A}">
                    <a16:rowId xmlns:a16="http://schemas.microsoft.com/office/drawing/2014/main" val="2646578354"/>
                  </a:ext>
                </a:extLst>
              </a:tr>
              <a:tr h="1696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Medojed kapský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Tiletamin – zolazepam (2,2)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Ketamin (6) + xylazin (0,5)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extLst>
                  <a:ext uri="{0D108BD9-81ED-4DB2-BD59-A6C34878D82A}">
                    <a16:rowId xmlns:a16="http://schemas.microsoft.com/office/drawing/2014/main" val="2086415441"/>
                  </a:ext>
                </a:extLst>
              </a:tr>
              <a:tr h="6260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Vydra mořská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Butorfanol (0,5) / oxymorfon (0,3)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Fentanyl (0,3) + azaperon (0,25)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Upozornění: zaznamenáno mnoho fatálních komplikací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extLst>
                  <a:ext uri="{0D108BD9-81ED-4DB2-BD59-A6C34878D82A}">
                    <a16:rowId xmlns:a16="http://schemas.microsoft.com/office/drawing/2014/main" val="2461763208"/>
                  </a:ext>
                </a:extLst>
              </a:tr>
              <a:tr h="1696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Skunk pruhovaný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Tiletamin – zolazepam (10)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Ketamin (15) + acepromazin (0,2)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extLst>
                  <a:ext uri="{0D108BD9-81ED-4DB2-BD59-A6C34878D82A}">
                    <a16:rowId xmlns:a16="http://schemas.microsoft.com/office/drawing/2014/main" val="3199085101"/>
                  </a:ext>
                </a:extLst>
              </a:tr>
              <a:tr h="1696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Hyrare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Tiletamin – zolazepam (3,3)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extLst>
                  <a:ext uri="{0D108BD9-81ED-4DB2-BD59-A6C34878D82A}">
                    <a16:rowId xmlns:a16="http://schemas.microsoft.com/office/drawing/2014/main" val="2531704849"/>
                  </a:ext>
                </a:extLst>
              </a:tr>
              <a:tr h="2414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Rosomák sibiřský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Ketamin (5 – 8) + medetomidin (0,1 – 0,15)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0" err="1">
                          <a:effectLst/>
                          <a:latin typeface="Amasis MT Pro" panose="02040504050005020304" pitchFamily="18" charset="-18"/>
                        </a:rPr>
                        <a:t>Ketamin</a:t>
                      </a:r>
                      <a:r>
                        <a:rPr lang="cs-CZ" sz="1100" kern="100" dirty="0">
                          <a:effectLst/>
                          <a:latin typeface="Amasis MT Pro" panose="02040504050005020304" pitchFamily="18" charset="-18"/>
                        </a:rPr>
                        <a:t> (20) + </a:t>
                      </a:r>
                      <a:r>
                        <a:rPr lang="cs-CZ" sz="1100" kern="100" dirty="0" err="1">
                          <a:effectLst/>
                          <a:latin typeface="Amasis MT Pro" panose="02040504050005020304" pitchFamily="18" charset="-18"/>
                        </a:rPr>
                        <a:t>azaperon</a:t>
                      </a:r>
                      <a:r>
                        <a:rPr lang="cs-CZ" sz="1100" kern="100" dirty="0">
                          <a:effectLst/>
                          <a:latin typeface="Amasis MT Pro" panose="02040504050005020304" pitchFamily="18" charset="-18"/>
                        </a:rPr>
                        <a:t> (0,2)</a:t>
                      </a:r>
                      <a:endParaRPr lang="cs-CZ" sz="11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1" marR="64271" marT="0" marB="0"/>
                </a:tc>
                <a:extLst>
                  <a:ext uri="{0D108BD9-81ED-4DB2-BD59-A6C34878D82A}">
                    <a16:rowId xmlns:a16="http://schemas.microsoft.com/office/drawing/2014/main" val="1410086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674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DA3C0-D9B7-40C6-4AAC-3CF6571F4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24F815-8DE8-939D-4FD0-B2AFE87A2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>
            <a:normAutofit/>
          </a:bodyPr>
          <a:lstStyle/>
          <a:p>
            <a:r>
              <a:rPr lang="cs-CZ" sz="3200" b="1" i="1" kern="100" dirty="0" err="1">
                <a:effectLst/>
                <a:latin typeface="Amasis MT Pro" panose="02040504050005020304" pitchFamily="18" charset="-18"/>
              </a:rPr>
              <a:t>Mustelidae</a:t>
            </a:r>
            <a:r>
              <a:rPr lang="cs-CZ" sz="3200" b="1" kern="100" dirty="0"/>
              <a:t> - lasicovití </a:t>
            </a:r>
            <a:r>
              <a:rPr lang="cs-CZ" sz="3200" b="1" dirty="0"/>
              <a:t>- charakteristika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665E40-688D-308C-D060-42C8D9DCF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31838"/>
            <a:ext cx="8784976" cy="6009530"/>
          </a:xfrm>
        </p:spPr>
        <p:txBody>
          <a:bodyPr>
            <a:normAutofit/>
          </a:bodyPr>
          <a:lstStyle/>
          <a:p>
            <a:r>
              <a:rPr lang="cs-CZ" sz="2000" b="1" dirty="0"/>
              <a:t>Diagnostika</a:t>
            </a:r>
          </a:p>
          <a:p>
            <a:pPr lvl="1"/>
            <a:r>
              <a:rPr lang="cs-CZ" sz="1500" dirty="0"/>
              <a:t>na většinu vyšetření se většinou vychází z fretky, ale potřeba brát ohled na druhová specifika</a:t>
            </a:r>
          </a:p>
          <a:p>
            <a:endParaRPr lang="cs-CZ" sz="1500" dirty="0"/>
          </a:p>
          <a:p>
            <a:pPr lvl="1"/>
            <a:r>
              <a:rPr lang="cs-CZ" sz="1500" b="1" dirty="0"/>
              <a:t>odběr krve</a:t>
            </a:r>
          </a:p>
          <a:p>
            <a:pPr lvl="2"/>
            <a:r>
              <a:rPr lang="cs-CZ" sz="1500" dirty="0"/>
              <a:t>technika a místo závisí na druhu zvířete, potřebného množství odebrané krve a preferencí veterináře</a:t>
            </a:r>
          </a:p>
          <a:p>
            <a:pPr lvl="2"/>
            <a:r>
              <a:rPr lang="cs-CZ" sz="1500" i="1" dirty="0"/>
              <a:t>v. </a:t>
            </a:r>
            <a:r>
              <a:rPr lang="cs-CZ" sz="1500" i="1" dirty="0" err="1"/>
              <a:t>jugularis</a:t>
            </a:r>
            <a:r>
              <a:rPr lang="cs-CZ" sz="1500" i="1" dirty="0"/>
              <a:t>, v. </a:t>
            </a:r>
            <a:r>
              <a:rPr lang="cs-CZ" sz="1500" i="1" dirty="0" err="1"/>
              <a:t>cava</a:t>
            </a:r>
            <a:r>
              <a:rPr lang="cs-CZ" sz="1500" i="1" dirty="0"/>
              <a:t> </a:t>
            </a:r>
            <a:r>
              <a:rPr lang="cs-CZ" sz="1500" i="1" dirty="0" err="1"/>
              <a:t>cranialis</a:t>
            </a:r>
            <a:r>
              <a:rPr lang="cs-CZ" sz="1500" i="1" dirty="0"/>
              <a:t>, v. </a:t>
            </a:r>
            <a:r>
              <a:rPr lang="cs-CZ" sz="1500" i="1" dirty="0" err="1"/>
              <a:t>saphena</a:t>
            </a:r>
            <a:r>
              <a:rPr lang="cs-CZ" sz="1500" i="1" dirty="0"/>
              <a:t> </a:t>
            </a:r>
            <a:r>
              <a:rPr lang="cs-CZ" sz="1500" i="1" dirty="0" err="1"/>
              <a:t>lateralis</a:t>
            </a:r>
            <a:r>
              <a:rPr lang="cs-CZ" sz="1500" i="1" dirty="0"/>
              <a:t>, a. </a:t>
            </a:r>
            <a:r>
              <a:rPr lang="cs-CZ" sz="1500" i="1" dirty="0" err="1"/>
              <a:t>coccygea</a:t>
            </a:r>
            <a:r>
              <a:rPr lang="cs-CZ" sz="1500" i="1" dirty="0"/>
              <a:t> </a:t>
            </a:r>
            <a:r>
              <a:rPr lang="cs-CZ" sz="1500" i="1" dirty="0" err="1"/>
              <a:t>ventralis</a:t>
            </a:r>
            <a:r>
              <a:rPr lang="cs-CZ" sz="1500" i="1" dirty="0"/>
              <a:t>, v. </a:t>
            </a:r>
            <a:r>
              <a:rPr lang="cs-CZ" sz="1500" i="1" dirty="0" err="1"/>
              <a:t>caudalis</a:t>
            </a:r>
            <a:r>
              <a:rPr lang="cs-CZ" sz="1500" i="1" dirty="0"/>
              <a:t> </a:t>
            </a:r>
            <a:r>
              <a:rPr lang="cs-CZ" sz="1500" i="1" dirty="0" err="1"/>
              <a:t>medialis</a:t>
            </a:r>
            <a:r>
              <a:rPr lang="cs-CZ" sz="1500" i="1" dirty="0"/>
              <a:t>, v. </a:t>
            </a:r>
            <a:r>
              <a:rPr lang="cs-CZ" sz="1500" i="1" dirty="0" err="1"/>
              <a:t>femoralis</a:t>
            </a:r>
            <a:r>
              <a:rPr lang="cs-CZ" sz="1500" i="1" dirty="0"/>
              <a:t>, v. </a:t>
            </a:r>
            <a:r>
              <a:rPr lang="cs-CZ" sz="1500" i="1" dirty="0" err="1"/>
              <a:t>cephalica</a:t>
            </a:r>
            <a:endParaRPr lang="cs-CZ" sz="1500" i="1" dirty="0"/>
          </a:p>
          <a:p>
            <a:endParaRPr lang="cs-CZ" dirty="0"/>
          </a:p>
        </p:txBody>
      </p:sp>
      <p:pic>
        <p:nvPicPr>
          <p:cNvPr id="5" name="Obrázek 4" descr="Obsah obrázku venku, savec, skála, rostlina&#10;&#10;Popis byl vytvořen automaticky">
            <a:extLst>
              <a:ext uri="{FF2B5EF4-FFF2-40B4-BE49-F238E27FC236}">
                <a16:creationId xmlns:a16="http://schemas.microsoft.com/office/drawing/2014/main" id="{F4A3B1A8-EB8F-5631-A942-491471506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17451" r="18500" b="31100"/>
          <a:stretch/>
        </p:blipFill>
        <p:spPr>
          <a:xfrm>
            <a:off x="1619672" y="3140968"/>
            <a:ext cx="590465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40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E27E5-C050-004A-6E93-8546602F9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0DC977-64CC-6565-2A08-39A8BB2D3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>
            <a:normAutofit/>
          </a:bodyPr>
          <a:lstStyle/>
          <a:p>
            <a:r>
              <a:rPr lang="cs-CZ" sz="3200" b="1" i="1" kern="100" dirty="0" err="1">
                <a:effectLst/>
                <a:latin typeface="Amasis MT Pro" panose="02040504050005020304" pitchFamily="18" charset="-18"/>
              </a:rPr>
              <a:t>Mustelidae</a:t>
            </a:r>
            <a:r>
              <a:rPr lang="cs-CZ" sz="3200" b="1" kern="100" dirty="0"/>
              <a:t> - lasicovití </a:t>
            </a:r>
            <a:r>
              <a:rPr lang="cs-CZ" sz="3200" b="1" dirty="0"/>
              <a:t>– hematologie krve</a:t>
            </a:r>
            <a:endParaRPr lang="cs-CZ" sz="3200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07D519F-E598-A62D-8FC6-C874F83047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333972"/>
              </p:ext>
            </p:extLst>
          </p:nvPr>
        </p:nvGraphicFramePr>
        <p:xfrm>
          <a:off x="179512" y="1052736"/>
          <a:ext cx="8784976" cy="5737728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855388">
                  <a:extLst>
                    <a:ext uri="{9D8B030D-6E8A-4147-A177-3AD203B41FA5}">
                      <a16:colId xmlns:a16="http://schemas.microsoft.com/office/drawing/2014/main" val="1714760544"/>
                    </a:ext>
                  </a:extLst>
                </a:gridCol>
                <a:gridCol w="1397853">
                  <a:extLst>
                    <a:ext uri="{9D8B030D-6E8A-4147-A177-3AD203B41FA5}">
                      <a16:colId xmlns:a16="http://schemas.microsoft.com/office/drawing/2014/main" val="4229560089"/>
                    </a:ext>
                  </a:extLst>
                </a:gridCol>
                <a:gridCol w="1184388">
                  <a:extLst>
                    <a:ext uri="{9D8B030D-6E8A-4147-A177-3AD203B41FA5}">
                      <a16:colId xmlns:a16="http://schemas.microsoft.com/office/drawing/2014/main" val="3506631197"/>
                    </a:ext>
                  </a:extLst>
                </a:gridCol>
                <a:gridCol w="1071152">
                  <a:extLst>
                    <a:ext uri="{9D8B030D-6E8A-4147-A177-3AD203B41FA5}">
                      <a16:colId xmlns:a16="http://schemas.microsoft.com/office/drawing/2014/main" val="2798851284"/>
                    </a:ext>
                  </a:extLst>
                </a:gridCol>
                <a:gridCol w="1107112">
                  <a:extLst>
                    <a:ext uri="{9D8B030D-6E8A-4147-A177-3AD203B41FA5}">
                      <a16:colId xmlns:a16="http://schemas.microsoft.com/office/drawing/2014/main" val="2684089620"/>
                    </a:ext>
                  </a:extLst>
                </a:gridCol>
                <a:gridCol w="1084924">
                  <a:extLst>
                    <a:ext uri="{9D8B030D-6E8A-4147-A177-3AD203B41FA5}">
                      <a16:colId xmlns:a16="http://schemas.microsoft.com/office/drawing/2014/main" val="898859797"/>
                    </a:ext>
                  </a:extLst>
                </a:gridCol>
                <a:gridCol w="1084159">
                  <a:extLst>
                    <a:ext uri="{9D8B030D-6E8A-4147-A177-3AD203B41FA5}">
                      <a16:colId xmlns:a16="http://schemas.microsoft.com/office/drawing/2014/main" val="3732816260"/>
                    </a:ext>
                  </a:extLst>
                </a:gridCol>
              </a:tblGrid>
              <a:tr h="10633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Parametr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Vydra severoamerická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Vydra říční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Norek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Skunk pruhovaný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Fretka domácí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Tchoř tmavý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8174724"/>
                  </a:ext>
                </a:extLst>
              </a:tr>
              <a:tr h="2833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Erytrocyty (x 10⁶/μl)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6,1 – 14,5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5,2 – 7,8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8,07 – 0,67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8,08 ± 0,68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6,35 – 11,2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8,39 ± 1,86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5507031"/>
                  </a:ext>
                </a:extLst>
              </a:tr>
              <a:tr h="2833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PCV (%)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32,2 – 60,8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37,8 – 69,1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45,9 ± 3,1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43,0 ± 6,5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36,7 – 54,9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43,6 ± 8,7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9752590"/>
                  </a:ext>
                </a:extLst>
              </a:tr>
              <a:tr h="2833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Hemoglobin (g/dl)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 dirty="0">
                          <a:effectLst/>
                          <a:latin typeface="Amasis MT Pro" panose="02040504050005020304" pitchFamily="18" charset="-18"/>
                        </a:rPr>
                        <a:t>10,4 – 19,0</a:t>
                      </a:r>
                      <a:endParaRPr lang="cs-CZ" sz="12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11,0 – 19,9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15,6 ± 1,1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13,4 ± 1,1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11,1 – 17,1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14,3 ± 2,7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1552428"/>
                  </a:ext>
                </a:extLst>
              </a:tr>
              <a:tr h="2833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MCV (fl)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38,3 – 49,0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60,7 – 105,2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56,9 ± 1,9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53,0 ± 2,6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45,6 – 54,7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52,1 ± 407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7173488"/>
                  </a:ext>
                </a:extLst>
              </a:tr>
              <a:tr h="2833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MCH (pg)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11,3 – 15,8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16,3 – 26,9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onstantia" panose="02030602050306030303" pitchFamily="18" charset="0"/>
                        <a:buChar char="-"/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17,0 ± 0,4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14,0 – 17,6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17,3 ± 1,2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4217242"/>
                  </a:ext>
                </a:extLst>
              </a:tr>
              <a:tr h="2833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MCHC (g/dl)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27,8 – 39,2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24,6 – 30,9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34,0 ± 0,52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31,8 ± 1,2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30,7 – 32,9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33,2 ± 1,9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9102760"/>
                  </a:ext>
                </a:extLst>
              </a:tr>
              <a:tr h="2833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Leukocyty (10³/μl)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4,7 – 33,2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3,1 – 19,2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6,49 ± 2,02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8,01 ± 3,12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2,0 – 9,8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6,2 ± 2,36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5666740"/>
                  </a:ext>
                </a:extLst>
              </a:tr>
              <a:tr h="2833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Neutrofily (10³/ml)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3,0 – 28,2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1,41 – 12,86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2,64 ± 1,27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4,22 ± 2,43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0,62 – 3,33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2,88 ± 1,63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2892223"/>
                  </a:ext>
                </a:extLst>
              </a:tr>
              <a:tr h="2833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Neutrofily tyčky (10³/μl)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0 – 0,48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0 – 1,8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0,008 ± 0,02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0,22 ± 0,38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onstantia" panose="02030602050306030303" pitchFamily="18" charset="0"/>
                        <a:buChar char="-"/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0,09 ± 0,05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6945387"/>
                  </a:ext>
                </a:extLst>
              </a:tr>
              <a:tr h="2833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Lymfocyty (10³/μl)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0,12 – 4,95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0,58 – 3,84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3,12 ± 1,05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3,08 ± 1,65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onstantia" panose="02030602050306030303" pitchFamily="18" charset="0"/>
                        <a:buChar char="-"/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2,98 ± 1,73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0572892"/>
                  </a:ext>
                </a:extLst>
              </a:tr>
              <a:tr h="2833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Eozinofily (10³/μl)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0 – 1,83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0 – 1,39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0,47 ± 0,44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0,18 ± 0,08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onstantia" panose="02030602050306030303" pitchFamily="18" charset="0"/>
                        <a:buChar char="-"/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0,24 ± 0,19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4787025"/>
                  </a:ext>
                </a:extLst>
              </a:tr>
              <a:tr h="2833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Monocyty (10³/μl)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0 – 2,38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0, - 0,99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0,19 ± 0,13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0,16 ± 0,07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0,18 – 0,9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0,15 ± 0,11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3634278"/>
                  </a:ext>
                </a:extLst>
              </a:tr>
              <a:tr h="2833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Bazofily (10³/μl)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0 - 0,21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0 – 0,18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0,05 ± 0,54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0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0,01 – 0,1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0,1 ± 0,07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1606650"/>
                  </a:ext>
                </a:extLst>
              </a:tr>
              <a:tr h="585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Trombocyty (10³/μl)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298 – 931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178 – 777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729,58 ± 125,4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437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277 – 882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303 ± 133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2717992"/>
                  </a:ext>
                </a:extLst>
              </a:tr>
              <a:tr h="2833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Retikulocyty (%)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buFont typeface="Constantia" panose="02030602050306030303" pitchFamily="18" charset="0"/>
                        <a:buChar char="-"/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onstantia" panose="02030602050306030303" pitchFamily="18" charset="0"/>
                        <a:buChar char="-"/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2,1 ± 0,9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onstantia" panose="02030602050306030303" pitchFamily="18" charset="0"/>
                        <a:buChar char="-"/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effectLst/>
                          <a:latin typeface="Amasis MT Pro" panose="02040504050005020304" pitchFamily="18" charset="-18"/>
                        </a:rPr>
                        <a:t>1 – 12</a:t>
                      </a:r>
                      <a:endParaRPr lang="cs-CZ" sz="12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onstantia" panose="02030602050306030303" pitchFamily="18" charset="0"/>
                        <a:buChar char="-"/>
                      </a:pPr>
                      <a:r>
                        <a:rPr lang="cs-CZ" sz="1200" kern="100" dirty="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2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2988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103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15663-DF5D-C086-2E52-A4E45DE8F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489DCF-09B3-9C78-A692-920A9C01D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>
            <a:normAutofit/>
          </a:bodyPr>
          <a:lstStyle/>
          <a:p>
            <a:r>
              <a:rPr lang="cs-CZ" sz="3200" b="1" i="1" kern="100" dirty="0" err="1">
                <a:effectLst/>
                <a:latin typeface="Amasis MT Pro" panose="02040504050005020304" pitchFamily="18" charset="-18"/>
              </a:rPr>
              <a:t>Mustelidae</a:t>
            </a:r>
            <a:r>
              <a:rPr lang="cs-CZ" sz="3200" b="1" kern="100" dirty="0"/>
              <a:t> - lasicovití </a:t>
            </a:r>
            <a:r>
              <a:rPr lang="cs-CZ" sz="3200" b="1" dirty="0"/>
              <a:t>– biochemie krve</a:t>
            </a:r>
            <a:endParaRPr lang="cs-CZ" sz="3200" dirty="0"/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70700BBB-EF68-11C7-1FF8-112C8A3D1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876946"/>
              </p:ext>
            </p:extLst>
          </p:nvPr>
        </p:nvGraphicFramePr>
        <p:xfrm>
          <a:off x="215515" y="620688"/>
          <a:ext cx="8712967" cy="3875727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692189">
                  <a:extLst>
                    <a:ext uri="{9D8B030D-6E8A-4147-A177-3AD203B41FA5}">
                      <a16:colId xmlns:a16="http://schemas.microsoft.com/office/drawing/2014/main" val="322423980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04437317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0395323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51147607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55002334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10737621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641716021"/>
                    </a:ext>
                  </a:extLst>
                </a:gridCol>
                <a:gridCol w="828090">
                  <a:extLst>
                    <a:ext uri="{9D8B030D-6E8A-4147-A177-3AD203B41FA5}">
                      <a16:colId xmlns:a16="http://schemas.microsoft.com/office/drawing/2014/main" val="3280724875"/>
                    </a:ext>
                  </a:extLst>
                </a:gridCol>
              </a:tblGrid>
              <a:tr h="6161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Parametr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0">
                          <a:effectLst/>
                          <a:latin typeface="Amasis MT Pro" panose="02040504050005020304" pitchFamily="18" charset="-18"/>
                        </a:rPr>
                        <a:t>Vydra severoamerická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1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Vydra říční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Norek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Skunk pruhovaný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Fretka domácí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Kuna lesní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Tchoř tmavý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1851783"/>
                  </a:ext>
                </a:extLst>
              </a:tr>
              <a:tr h="1648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Celkový protein (g/dl)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5,7 – 9,0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6,0 – 7,7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5,94 ± 0,31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6,2 ± 1,2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5,1 – 7,4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6,1 ± 7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5,7 ± 8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2342889"/>
                  </a:ext>
                </a:extLst>
              </a:tr>
              <a:tr h="1648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Albumin (g/dl)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2,4 – 4,1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1,25 – 3,6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2,98 ± 0,14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onstantia" panose="02030602050306030303" pitchFamily="18" charset="0"/>
                        <a:buChar char="-"/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2,6 – 4,1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3,0 ± 4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3,3 ± 0,4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7768899"/>
                  </a:ext>
                </a:extLst>
              </a:tr>
              <a:tr h="1648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Globulin (g/dl)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2,9 – 5,8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2,7 – 4,8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buFont typeface="Constantia" panose="02030602050306030303" pitchFamily="18" charset="0"/>
                        <a:buChar char="-"/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buFont typeface="Constantia" panose="02030602050306030303" pitchFamily="18" charset="0"/>
                        <a:buChar char="-"/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onstantia" panose="02030602050306030303" pitchFamily="18" charset="0"/>
                        <a:buChar char="-"/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3,1 ± 4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2,4 ± 0,7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6891944"/>
                  </a:ext>
                </a:extLst>
              </a:tr>
              <a:tr h="3434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Vápník (mg/dl)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0">
                          <a:effectLst/>
                          <a:latin typeface="Amasis MT Pro" panose="02040504050005020304" pitchFamily="18" charset="-18"/>
                        </a:rPr>
                        <a:t>6,8 – 10,0</a:t>
                      </a:r>
                      <a:endParaRPr lang="cs-CZ" sz="11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5,2 – 10,3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9,54 ± 0,39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2,43 ± 0,23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8,0 – 11,8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9,2 ± 1,6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9,12 ± 0,92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5643555"/>
                  </a:ext>
                </a:extLst>
              </a:tr>
              <a:tr h="3434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Fosfor (mg/dl)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0">
                          <a:effectLst/>
                          <a:latin typeface="Amasis MT Pro" panose="02040504050005020304" pitchFamily="18" charset="-18"/>
                        </a:rPr>
                        <a:t>3,2 – 8,3</a:t>
                      </a:r>
                      <a:endParaRPr lang="cs-CZ" sz="11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4,2 – 8,7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5,29 ± 0,79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1,74 ± 0,61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4,0 – 9,1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4,95 ± 0,92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6,19 ± 1,7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9581570"/>
                  </a:ext>
                </a:extLst>
              </a:tr>
              <a:tr h="1648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Sodík (mEq/L)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136 – 158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142 – 158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153,7 ± 1,3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149 ± 7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137 – 162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155 ± 3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152 ± 6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6928129"/>
                  </a:ext>
                </a:extLst>
              </a:tr>
              <a:tr h="1648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Draslík (mEq/L)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3,5 – 5,3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3,9 – 5,7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4,34 ± 0,23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4,8 ± 0,7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4,3 – 7,7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4,0 ± 0,2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4,7 ± 0,6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874521"/>
                  </a:ext>
                </a:extLst>
              </a:tr>
              <a:tr h="1648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Chlor (mEq/L)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94 – 121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102 – 125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114,5 ± 1,7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110 ± 6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102 – 125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126 ± 1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116 ± 8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570891"/>
                  </a:ext>
                </a:extLst>
              </a:tr>
              <a:tr h="3434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Kreatinin (mg/dl)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0,4 – 0,8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0">
                          <a:effectLst/>
                          <a:latin typeface="Amasis MT Pro" panose="02040504050005020304" pitchFamily="18" charset="-18"/>
                        </a:rPr>
                        <a:t>0,7 – 1,0</a:t>
                      </a:r>
                      <a:endParaRPr lang="cs-CZ" sz="11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0,71 ± 0,08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1,09 ± 0,8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0,2 – 0,9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0,79 ± 0,18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0,49 ± 0,2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5458849"/>
                  </a:ext>
                </a:extLst>
              </a:tr>
              <a:tr h="3434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BUN – dusík močoviny (mg/dl)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17 – 56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17,3 – 68,1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15,2 ± 5,6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33,9 ± 32,9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10 – 45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31,64 ±11,2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12,5 ± 3,99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3396286"/>
                  </a:ext>
                </a:extLst>
              </a:tr>
              <a:tr h="3434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Cholesterol (mg/dl)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0">
                          <a:effectLst/>
                          <a:latin typeface="Amasis MT Pro" panose="02040504050005020304" pitchFamily="18" charset="-18"/>
                        </a:rPr>
                        <a:t>63 – 279</a:t>
                      </a:r>
                      <a:endParaRPr lang="cs-CZ" sz="11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95 – 220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onstantia" panose="02030602050306030303" pitchFamily="18" charset="0"/>
                        <a:buChar char="-"/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172,4 ± 103,8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64 – 296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176,9 ± 23,0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191,9 ± 52,6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9097251"/>
                  </a:ext>
                </a:extLst>
              </a:tr>
              <a:tr h="3434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Glukóza (mg/dl)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0">
                          <a:effectLst/>
                          <a:latin typeface="Amasis MT Pro" panose="02040504050005020304" pitchFamily="18" charset="-18"/>
                        </a:rPr>
                        <a:t>56 – 225</a:t>
                      </a:r>
                      <a:endParaRPr lang="cs-CZ" sz="11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51 - 400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125,8 ± 18,7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124,8 ± 62,9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62,5 - 207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314,5 ± 70,9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0">
                          <a:effectLst/>
                          <a:latin typeface="Amasis MT Pro" panose="02040504050005020304" pitchFamily="18" charset="-18"/>
                        </a:rPr>
                        <a:t>106,9 ± 28,9</a:t>
                      </a:r>
                      <a:endParaRPr lang="cs-CZ" sz="11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123003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2A9F00A7-9E4D-4582-5A3F-3BCE1A2F9F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911016"/>
              </p:ext>
            </p:extLst>
          </p:nvPr>
        </p:nvGraphicFramePr>
        <p:xfrm>
          <a:off x="215515" y="4725144"/>
          <a:ext cx="8712968" cy="1944215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692189">
                  <a:extLst>
                    <a:ext uri="{9D8B030D-6E8A-4147-A177-3AD203B41FA5}">
                      <a16:colId xmlns:a16="http://schemas.microsoft.com/office/drawing/2014/main" val="405190084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18149268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60188776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90216593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43727365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08821008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986069249"/>
                    </a:ext>
                  </a:extLst>
                </a:gridCol>
                <a:gridCol w="828091">
                  <a:extLst>
                    <a:ext uri="{9D8B030D-6E8A-4147-A177-3AD203B41FA5}">
                      <a16:colId xmlns:a16="http://schemas.microsoft.com/office/drawing/2014/main" val="140186851"/>
                    </a:ext>
                  </a:extLst>
                </a:gridCol>
              </a:tblGrid>
              <a:tr h="277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Sérové enzymy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9419360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LDH (IU/l)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36 – 10 820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555 – 3620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onstantia" panose="02030602050306030303" pitchFamily="18" charset="0"/>
                        <a:buChar char="-"/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581 ± 323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onstantia" panose="02030602050306030303" pitchFamily="18" charset="0"/>
                        <a:buChar char="-"/>
                      </a:pPr>
                      <a:r>
                        <a:rPr lang="cs-CZ" sz="1100" kern="100" dirty="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1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1875 ± 520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474 ± 403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7098874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ALP (IU/l)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29 – 282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0">
                          <a:effectLst/>
                          <a:latin typeface="Amasis MT Pro" panose="02040504050005020304" pitchFamily="18" charset="-18"/>
                        </a:rPr>
                        <a:t>9,0 – 199</a:t>
                      </a:r>
                      <a:endParaRPr lang="cs-CZ" sz="11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71,6 ± 56,9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70 ± 57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9 – 120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77 ± 29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64 ± 79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0902302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GGT (IU/l)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0">
                          <a:effectLst/>
                          <a:latin typeface="Amasis MT Pro" panose="02040504050005020304" pitchFamily="18" charset="-18"/>
                        </a:rPr>
                        <a:t>8 – 38</a:t>
                      </a:r>
                      <a:endParaRPr lang="cs-CZ" sz="11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buFont typeface="Constantia" panose="02030602050306030303" pitchFamily="18" charset="0"/>
                        <a:buChar char="-"/>
                      </a:pPr>
                      <a:r>
                        <a:rPr lang="cs-CZ" sz="1100" kern="100" dirty="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1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onstantia" panose="02030602050306030303" pitchFamily="18" charset="0"/>
                        <a:buChar char="-"/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2 ± 3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buFont typeface="Constantia" panose="02030602050306030303" pitchFamily="18" charset="0"/>
                        <a:buChar char="-"/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onstantia" panose="02030602050306030303" pitchFamily="18" charset="0"/>
                        <a:buChar char="-"/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10 ± 8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4295022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Kreatin kináza (IU/l)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67 – 1 300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26 – 1794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onstantia" panose="02030602050306030303" pitchFamily="18" charset="0"/>
                        <a:buChar char="-"/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895 ± 252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onstantia" panose="02030602050306030303" pitchFamily="18" charset="0"/>
                        <a:buChar char="-"/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555 ± 234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379 ± 384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5344521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ALT (IU/l)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46 – 990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34 – 307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onstantia" panose="02030602050306030303" pitchFamily="18" charset="0"/>
                        <a:buChar char="-"/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120 ± 98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82 – 289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173 ± 44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102 ± 56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8565347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AST (IU/l)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34 – 1 260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71 - 328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67,0 ± 13,7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75 ± 22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28 - 248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  <a:latin typeface="Amasis MT Pro" panose="02040504050005020304" pitchFamily="18" charset="-18"/>
                        </a:rPr>
                        <a:t>159 ± 18</a:t>
                      </a:r>
                      <a:endParaRPr lang="cs-CZ" sz="11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0">
                          <a:effectLst/>
                          <a:latin typeface="Amasis MT Pro" panose="02040504050005020304" pitchFamily="18" charset="-18"/>
                        </a:rPr>
                        <a:t>74 ± 28</a:t>
                      </a:r>
                      <a:endParaRPr lang="cs-CZ" sz="11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6995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062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893A2-51B6-1613-F404-6188E0F58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EABB92-E566-7EDD-5634-2152CA5DB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632" y="116632"/>
            <a:ext cx="9144000" cy="731837"/>
          </a:xfrm>
        </p:spPr>
        <p:txBody>
          <a:bodyPr>
            <a:normAutofit fontScale="90000"/>
          </a:bodyPr>
          <a:lstStyle/>
          <a:p>
            <a:r>
              <a:rPr lang="cs-CZ" sz="3200" b="1" i="1" kern="100" dirty="0" err="1">
                <a:effectLst/>
                <a:latin typeface="Amasis MT Pro" panose="02040504050005020304" pitchFamily="18" charset="-18"/>
              </a:rPr>
              <a:t>Mustelidae</a:t>
            </a:r>
            <a:r>
              <a:rPr lang="cs-CZ" sz="3200" b="1" kern="100" dirty="0"/>
              <a:t> - lasicovití </a:t>
            </a:r>
            <a:r>
              <a:rPr lang="cs-CZ" sz="3200" b="1" dirty="0"/>
              <a:t>– nevýznamnější virová onemocnění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667A92-15A3-2184-5976-62D513CCD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48468"/>
            <a:ext cx="8784976" cy="589289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100" b="1" kern="100" dirty="0">
                <a:effectLst/>
                <a:latin typeface="Amasis MT Pro" panose="02040504050005020304" pitchFamily="18" charset="-18"/>
              </a:rPr>
              <a:t>Psinka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Paramyxoviridae</a:t>
            </a:r>
            <a:r>
              <a:rPr lang="cs-CZ" sz="18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CDV (</a:t>
            </a:r>
            <a:r>
              <a:rPr lang="cs-CZ" sz="18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Canine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distemper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virus)</a:t>
            </a:r>
            <a:r>
              <a:rPr lang="cs-CZ" sz="18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  <a:endParaRPr lang="cs-CZ" sz="1800" kern="100" dirty="0"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Epizootologie</a:t>
            </a: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přenos </a:t>
            </a:r>
            <a:r>
              <a:rPr lang="cs-CZ" sz="18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aerogeně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, přímým kontaktem s výtoky z oka a čenichu, močí, 			výkaly a povrchem těla</a:t>
            </a: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  <a:endParaRPr lang="cs-CZ" sz="1800" kern="100" dirty="0"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Klinické příznaky	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úbytek na váze, anorexie, hyperemie tváře a uší, hyperkeratóza 				čenichu a tlapek, výtok z očí a čenichu, horečka, respirační a GIT 				problémy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může se objevovat </a:t>
            </a:r>
            <a:r>
              <a:rPr lang="cs-CZ" sz="18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polioencefalitida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a s ní spjaté změny v chování, 				letargie a křeče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Diagnostika	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histopatologie, IFA konjunktiválního stěru</a:t>
            </a:r>
          </a:p>
          <a:p>
            <a:pPr marL="145542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  <a:r>
              <a:rPr lang="cs-CZ" sz="18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postmortem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vyšetření – intersticiální pneumonie, enteritis, encefalitis, 		úbytek lymfoidní tkáně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Léčba		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podpůrná léčba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Prevence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	vakcinace </a:t>
            </a:r>
            <a:r>
              <a:rPr lang="cs-CZ" sz="18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canary-pox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rekombinantní </a:t>
            </a:r>
            <a:r>
              <a:rPr lang="cs-CZ" sz="18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podjednotkovou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psí vakcínou 				(</a:t>
            </a:r>
            <a:r>
              <a:rPr lang="cs-CZ" sz="18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Purevax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cs-CZ" sz="18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Merial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Postihované druhy 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fretka domácí, tchoř černonohý, jezevec lesní, jezevec americký, lasice, 			skunk pruhovaný, norek evropský, norek americký, sobol asijský, kuna 			skalní, kuna lesní, tchoř tmavý, vydra severoamerická, vydra říční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5774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8356" y="0"/>
            <a:ext cx="8579296" cy="1143000"/>
          </a:xfrm>
        </p:spPr>
        <p:txBody>
          <a:bodyPr>
            <a:noAutofit/>
          </a:bodyPr>
          <a:lstStyle/>
          <a:p>
            <a:r>
              <a:rPr lang="cs-CZ" sz="3200" b="1" i="1" kern="100" dirty="0" err="1">
                <a:effectLst/>
                <a:latin typeface="Amasis MT Pro" panose="02040504050005020304" pitchFamily="18" charset="-18"/>
              </a:rPr>
              <a:t>Mustelidae</a:t>
            </a:r>
            <a:r>
              <a:rPr lang="cs-CZ" sz="3200" b="1" kern="100" dirty="0"/>
              <a:t> - lasicovití </a:t>
            </a:r>
            <a:r>
              <a:rPr lang="cs-CZ" sz="3200" b="1" dirty="0"/>
              <a:t>- charakteristika</a:t>
            </a:r>
            <a:endParaRPr lang="en-GB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544616"/>
          </a:xfrm>
        </p:spPr>
        <p:txBody>
          <a:bodyPr>
            <a:normAutofit fontScale="77500" lnSpcReduction="20000"/>
          </a:bodyPr>
          <a:lstStyle/>
          <a:p>
            <a:r>
              <a:rPr lang="cs-CZ" sz="2100" dirty="0"/>
              <a:t>zahrnuje 25 rodů a 67 druhů terestriálních masožravých a rybožravých šelem</a:t>
            </a:r>
          </a:p>
          <a:p>
            <a:r>
              <a:rPr lang="cs-CZ" sz="2100" dirty="0"/>
              <a:t>obývají všechny kontinenty (kromě Austrálie, Nové Guinei, Madagaskaru a Antarktidy)</a:t>
            </a:r>
          </a:p>
          <a:p>
            <a:pPr lvl="1"/>
            <a:r>
              <a:rPr lang="cs-CZ" sz="2100" dirty="0"/>
              <a:t>na Nový Zéland byly dovezeny</a:t>
            </a:r>
          </a:p>
          <a:p>
            <a:pPr marL="57150" indent="0">
              <a:buNone/>
            </a:pPr>
            <a:endParaRPr lang="cs-CZ" sz="2100" dirty="0"/>
          </a:p>
          <a:p>
            <a:r>
              <a:rPr lang="cs-CZ" sz="2100" dirty="0"/>
              <a:t>v průběhu evoluci získali různé fyzické a behaviorální adaptace, vzhledem k významným rozdílům ve způsobu života</a:t>
            </a:r>
          </a:p>
          <a:p>
            <a:pPr marL="0" indent="0">
              <a:buNone/>
            </a:pPr>
            <a:r>
              <a:rPr lang="cs-CZ" sz="2100" dirty="0"/>
              <a:t>I.	žijící primárně na povrchu země či částečně pod zemí</a:t>
            </a:r>
          </a:p>
          <a:p>
            <a:pPr marL="0" indent="0">
              <a:buNone/>
            </a:pPr>
            <a:r>
              <a:rPr lang="cs-CZ" sz="2100" dirty="0"/>
              <a:t>II.	žijící v korunách stromů</a:t>
            </a:r>
          </a:p>
          <a:p>
            <a:pPr marL="0" indent="0">
              <a:buNone/>
            </a:pPr>
            <a:r>
              <a:rPr lang="cs-CZ" sz="2100" dirty="0"/>
              <a:t>III.	žijící v mořské či sladké vodě</a:t>
            </a:r>
          </a:p>
          <a:p>
            <a:endParaRPr lang="cs-CZ" sz="2100" dirty="0"/>
          </a:p>
          <a:p>
            <a:r>
              <a:rPr lang="cs-CZ" sz="2100" dirty="0"/>
              <a:t>většinou se jedná o samotářské druhy</a:t>
            </a:r>
          </a:p>
          <a:p>
            <a:r>
              <a:rPr lang="cs-CZ" sz="2100" b="1" dirty="0"/>
              <a:t>sexuální dimorfismus </a:t>
            </a:r>
          </a:p>
          <a:p>
            <a:pPr lvl="1"/>
            <a:r>
              <a:rPr lang="cs-CZ" sz="2100" dirty="0"/>
              <a:t>samci jsou o 25% větší než samice</a:t>
            </a:r>
          </a:p>
          <a:p>
            <a:pPr lvl="1"/>
            <a:r>
              <a:rPr lang="cs-CZ" sz="2100" dirty="0"/>
              <a:t>samci a samice se scházejí pouze v období páření</a:t>
            </a:r>
          </a:p>
          <a:p>
            <a:pPr lvl="1"/>
            <a:r>
              <a:rPr lang="cs-CZ" sz="2100" dirty="0"/>
              <a:t>menší skupinky pouze zahrnují matku a její potomky</a:t>
            </a:r>
          </a:p>
          <a:p>
            <a:endParaRPr lang="cs-CZ" sz="2100" dirty="0"/>
          </a:p>
          <a:p>
            <a:r>
              <a:rPr lang="cs-CZ" sz="2100" i="1" dirty="0" err="1"/>
              <a:t>Mustelidae</a:t>
            </a:r>
            <a:r>
              <a:rPr lang="cs-CZ" sz="2100" dirty="0"/>
              <a:t> zahrnují nejmenšího masožravce – lasice kolčava (70 g)</a:t>
            </a:r>
          </a:p>
          <a:p>
            <a:pPr lvl="1"/>
            <a:r>
              <a:rPr lang="cs-CZ" sz="2100" dirty="0"/>
              <a:t>největší reprezentant – vydra obrovská a vydra mořská (až 45 kg)</a:t>
            </a:r>
          </a:p>
          <a:p>
            <a:pPr lvl="1"/>
            <a:r>
              <a:rPr lang="cs-CZ" sz="2100" dirty="0"/>
              <a:t>většina druhů váží do 1 kg</a:t>
            </a:r>
          </a:p>
          <a:p>
            <a:pPr lvl="1"/>
            <a:r>
              <a:rPr lang="cs-CZ" sz="2100" dirty="0"/>
              <a:t>menší druhy mají rychlejší metabolismus </a:t>
            </a:r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02197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809F4-5AF3-B69A-885F-16CF84B27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897156-FD3F-E7A7-8828-FE7A1D475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31837"/>
          </a:xfrm>
        </p:spPr>
        <p:txBody>
          <a:bodyPr>
            <a:normAutofit fontScale="90000"/>
          </a:bodyPr>
          <a:lstStyle/>
          <a:p>
            <a:r>
              <a:rPr lang="cs-CZ" sz="3200" b="1" i="1" kern="100" dirty="0" err="1">
                <a:effectLst/>
                <a:latin typeface="Amasis MT Pro" panose="02040504050005020304" pitchFamily="18" charset="-18"/>
              </a:rPr>
              <a:t>Mustelidae</a:t>
            </a:r>
            <a:r>
              <a:rPr lang="cs-CZ" sz="3200" b="1" kern="100" dirty="0"/>
              <a:t> - lasicovití </a:t>
            </a:r>
            <a:r>
              <a:rPr lang="cs-CZ" sz="3200" b="1" dirty="0"/>
              <a:t>– nevýznamnější virová onemocnění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18AB92-6A6E-82A3-12E9-C7036BAF7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48468"/>
            <a:ext cx="8784976" cy="589289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1900" b="1" kern="100" dirty="0">
                <a:effectLst/>
                <a:latin typeface="Amasis MT Pro" panose="02040504050005020304" pitchFamily="18" charset="-18"/>
              </a:rPr>
              <a:t>Chřipka (influenza)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6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Orthomyxoviridae</a:t>
            </a:r>
            <a:r>
              <a:rPr lang="cs-CZ" sz="16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	</a:t>
            </a:r>
            <a:endParaRPr lang="cs-CZ" sz="1600" kern="100" dirty="0"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600" b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Epizootologie</a:t>
            </a:r>
            <a:r>
              <a:rPr lang="cs-CZ" sz="16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  <a:r>
              <a:rPr lang="cs-CZ" sz="16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přenos inhalací kapiček aerosolu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6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Klinické příznaky		</a:t>
            </a:r>
            <a:r>
              <a:rPr lang="cs-CZ" sz="16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kýchání, konjunktivitida, unilaterální otitida, horečka, fotofobie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6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Diagnostika		</a:t>
            </a:r>
            <a:r>
              <a:rPr lang="cs-CZ" sz="16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klinické příznaky, hemaglutinační inhibiční test (přítomnost 				protilátek 	inhibujících </a:t>
            </a:r>
            <a:r>
              <a:rPr lang="cs-CZ" sz="16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hemaglutinin</a:t>
            </a:r>
            <a:r>
              <a:rPr lang="cs-CZ" sz="16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6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Léčba			</a:t>
            </a:r>
            <a:r>
              <a:rPr lang="cs-CZ" sz="16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antihistaminika, antivirotika, antibiotika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6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Prevence</a:t>
            </a:r>
            <a:r>
              <a:rPr lang="cs-CZ" sz="16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	zabránit kontaktu zdravých jedinců s nakaženými jedinci a 				kontaminovanými předměty</a:t>
            </a:r>
          </a:p>
          <a:p>
            <a:pPr marL="0" indent="0">
              <a:buNone/>
            </a:pPr>
            <a:r>
              <a:rPr lang="cs-CZ" sz="1600" b="1" dirty="0"/>
              <a:t>Postihované druhy</a:t>
            </a:r>
            <a:r>
              <a:rPr lang="cs-CZ" sz="1600" dirty="0"/>
              <a:t>		fretka domácí, norek</a:t>
            </a:r>
          </a:p>
        </p:txBody>
      </p:sp>
    </p:spTree>
    <p:extLst>
      <p:ext uri="{BB962C8B-B14F-4D97-AF65-F5344CB8AC3E}">
        <p14:creationId xmlns:p14="http://schemas.microsoft.com/office/powerpoint/2010/main" val="1089047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AD216-2E2E-EFD7-6472-44AC35716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7E3600-416C-4B1B-C71D-E60C39825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31837"/>
          </a:xfrm>
        </p:spPr>
        <p:txBody>
          <a:bodyPr>
            <a:normAutofit fontScale="90000"/>
          </a:bodyPr>
          <a:lstStyle/>
          <a:p>
            <a:r>
              <a:rPr lang="cs-CZ" sz="3200" b="1" i="1" kern="100" dirty="0" err="1">
                <a:effectLst/>
                <a:latin typeface="Amasis MT Pro" panose="02040504050005020304" pitchFamily="18" charset="-18"/>
              </a:rPr>
              <a:t>Mustelidae</a:t>
            </a:r>
            <a:r>
              <a:rPr lang="cs-CZ" sz="3200" b="1" kern="100" dirty="0"/>
              <a:t> - lasicovití </a:t>
            </a:r>
            <a:r>
              <a:rPr lang="cs-CZ" sz="3200" b="1" dirty="0"/>
              <a:t>– nevýznamnější virová onemocnění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9CA947-CFC4-3B97-72FD-40527BB40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48468"/>
            <a:ext cx="8784976" cy="589289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1800" b="1" kern="10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Rotavirová</a:t>
            </a:r>
            <a:r>
              <a:rPr lang="cs-CZ" sz="1800" b="1" kern="100" dirty="0">
                <a:solidFill>
                  <a:srgbClr val="000000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infekce fretek</a:t>
            </a:r>
            <a:endParaRPr lang="cs-CZ" sz="1800" kern="100" dirty="0"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5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Rotavirus</a:t>
            </a:r>
            <a:r>
              <a:rPr lang="cs-CZ" sz="15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	</a:t>
            </a:r>
            <a:endParaRPr lang="cs-CZ" sz="1500" kern="100" dirty="0"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</a:tabLst>
            </a:pPr>
            <a:r>
              <a:rPr lang="cs-CZ" sz="1500" b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Epizootologie</a:t>
            </a:r>
            <a:r>
              <a:rPr lang="cs-CZ" sz="15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		</a:t>
            </a:r>
            <a:r>
              <a:rPr lang="cs-CZ" sz="15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postihuje mláďata (2 – 6 týdnů věků), může se stát 								enzootické pro dané zařízení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5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Klinické příznaky		</a:t>
            </a:r>
            <a:r>
              <a:rPr lang="cs-CZ" sz="15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vodnaté průjmy, anorexie, letargie, erytém anu a 					perinea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5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Diagnostika		</a:t>
            </a:r>
            <a:r>
              <a:rPr lang="cs-CZ" sz="1500" kern="100" dirty="0">
                <a:solidFill>
                  <a:srgbClr val="000000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elektronová mikroskopie – negativně obarvené virové 					partikule v čerstvých výkalech</a:t>
            </a:r>
            <a:endParaRPr lang="cs-CZ" sz="1500" kern="100" dirty="0"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5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Léčba			</a:t>
            </a:r>
            <a:r>
              <a:rPr lang="cs-CZ" sz="15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podpůrná terapie – SC podávané elektrolyty</a:t>
            </a:r>
          </a:p>
          <a:p>
            <a:pPr marL="145542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5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PO antibiotika (</a:t>
            </a:r>
            <a:r>
              <a:rPr lang="cs-CZ" sz="15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spectinomycin</a:t>
            </a:r>
            <a:r>
              <a:rPr lang="cs-CZ" sz="15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cs-CZ" sz="15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amoxicillin</a:t>
            </a:r>
            <a:r>
              <a:rPr lang="cs-CZ" sz="15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cs-CZ" sz="15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kotrimoxazol</a:t>
            </a:r>
            <a:r>
              <a:rPr lang="cs-CZ" sz="15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) 			proti sekundární bakteriální infekci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5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Postihované druhy </a:t>
            </a:r>
            <a:r>
              <a:rPr lang="cs-CZ" sz="15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fretky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5454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62601-FC8E-53EC-E6C7-1C3730D34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D330F1-4A95-46D2-B515-8742E23D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385"/>
            <a:ext cx="9144000" cy="731837"/>
          </a:xfrm>
        </p:spPr>
        <p:txBody>
          <a:bodyPr>
            <a:normAutofit fontScale="90000"/>
          </a:bodyPr>
          <a:lstStyle/>
          <a:p>
            <a:r>
              <a:rPr lang="cs-CZ" sz="3200" b="1" i="1" kern="100" dirty="0" err="1">
                <a:effectLst/>
                <a:latin typeface="Amasis MT Pro" panose="02040504050005020304" pitchFamily="18" charset="-18"/>
              </a:rPr>
              <a:t>Mustelidae</a:t>
            </a:r>
            <a:r>
              <a:rPr lang="cs-CZ" sz="3200" b="1" kern="100" dirty="0"/>
              <a:t> - lasicovití </a:t>
            </a:r>
            <a:r>
              <a:rPr lang="cs-CZ" sz="3200" b="1" dirty="0"/>
              <a:t>– nevýznamnější virová onemocnění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9676FA-8C0B-0CEE-C29F-91CED28DB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83264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Amasis MT Pro" panose="02040504050005020304" pitchFamily="18" charset="-18"/>
              </a:rPr>
              <a:t>Aleutská choroba, </a:t>
            </a:r>
            <a:r>
              <a:rPr lang="cs-CZ" sz="1800" b="1" kern="100" dirty="0" err="1">
                <a:effectLst/>
                <a:latin typeface="Amasis MT Pro" panose="02040504050005020304" pitchFamily="18" charset="-18"/>
              </a:rPr>
              <a:t>plazmocytóza</a:t>
            </a:r>
            <a:endParaRPr lang="cs-CZ" sz="1800" b="1" kern="100" dirty="0">
              <a:effectLst/>
              <a:latin typeface="Amasis MT Pro" panose="02040504050005020304" pitchFamily="18" charset="-18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5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Parvoviridae</a:t>
            </a:r>
            <a:r>
              <a:rPr lang="cs-CZ" sz="15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	</a:t>
            </a:r>
            <a:endParaRPr lang="cs-CZ" sz="1500" kern="100" dirty="0"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</a:tabLst>
            </a:pPr>
            <a:r>
              <a:rPr lang="cs-CZ" sz="1500" b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Epizootologie</a:t>
            </a:r>
            <a:r>
              <a:rPr lang="cs-CZ" sz="15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  <a:r>
              <a:rPr lang="cs-CZ" sz="15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přenos </a:t>
            </a:r>
            <a:r>
              <a:rPr lang="cs-CZ" sz="1500" kern="100" dirty="0">
                <a:ea typeface="Aptos" panose="020B0004020202020204" pitchFamily="34" charset="0"/>
                <a:cs typeface="Times New Roman" panose="02020603050405020304" pitchFamily="18" charset="0"/>
              </a:rPr>
              <a:t>od</a:t>
            </a:r>
            <a:r>
              <a:rPr lang="cs-CZ" sz="15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 infikovaných jedinců</a:t>
            </a:r>
            <a:r>
              <a:rPr lang="cs-CZ" sz="15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endParaRPr lang="cs-CZ" sz="1500" kern="100" dirty="0"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5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Klinické příznaky	</a:t>
            </a:r>
            <a:r>
              <a:rPr lang="cs-CZ" sz="15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úbytek na váze, </a:t>
            </a:r>
            <a:r>
              <a:rPr lang="cs-CZ" sz="15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hypergamaglobulinémie</a:t>
            </a:r>
            <a:r>
              <a:rPr lang="cs-CZ" sz="15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, poruchy reprodukce, hemoragická 			enteritis, imunitně zprostředkovaná glomerulonefritida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5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Diagnostika	</a:t>
            </a:r>
            <a:r>
              <a:rPr lang="cs-CZ" sz="15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hodnota globulinů obvykle přesahuje 20 % z celkového proteinu séra, IFA test, 			imunoelektroforéza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5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Léčba		</a:t>
            </a:r>
            <a:r>
              <a:rPr lang="cs-CZ" sz="15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není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5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Prevence</a:t>
            </a:r>
            <a:r>
              <a:rPr lang="cs-CZ" sz="15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cs-CZ" sz="15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vakcína není k dispozici</a:t>
            </a:r>
          </a:p>
          <a:p>
            <a:pPr marL="145542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5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cs-CZ" sz="15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biosekurita</a:t>
            </a:r>
            <a:r>
              <a:rPr lang="cs-CZ" sz="15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chovů, šlechtění druhů pro zvýšenou odolnost vůči aleutské chorobě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5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Postihované druhy </a:t>
            </a:r>
            <a:r>
              <a:rPr lang="cs-CZ" sz="15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typicky </a:t>
            </a:r>
            <a:r>
              <a:rPr lang="cs-CZ" sz="15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farmově</a:t>
            </a:r>
            <a:r>
              <a:rPr lang="cs-CZ" sz="15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chovaní norci, ale i divoce žijící norci, fretka domácí, skunk 			pruhovaný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9908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D03F7-C66C-B650-2738-73B363285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D46643-AB5D-55E5-58F9-6C3B0B740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76"/>
            <a:ext cx="9144000" cy="731837"/>
          </a:xfrm>
        </p:spPr>
        <p:txBody>
          <a:bodyPr>
            <a:normAutofit fontScale="90000"/>
          </a:bodyPr>
          <a:lstStyle/>
          <a:p>
            <a:r>
              <a:rPr lang="cs-CZ" sz="3200" b="1" i="1" kern="100" dirty="0" err="1">
                <a:effectLst/>
                <a:latin typeface="Amasis MT Pro" panose="02040504050005020304" pitchFamily="18" charset="-18"/>
              </a:rPr>
              <a:t>Mustelidae</a:t>
            </a:r>
            <a:r>
              <a:rPr lang="cs-CZ" sz="3200" b="1" kern="100" dirty="0"/>
              <a:t> - lasicovití </a:t>
            </a:r>
            <a:r>
              <a:rPr lang="cs-CZ" sz="3200" b="1" dirty="0"/>
              <a:t>– nevýznamnější bakteriální onemocnění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938D06-8B58-8771-1B39-D022A2E2C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83264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000" b="1" kern="100" dirty="0">
                <a:effectLst/>
                <a:latin typeface="Amasis MT Pro" panose="02040504050005020304" pitchFamily="18" charset="-18"/>
              </a:rPr>
              <a:t>Salmonelóza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6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Salmonella</a:t>
            </a:r>
            <a:r>
              <a:rPr lang="cs-CZ" sz="16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newport</a:t>
            </a:r>
            <a:r>
              <a:rPr lang="cs-CZ" sz="16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, S. </a:t>
            </a:r>
            <a:r>
              <a:rPr lang="cs-CZ" sz="16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typhimurium</a:t>
            </a:r>
            <a:r>
              <a:rPr lang="cs-CZ" sz="16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, S. </a:t>
            </a:r>
            <a:r>
              <a:rPr lang="cs-CZ" sz="16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cholerasuis</a:t>
            </a:r>
            <a:r>
              <a:rPr lang="cs-CZ" sz="16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, S. </a:t>
            </a:r>
            <a:r>
              <a:rPr lang="cs-CZ" sz="16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anatum</a:t>
            </a:r>
            <a:r>
              <a:rPr lang="cs-CZ" sz="16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, S. </a:t>
            </a:r>
            <a:r>
              <a:rPr lang="cs-CZ" sz="16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enteritidis</a:t>
            </a:r>
            <a:r>
              <a:rPr lang="cs-CZ" sz="16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, S. </a:t>
            </a:r>
            <a:r>
              <a:rPr lang="cs-CZ" sz="16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kentucky</a:t>
            </a:r>
            <a:r>
              <a:rPr lang="cs-CZ" sz="16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, S. </a:t>
            </a:r>
            <a:r>
              <a:rPr lang="cs-CZ" sz="16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hadar</a:t>
            </a:r>
            <a:r>
              <a:rPr lang="cs-CZ" sz="16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  <a:endParaRPr lang="cs-CZ" sz="1600" kern="100" dirty="0"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</a:tabLst>
            </a:pPr>
            <a:r>
              <a:rPr lang="cs-CZ" sz="1600" b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Epizootologie</a:t>
            </a:r>
            <a:r>
              <a:rPr lang="cs-CZ" sz="16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  <a:r>
              <a:rPr lang="cs-CZ" sz="16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Salmonella</a:t>
            </a:r>
            <a:r>
              <a:rPr lang="cs-CZ" sz="16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6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spp</a:t>
            </a:r>
            <a:r>
              <a:rPr lang="cs-CZ" sz="16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. se vyskytuje i u klinicky zdravých jedinců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</a:tabLst>
            </a:pPr>
            <a:r>
              <a:rPr lang="cs-CZ" sz="16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		</a:t>
            </a:r>
            <a:r>
              <a:rPr lang="cs-CZ" sz="16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infekce asociována s krmením syrového masa</a:t>
            </a:r>
            <a:r>
              <a:rPr lang="cs-CZ" sz="16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endParaRPr lang="cs-CZ" sz="1600" kern="100" dirty="0"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6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Klinické příznaky	</a:t>
            </a:r>
            <a:r>
              <a:rPr lang="cs-CZ" sz="16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hemoragická enteritis, dehydratace, úbytek na váze, horečka, letargie, 			anorexie, zvýšená teplota, bledost sliznic, malátnost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6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Diagnostika	</a:t>
            </a:r>
            <a:r>
              <a:rPr lang="cs-CZ" sz="16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kultivace vzorku výkalů</a:t>
            </a:r>
          </a:p>
          <a:p>
            <a:pPr marL="145542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6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důležité odlišit od </a:t>
            </a:r>
            <a:r>
              <a:rPr lang="cs-CZ" sz="16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Campylobacter</a:t>
            </a:r>
            <a:r>
              <a:rPr lang="cs-CZ" sz="16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spp</a:t>
            </a:r>
            <a:r>
              <a:rPr lang="cs-CZ" sz="16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., E. coli</a:t>
            </a:r>
            <a:r>
              <a:rPr lang="cs-CZ" sz="1600" i="1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600" kern="100" dirty="0"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cs-CZ" sz="16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L. </a:t>
            </a:r>
            <a:r>
              <a:rPr lang="cs-CZ" sz="16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intracellularis</a:t>
            </a:r>
            <a:r>
              <a:rPr lang="cs-CZ" sz="16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cs-CZ" sz="1600" kern="100" dirty="0"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6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Léčba		</a:t>
            </a:r>
            <a:r>
              <a:rPr lang="cs-CZ" sz="16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podpůrná léčba</a:t>
            </a:r>
          </a:p>
          <a:p>
            <a:pPr marL="134874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6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antibiotika – ideálně stanovit citlivost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6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Prevence</a:t>
            </a:r>
            <a:r>
              <a:rPr lang="cs-CZ" sz="16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kontrola hygienické nezávadnosti krmiva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1415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33AC0-8DEA-38B3-EF07-F9EAE7CE5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D81ED4-F6F3-F4FF-70CE-34B8F9665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8" y="116632"/>
            <a:ext cx="9144000" cy="731837"/>
          </a:xfrm>
        </p:spPr>
        <p:txBody>
          <a:bodyPr>
            <a:normAutofit fontScale="90000"/>
          </a:bodyPr>
          <a:lstStyle/>
          <a:p>
            <a:r>
              <a:rPr lang="cs-CZ" sz="3200" b="1" i="1" kern="100" dirty="0" err="1">
                <a:effectLst/>
                <a:latin typeface="Amasis MT Pro" panose="02040504050005020304" pitchFamily="18" charset="-18"/>
              </a:rPr>
              <a:t>Mustelidae</a:t>
            </a:r>
            <a:r>
              <a:rPr lang="cs-CZ" sz="3200" b="1" kern="100" dirty="0"/>
              <a:t> - lasicovití </a:t>
            </a:r>
            <a:r>
              <a:rPr lang="cs-CZ" sz="3200" b="1" dirty="0"/>
              <a:t>– nevýznamnější bakteriální onemocnění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23730B-1221-88D2-07D1-949DAF67E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83264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000" b="1" kern="100" dirty="0">
                <a:effectLst/>
                <a:latin typeface="Amasis MT Pro" panose="02040504050005020304" pitchFamily="18" charset="-18"/>
              </a:rPr>
              <a:t>Tuberkulóza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6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Mycobacterium</a:t>
            </a:r>
            <a:r>
              <a:rPr lang="cs-CZ" sz="16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spp</a:t>
            </a:r>
            <a:r>
              <a:rPr lang="cs-CZ" sz="16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. (M. </a:t>
            </a:r>
            <a:r>
              <a:rPr lang="cs-CZ" sz="16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bovis</a:t>
            </a:r>
            <a:r>
              <a:rPr lang="cs-CZ" sz="16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, M. </a:t>
            </a:r>
            <a:r>
              <a:rPr lang="cs-CZ" sz="16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aviumintracellulare</a:t>
            </a:r>
            <a:r>
              <a:rPr lang="cs-CZ" sz="16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, M. </a:t>
            </a:r>
            <a:r>
              <a:rPr lang="cs-CZ" sz="16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tuberculosis</a:t>
            </a:r>
            <a:r>
              <a:rPr lang="cs-CZ" sz="16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)		</a:t>
            </a:r>
            <a:endParaRPr lang="cs-CZ" sz="1600" kern="100" dirty="0"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</a:tabLst>
            </a:pPr>
            <a:r>
              <a:rPr lang="cs-CZ" sz="1600" b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Epizootologie</a:t>
            </a:r>
            <a:r>
              <a:rPr lang="cs-CZ" sz="16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		</a:t>
            </a:r>
            <a:r>
              <a:rPr lang="cs-CZ" sz="16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nákaza konzumací masa kontaminovaného mykobakteriemi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6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Klinické příznaky		</a:t>
            </a:r>
            <a:r>
              <a:rPr lang="cs-CZ" sz="16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úbytek na váze, zvětšené mízní uzliny, chronické respirační 				onemocnění, mastitida, letargie, ztráta zájmu o krmivo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6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Diagnostika		</a:t>
            </a:r>
            <a:r>
              <a:rPr lang="cs-CZ" sz="16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přímé posouzení tkáně, kultivace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6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Léčba			</a:t>
            </a:r>
            <a:r>
              <a:rPr lang="cs-CZ" sz="16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jedná se o nebezpečné </a:t>
            </a:r>
            <a:r>
              <a:rPr lang="cs-CZ" sz="16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zoonotické</a:t>
            </a:r>
            <a:r>
              <a:rPr lang="cs-CZ" sz="16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onemocnění, a proto je důležité 			zvážit, zdali budeme nakaženého vůbec léčit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6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	</a:t>
            </a:r>
            <a:r>
              <a:rPr lang="cs-CZ" sz="16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většinou se provádí eutanázie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6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Prevence</a:t>
            </a:r>
            <a:r>
              <a:rPr lang="cs-CZ" sz="16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	kontrola hygienické nezávadnosti krmiva</a:t>
            </a:r>
          </a:p>
          <a:p>
            <a:pPr marL="0" indent="0">
              <a:buNone/>
            </a:pPr>
            <a:r>
              <a:rPr lang="cs-CZ" sz="1600" b="1" dirty="0"/>
              <a:t>Postihované druhy</a:t>
            </a:r>
            <a:r>
              <a:rPr lang="cs-CZ" sz="1600" dirty="0"/>
              <a:t>		norek, fretka, jezevec lesní</a:t>
            </a:r>
          </a:p>
        </p:txBody>
      </p:sp>
    </p:spTree>
    <p:extLst>
      <p:ext uri="{BB962C8B-B14F-4D97-AF65-F5344CB8AC3E}">
        <p14:creationId xmlns:p14="http://schemas.microsoft.com/office/powerpoint/2010/main" val="3717631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2AD0C-3A95-C01A-1DCA-A323F4930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9014C2-7C8A-EF71-5983-9E57B6F8E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31837"/>
          </a:xfrm>
        </p:spPr>
        <p:txBody>
          <a:bodyPr>
            <a:normAutofit fontScale="90000"/>
          </a:bodyPr>
          <a:lstStyle/>
          <a:p>
            <a:r>
              <a:rPr lang="cs-CZ" sz="3200" b="1" i="1" kern="100" dirty="0" err="1">
                <a:effectLst/>
                <a:latin typeface="Amasis MT Pro" panose="02040504050005020304" pitchFamily="18" charset="-18"/>
              </a:rPr>
              <a:t>Mustelidae</a:t>
            </a:r>
            <a:r>
              <a:rPr lang="cs-CZ" sz="3200" b="1" kern="100" dirty="0"/>
              <a:t> - lasicovití </a:t>
            </a:r>
            <a:r>
              <a:rPr lang="cs-CZ" sz="3200" b="1" dirty="0"/>
              <a:t>– nevýznamnější bakteriální onemocnění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8F8956-063D-72C4-3B4C-DE8492A0A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8772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100" b="1" kern="100" dirty="0">
                <a:effectLst/>
                <a:latin typeface="Amasis MT Pro" panose="02040504050005020304" pitchFamily="18" charset="-18"/>
              </a:rPr>
              <a:t>Botulismus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Typ A, B, C, E Clostridium </a:t>
            </a:r>
            <a:r>
              <a:rPr lang="cs-CZ" sz="18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botulinum</a:t>
            </a:r>
            <a:r>
              <a:rPr lang="cs-CZ" sz="18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, C. </a:t>
            </a:r>
            <a:r>
              <a:rPr lang="cs-CZ" sz="18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perfringens</a:t>
            </a:r>
            <a:r>
              <a:rPr lang="cs-CZ" sz="18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type A, C. </a:t>
            </a:r>
            <a:r>
              <a:rPr lang="cs-CZ" sz="18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welchi</a:t>
            </a:r>
            <a:r>
              <a:rPr lang="cs-CZ" sz="18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	</a:t>
            </a:r>
            <a:endParaRPr lang="cs-CZ" sz="1800" kern="100" dirty="0"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</a:tabLst>
            </a:pPr>
            <a:r>
              <a:rPr lang="cs-CZ" sz="1800" b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Epizootologie</a:t>
            </a: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nákaza syrovým či jinak kontaminovaným masem, asociována se 						stresem spojeným s odchytem u vyder</a:t>
            </a: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endParaRPr lang="cs-CZ" sz="1800" kern="100" dirty="0"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Patogeneze</a:t>
            </a:r>
            <a:r>
              <a:rPr lang="cs-CZ" sz="18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projevy onemocnění způsobuje intoxikace botulotoxinem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Klinické příznaky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paralýza, dyspnoe, </a:t>
            </a:r>
            <a:r>
              <a:rPr lang="cs-CZ" sz="18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enterotoxémie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, akutní dilatace žaludku, úhyn, blefarospasmus, 		fotofobie, letargie, močová inkontinence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může se objevit rapidní úbytek na váze a ataxie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Diagnostika	</a:t>
            </a:r>
            <a:r>
              <a:rPr lang="cs-CZ" sz="18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Gramovo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barvení vzorku výkalů, test na přítomnost toxinů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Léčba	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obtížná, agresivní terapie (infuze, nutriční podpora)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  <a:r>
              <a:rPr lang="cs-CZ" sz="18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prokinetika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– pomáhají očistit GIT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antibiotika – použití je na zvážení – může nastat masivní uvolnění toxinu 			z usmrcených bakterií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Prevence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obtížná, důraz na hygienickou nezávadnost krmiva, po krmení odstranit 			nesnězenou potravu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fretka – vakcinace </a:t>
            </a:r>
            <a:r>
              <a:rPr lang="cs-CZ" sz="18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toxoidovou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vakcínou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Postihované druhy</a:t>
            </a:r>
            <a:r>
              <a:rPr lang="cs-CZ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cs-CZ" sz="18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vydry,</a:t>
            </a:r>
            <a:r>
              <a:rPr lang="cs-CZ" sz="1800" dirty="0">
                <a:solidFill>
                  <a:srgbClr val="2E15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cs-CZ" sz="18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tchoř černonohý, fretka, norek</a:t>
            </a:r>
            <a:endParaRPr lang="cs-CZ" sz="1800" kern="100" dirty="0"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cs-CZ" sz="1800" kern="100" dirty="0"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0604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0AE11-D830-0343-9BF1-5127CCAE8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D652BD-E7D4-0BD4-85FC-B4CB4CA4F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76" y="116632"/>
            <a:ext cx="9144000" cy="731837"/>
          </a:xfrm>
        </p:spPr>
        <p:txBody>
          <a:bodyPr>
            <a:normAutofit fontScale="90000"/>
          </a:bodyPr>
          <a:lstStyle/>
          <a:p>
            <a:r>
              <a:rPr lang="cs-CZ" sz="3200" b="1" i="1" kern="100" dirty="0" err="1">
                <a:effectLst/>
                <a:latin typeface="Amasis MT Pro" panose="02040504050005020304" pitchFamily="18" charset="-18"/>
              </a:rPr>
              <a:t>Mustelidae</a:t>
            </a:r>
            <a:r>
              <a:rPr lang="cs-CZ" sz="3200" b="1" kern="100" dirty="0"/>
              <a:t> - lasicovití </a:t>
            </a:r>
            <a:r>
              <a:rPr lang="cs-CZ" sz="3200" b="1" dirty="0"/>
              <a:t>– nevýznamnější bakteriální onemocnění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BE3B05-9783-5A89-5785-32D6FEC0D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48468"/>
            <a:ext cx="8784976" cy="589289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7200" b="1" kern="100" dirty="0">
                <a:effectLst/>
                <a:latin typeface="Amasis MT Pro" panose="02040504050005020304" pitchFamily="18" charset="-18"/>
              </a:rPr>
              <a:t>Antrax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52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Bacillus</a:t>
            </a:r>
            <a:r>
              <a:rPr lang="cs-CZ" sz="52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52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anthracis</a:t>
            </a:r>
            <a:r>
              <a:rPr lang="cs-CZ" sz="52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  <a:endParaRPr lang="cs-CZ" sz="5200" kern="100" dirty="0"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</a:tabLst>
            </a:pPr>
            <a:r>
              <a:rPr lang="cs-CZ" sz="5200" b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Epizootologie</a:t>
            </a:r>
            <a:r>
              <a:rPr lang="cs-CZ" sz="52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  <a:r>
              <a:rPr lang="cs-CZ" sz="52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přenos pomocí spor </a:t>
            </a:r>
            <a:r>
              <a:rPr lang="cs-CZ" sz="52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Bacillus</a:t>
            </a:r>
            <a:r>
              <a:rPr lang="cs-CZ" sz="52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52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anthracis</a:t>
            </a:r>
            <a:r>
              <a:rPr lang="cs-CZ" sz="52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– orálně, parenterálně, inhalačně, skrze poranění kůže a 				sliznic, pomocí hmyzu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</a:tabLst>
            </a:pPr>
            <a:r>
              <a:rPr lang="cs-CZ" sz="52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		</a:t>
            </a:r>
            <a:r>
              <a:rPr lang="cs-CZ" sz="52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u chovaných zvířat – nejčastější způsob nákazy pomocí kontaminovaného krmiva (</a:t>
            </a:r>
            <a:r>
              <a:rPr lang="cs-CZ" sz="52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kadávery</a:t>
            </a:r>
            <a:r>
              <a:rPr lang="cs-CZ" sz="52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, 				maso, kostní moučka)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</a:tabLst>
            </a:pPr>
            <a:r>
              <a:rPr lang="cs-CZ" sz="52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		</a:t>
            </a:r>
            <a:r>
              <a:rPr lang="cs-CZ" sz="52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spory této bakterie jsou velmi odolné – rezistence na teplo a UV záření (mohou přežívat desítky 				až stovky let v půdě za optimálních podmínek)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</a:tabLst>
            </a:pPr>
            <a:r>
              <a:rPr lang="cs-CZ" sz="52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		u volně žijících – každá oběť antraxu se může stát zdrojem nákazy pro ostatní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52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Patogeneze		</a:t>
            </a:r>
            <a:r>
              <a:rPr lang="cs-CZ" sz="52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germinace spory probíhá v těle hostitele, bakterie vstupuje do krevního řečiště a produkuje 		exotoxiny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52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exotoxiny – snížení fagocytózy, zvýšení kapilární permeability, poruchy srážlivosti krve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52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Klinické příznaky	</a:t>
            </a:r>
            <a:r>
              <a:rPr lang="cs-CZ" sz="52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akutní úhyn, krvácení z tělních dutin</a:t>
            </a:r>
          </a:p>
          <a:p>
            <a:pPr marL="145542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52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pokud přežijí prvních několik kontaktů s antraxem, mohou si vyvinout silnou imunitu (platí 	pouze pro šelmy)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52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Diagnostika	</a:t>
            </a:r>
            <a:r>
              <a:rPr lang="cs-CZ" sz="52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barvení krevních nátěrů odebraných z periferie – </a:t>
            </a:r>
            <a:r>
              <a:rPr lang="cs-CZ" sz="52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Giemsa</a:t>
            </a:r>
            <a:r>
              <a:rPr lang="cs-CZ" sz="52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cs-CZ" sz="52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Ziehl</a:t>
            </a:r>
            <a:r>
              <a:rPr lang="cs-CZ" sz="52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cs-CZ" sz="52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Neelsenovo</a:t>
            </a:r>
            <a:r>
              <a:rPr lang="cs-CZ" sz="52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barvení</a:t>
            </a:r>
          </a:p>
          <a:p>
            <a:pPr marL="145542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52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postmortální léze, kultivace, sérologické vyšetření, PCR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52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Léčba		</a:t>
            </a:r>
            <a:r>
              <a:rPr lang="cs-CZ" sz="52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penicilin, streptomycin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52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Prevence</a:t>
            </a:r>
            <a:r>
              <a:rPr lang="cs-CZ" sz="52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hygienická nezávadnost krmiva, existuje vakcinace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52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Postihované druhy </a:t>
            </a:r>
            <a:r>
              <a:rPr lang="cs-CZ" sz="52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jezevec lesní, medojed kapský, norek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9830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41D16-4AC5-15ED-EB23-FB2ED7C0C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47C892-CB62-7A86-55D4-85B193433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>
            <a:normAutofit fontScale="90000"/>
          </a:bodyPr>
          <a:lstStyle/>
          <a:p>
            <a:r>
              <a:rPr lang="cs-CZ" sz="3200" b="1" i="1" kern="100" dirty="0" err="1">
                <a:effectLst/>
                <a:latin typeface="Amasis MT Pro" panose="02040504050005020304" pitchFamily="18" charset="-18"/>
              </a:rPr>
              <a:t>Mustelidae</a:t>
            </a:r>
            <a:r>
              <a:rPr lang="cs-CZ" sz="3200" b="1" kern="100" dirty="0"/>
              <a:t> - lasicovití </a:t>
            </a:r>
            <a:r>
              <a:rPr lang="cs-CZ" sz="3200" b="1" dirty="0"/>
              <a:t>– nevýznamnější infekční onemocnění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022305-F544-EBD8-A02A-2BCC3E04A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31838"/>
            <a:ext cx="8784976" cy="600953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000" b="1" kern="100" dirty="0">
                <a:effectLst/>
                <a:latin typeface="Amasis MT Pro" panose="02040504050005020304" pitchFamily="18" charset="-18"/>
              </a:rPr>
              <a:t>Dermatomykóza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Microsporum</a:t>
            </a:r>
            <a:r>
              <a:rPr lang="cs-CZ" sz="18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spp</a:t>
            </a:r>
            <a:r>
              <a:rPr lang="cs-CZ" sz="18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. a </a:t>
            </a:r>
            <a:r>
              <a:rPr lang="cs-CZ" sz="18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Trichophyton</a:t>
            </a:r>
            <a:r>
              <a:rPr lang="cs-CZ" sz="18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spp</a:t>
            </a:r>
            <a:r>
              <a:rPr lang="cs-CZ" sz="18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.			</a:t>
            </a:r>
            <a:endParaRPr lang="cs-CZ" sz="1800" kern="100" dirty="0"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</a:tabLst>
            </a:pPr>
            <a:r>
              <a:rPr lang="cs-CZ" sz="1800" b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Epizootologie</a:t>
            </a: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přenos přímým kontaktem, asociován s příliš velkou 							koncentrací jedinců a s kontaktem s kočkami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Klinické příznaky</a:t>
            </a:r>
            <a:r>
              <a:rPr lang="cs-CZ" sz="18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léze na kůži a na srsti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Diagnostika	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klinické příznaky, definitivní diagnóza až po kultivaci vzorku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	</a:t>
            </a:r>
            <a:r>
              <a:rPr lang="cs-CZ" sz="18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Woodova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lampa – </a:t>
            </a:r>
            <a:r>
              <a:rPr lang="cs-CZ" sz="18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Trichophyton</a:t>
            </a:r>
            <a:r>
              <a:rPr lang="cs-CZ" sz="18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spp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. – není fluorescenční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Léčba		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topická, </a:t>
            </a:r>
            <a:r>
              <a:rPr lang="cs-CZ" sz="18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keratolytický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šampón, </a:t>
            </a:r>
            <a:r>
              <a:rPr lang="cs-CZ" sz="1800" kern="100" dirty="0">
                <a:solidFill>
                  <a:srgbClr val="000000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jodové preparáty</a:t>
            </a:r>
            <a:r>
              <a:rPr lang="cs-CZ" sz="1800" kern="100" dirty="0">
                <a:solidFill>
                  <a:srgbClr val="FF0000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				</a:t>
            </a:r>
            <a:r>
              <a:rPr lang="cs-CZ" sz="1800" kern="100" dirty="0">
                <a:solidFill>
                  <a:srgbClr val="000000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antimykotika (</a:t>
            </a:r>
            <a:r>
              <a:rPr lang="cs-CZ" sz="1800" kern="10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itraconazol</a:t>
            </a:r>
            <a:r>
              <a:rPr lang="cs-CZ" sz="1800" kern="100" dirty="0">
                <a:solidFill>
                  <a:srgbClr val="000000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cs-CZ" sz="1800" kern="10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ketoconazol</a:t>
            </a:r>
            <a:r>
              <a:rPr lang="cs-CZ" sz="1800" kern="100" dirty="0">
                <a:solidFill>
                  <a:srgbClr val="000000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cs-CZ" sz="1800" kern="100" dirty="0"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Prevence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zábrana kontaktu nakažených jedinců se zdravými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9191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CEBCB-DED2-BC2A-B07C-DAA58B09D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07BA06-E148-217A-343C-20C6A28CD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 fontScale="90000"/>
          </a:bodyPr>
          <a:lstStyle/>
          <a:p>
            <a:r>
              <a:rPr lang="cs-CZ" sz="3200" b="1" i="1" kern="100" dirty="0" err="1">
                <a:effectLst/>
                <a:latin typeface="Amasis MT Pro" panose="02040504050005020304" pitchFamily="18" charset="-18"/>
              </a:rPr>
              <a:t>Mustelidae</a:t>
            </a:r>
            <a:r>
              <a:rPr lang="cs-CZ" sz="3200" b="1" kern="100" dirty="0"/>
              <a:t> - lasicovití </a:t>
            </a:r>
            <a:r>
              <a:rPr lang="cs-CZ" sz="3200" b="1" dirty="0"/>
              <a:t>– nevýznamnější parazitární onemocnění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F5C8E9-A48F-8DF8-66F8-9325A6F26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76064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100" b="1" kern="100" dirty="0">
                <a:effectLst/>
                <a:latin typeface="Amasis MT Pro" panose="02040504050005020304" pitchFamily="18" charset="-18"/>
              </a:rPr>
              <a:t>Toxoplazmóza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Toxoplasma</a:t>
            </a:r>
            <a:r>
              <a:rPr lang="cs-CZ" sz="18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gondii</a:t>
            </a:r>
            <a:r>
              <a:rPr lang="cs-CZ" sz="18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	</a:t>
            </a: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  <a:endParaRPr lang="cs-CZ" sz="1800" kern="100" dirty="0"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Lokace v hostiteli	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diseminovaná – multiorgánová lokalizace</a:t>
            </a: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endParaRPr lang="cs-CZ" sz="1800" kern="100" dirty="0"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cysty jsou obzvláště v mozku, játrech, svalech a sítnici 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Klinické příznaky	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zvýšená rektální teplota, letargie, anorexie, edém rohovky, glaukom, 			ataxie, lymfadenitida, splenomegalie, myokarditida, pneumonie, 				hepatitida, encefalitida, úmrtí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chronická toxoplazmóza – slabost, dezorientace, deprese, náklon hlavy 			na stranu, kroužení v kruhu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Diagnostika	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sérologie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Léčba			</a:t>
            </a:r>
            <a:r>
              <a:rPr lang="cs-CZ" sz="18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pyrimethamin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cs-CZ" sz="18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sulfamerazin</a:t>
            </a:r>
            <a:endParaRPr lang="cs-CZ" sz="1800" kern="100" dirty="0"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Prevence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	zabránit kontaktu s kočkovitými šelmami a jejich výkaly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Postihované druhy 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skunk, fretka domácí, lasice, tchoř tmavý, norek, tchoř černonohý a další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	lasicovité šelmy slouží jako mezihostitel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			definitivní hostitel – kočkovité šelmy</a:t>
            </a:r>
            <a:endParaRPr lang="cs-CZ" sz="1800" kern="100" dirty="0"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1269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D4B3C-9A21-B8ED-B86D-619B9A5E4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4E2C1E-4492-1808-F975-0E0B012BD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>
            <a:normAutofit fontScale="90000"/>
          </a:bodyPr>
          <a:lstStyle/>
          <a:p>
            <a:r>
              <a:rPr lang="cs-CZ" sz="3200" b="1" u="sng" kern="100" dirty="0" err="1">
                <a:effectLst/>
                <a:latin typeface="Amasis MT Pro" panose="02040504050005020304" pitchFamily="18" charset="-18"/>
              </a:rPr>
              <a:t>Mustelidae</a:t>
            </a:r>
            <a:r>
              <a:rPr lang="cs-CZ" sz="3200" b="1" kern="100" dirty="0"/>
              <a:t> - lasicovití </a:t>
            </a:r>
            <a:r>
              <a:rPr lang="cs-CZ" sz="3200" b="1" dirty="0"/>
              <a:t>– nevýznamnější parazitární onemocnění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0E41AE-43F1-65A7-98C2-DEFD007FE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83264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000" b="1" kern="100" dirty="0">
                <a:effectLst/>
                <a:latin typeface="Amasis MT Pro" panose="02040504050005020304" pitchFamily="18" charset="-18"/>
              </a:rPr>
              <a:t>Plicní červivost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Crenosoma</a:t>
            </a:r>
            <a:r>
              <a:rPr lang="cs-CZ" sz="18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spp</a:t>
            </a:r>
            <a:r>
              <a:rPr lang="cs-CZ" sz="18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., </a:t>
            </a:r>
            <a:r>
              <a:rPr lang="cs-CZ" sz="18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Perostrongylus</a:t>
            </a:r>
            <a:r>
              <a:rPr lang="cs-CZ" sz="18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spp</a:t>
            </a:r>
            <a:r>
              <a:rPr lang="cs-CZ" sz="18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., </a:t>
            </a:r>
            <a:r>
              <a:rPr lang="cs-CZ" sz="18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Filaroides</a:t>
            </a:r>
            <a:r>
              <a:rPr lang="cs-CZ" sz="18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spp</a:t>
            </a:r>
            <a:r>
              <a:rPr lang="cs-CZ" sz="18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., </a:t>
            </a:r>
            <a:r>
              <a:rPr lang="cs-CZ" sz="18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Skrjabingylus</a:t>
            </a:r>
            <a:r>
              <a:rPr lang="cs-CZ" sz="18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spp</a:t>
            </a:r>
            <a:r>
              <a:rPr lang="cs-CZ" sz="18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	</a:t>
            </a: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  <a:endParaRPr lang="cs-CZ" sz="1800" kern="100" dirty="0"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Lokace v hostiteli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plíce, nosní dutiny</a:t>
            </a: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endParaRPr lang="cs-CZ" sz="1800" kern="100" dirty="0"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Klinické příznaky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kachexie, anemie, kašel, dyspnoe, nosní výtok, 				deprese, neurologické příznaky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Diagnostika	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nález oocytů nebo larvy prvního stádia ve výkalech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Léčba		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anthelmintika (</a:t>
            </a:r>
            <a:r>
              <a:rPr lang="cs-CZ" sz="18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ivermektin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cs-CZ" sz="18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fenbendazol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cs-CZ" sz="18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mebendazol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Postihované druhy 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norek, skunk, sobol asijský, jezevec lesní, vydra, lasice 				hranostaj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0547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45F06-49A1-686F-4358-50A37A030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0B2D1C-A87C-C0EE-2CED-C72F8BE10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>
            <a:normAutofit/>
          </a:bodyPr>
          <a:lstStyle/>
          <a:p>
            <a:r>
              <a:rPr lang="cs-CZ" sz="3200" b="1" i="1" kern="100" dirty="0" err="1">
                <a:effectLst/>
                <a:latin typeface="Amasis MT Pro" panose="02040504050005020304" pitchFamily="18" charset="-18"/>
              </a:rPr>
              <a:t>Mustelidae</a:t>
            </a:r>
            <a:r>
              <a:rPr lang="cs-CZ" sz="3200" b="1" kern="100" dirty="0"/>
              <a:t> - lasicovití </a:t>
            </a:r>
            <a:r>
              <a:rPr lang="cs-CZ" sz="3200" b="1" dirty="0"/>
              <a:t>- charakteristika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EEC01E-364A-0D38-E311-DB07D8FC1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31838"/>
            <a:ext cx="8784976" cy="6009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Taxonomie</a:t>
            </a:r>
          </a:p>
          <a:p>
            <a:pPr lvl="1"/>
            <a:r>
              <a:rPr lang="cs-CZ" sz="1600" i="1" dirty="0" err="1"/>
              <a:t>Mustelidae</a:t>
            </a:r>
            <a:endParaRPr lang="cs-CZ" sz="1600" i="1" dirty="0"/>
          </a:p>
          <a:p>
            <a:pPr lvl="3"/>
            <a:r>
              <a:rPr lang="cs-CZ" sz="1600" dirty="0"/>
              <a:t>5 podčeledí</a:t>
            </a:r>
          </a:p>
          <a:p>
            <a:pPr lvl="2"/>
            <a:r>
              <a:rPr lang="cs-CZ" sz="1600" i="1" dirty="0" err="1"/>
              <a:t>Mustelinae</a:t>
            </a:r>
            <a:r>
              <a:rPr lang="cs-CZ" sz="1600" dirty="0"/>
              <a:t> (kunovití) </a:t>
            </a:r>
          </a:p>
          <a:p>
            <a:pPr lvl="3"/>
            <a:r>
              <a:rPr lang="cs-CZ" sz="1600" dirty="0"/>
              <a:t>kuny, lasice, soboly</a:t>
            </a:r>
          </a:p>
          <a:p>
            <a:pPr lvl="3"/>
            <a:r>
              <a:rPr lang="cs-CZ" sz="1600" dirty="0"/>
              <a:t>10 rodů a 33 druhů</a:t>
            </a:r>
          </a:p>
          <a:p>
            <a:pPr lvl="2"/>
            <a:r>
              <a:rPr lang="cs-CZ" sz="1600" i="1" dirty="0" err="1"/>
              <a:t>Mellivorinae</a:t>
            </a:r>
            <a:r>
              <a:rPr lang="cs-CZ" sz="1600" dirty="0"/>
              <a:t> </a:t>
            </a:r>
          </a:p>
          <a:p>
            <a:pPr lvl="3"/>
            <a:r>
              <a:rPr lang="cs-CZ" sz="1600" dirty="0"/>
              <a:t>1 druh – Medojed kapský (</a:t>
            </a:r>
            <a:r>
              <a:rPr lang="cs-CZ" sz="1600" i="1" dirty="0" err="1"/>
              <a:t>Mellivora</a:t>
            </a:r>
            <a:r>
              <a:rPr lang="cs-CZ" sz="1600" i="1" dirty="0"/>
              <a:t> </a:t>
            </a:r>
            <a:r>
              <a:rPr lang="cs-CZ" sz="1600" i="1" dirty="0" err="1"/>
              <a:t>capensis</a:t>
            </a:r>
            <a:r>
              <a:rPr lang="cs-CZ" sz="1600" dirty="0"/>
              <a:t>)</a:t>
            </a:r>
          </a:p>
          <a:p>
            <a:pPr lvl="2"/>
            <a:r>
              <a:rPr lang="cs-CZ" sz="1600" i="1" dirty="0" err="1"/>
              <a:t>Melinae</a:t>
            </a:r>
            <a:r>
              <a:rPr lang="cs-CZ" sz="1600" dirty="0"/>
              <a:t> (</a:t>
            </a:r>
            <a:r>
              <a:rPr lang="cs-CZ" sz="1600" dirty="0" err="1"/>
              <a:t>jezevcovití</a:t>
            </a:r>
            <a:r>
              <a:rPr lang="cs-CZ" sz="1600" dirty="0"/>
              <a:t>)</a:t>
            </a:r>
          </a:p>
          <a:p>
            <a:pPr lvl="3"/>
            <a:r>
              <a:rPr lang="cs-CZ" sz="1600" dirty="0"/>
              <a:t>5 rodů a 8 druhů</a:t>
            </a:r>
          </a:p>
          <a:p>
            <a:pPr lvl="3"/>
            <a:r>
              <a:rPr lang="cs-CZ" sz="1600" dirty="0"/>
              <a:t>Afrika, Austrálie, Jižní Amerika, sever Evropy a Asie, Severní Amerika</a:t>
            </a:r>
          </a:p>
          <a:p>
            <a:pPr lvl="2"/>
            <a:r>
              <a:rPr lang="cs-CZ" sz="1600" i="1" dirty="0" err="1"/>
              <a:t>Mephitinae</a:t>
            </a:r>
            <a:r>
              <a:rPr lang="cs-CZ" sz="1600" dirty="0"/>
              <a:t> (</a:t>
            </a:r>
            <a:r>
              <a:rPr lang="cs-CZ" sz="1600" dirty="0" err="1"/>
              <a:t>skunkovití</a:t>
            </a:r>
            <a:r>
              <a:rPr lang="cs-CZ" sz="1600" dirty="0"/>
              <a:t>)</a:t>
            </a:r>
          </a:p>
          <a:p>
            <a:pPr lvl="3"/>
            <a:r>
              <a:rPr lang="cs-CZ" sz="1600" dirty="0"/>
              <a:t>pouze Severní Amerika </a:t>
            </a:r>
          </a:p>
          <a:p>
            <a:pPr lvl="2"/>
            <a:r>
              <a:rPr lang="cs-CZ" sz="1600" i="1" dirty="0" err="1"/>
              <a:t>Lutrinae</a:t>
            </a:r>
            <a:r>
              <a:rPr lang="cs-CZ" sz="1600" dirty="0"/>
              <a:t> (</a:t>
            </a:r>
            <a:r>
              <a:rPr lang="cs-CZ" sz="1600" dirty="0" err="1"/>
              <a:t>vydrovití</a:t>
            </a:r>
            <a:r>
              <a:rPr lang="cs-CZ" sz="1600" dirty="0"/>
              <a:t>)</a:t>
            </a:r>
          </a:p>
          <a:p>
            <a:pPr lvl="3"/>
            <a:r>
              <a:rPr lang="cs-CZ" sz="1600" dirty="0"/>
              <a:t>nejvíce vyvinutí pro vodní život – žijí obojživelně</a:t>
            </a:r>
          </a:p>
          <a:p>
            <a:pPr lvl="3"/>
            <a:r>
              <a:rPr lang="cs-CZ" sz="1600" dirty="0"/>
              <a:t>potrava – ryby a korýši</a:t>
            </a:r>
          </a:p>
          <a:p>
            <a:pPr lvl="3"/>
            <a:r>
              <a:rPr lang="cs-CZ" sz="1600" dirty="0"/>
              <a:t>4 rody a 13 druhů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0141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3289E-CE3A-AC45-A02F-971FE41EB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C463EE-D80A-E2D9-E035-BB272E3FA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31837"/>
          </a:xfrm>
        </p:spPr>
        <p:txBody>
          <a:bodyPr>
            <a:normAutofit fontScale="90000"/>
          </a:bodyPr>
          <a:lstStyle/>
          <a:p>
            <a:r>
              <a:rPr lang="cs-CZ" sz="3200" b="1" i="1" kern="100" dirty="0" err="1">
                <a:effectLst/>
                <a:latin typeface="Amasis MT Pro" panose="02040504050005020304" pitchFamily="18" charset="-18"/>
              </a:rPr>
              <a:t>Mustelidae</a:t>
            </a:r>
            <a:r>
              <a:rPr lang="cs-CZ" sz="3200" b="1" kern="100" dirty="0"/>
              <a:t> - lasicovití </a:t>
            </a:r>
            <a:r>
              <a:rPr lang="cs-CZ" sz="3200" b="1" dirty="0"/>
              <a:t>– nevýznamnější parazitární onemocnění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BEC827-A93C-18EF-5255-43E29ED35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8863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000" b="1" kern="100" dirty="0">
                <a:effectLst/>
                <a:latin typeface="Amasis MT Pro" panose="02040504050005020304" pitchFamily="18" charset="-18"/>
              </a:rPr>
              <a:t>Červivost ledvin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Dioctophyma</a:t>
            </a:r>
            <a:r>
              <a:rPr lang="cs-CZ" sz="18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renale</a:t>
            </a:r>
            <a:r>
              <a:rPr lang="cs-CZ" sz="18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	</a:t>
            </a: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  <a:endParaRPr lang="cs-CZ" sz="1800" kern="100" dirty="0"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Lokace v hostiteli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ledvina (obvykle pravá)</a:t>
            </a: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endParaRPr lang="cs-CZ" sz="1800" kern="100" dirty="0"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Klinické příznaky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úbytek na váze, hematurie, polyurie, renální kolika, třes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Diagnostika	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nález oocytů v moči, RTG, USG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Léčba		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chirurgická – odstranění napadené ledviny, zavodnění, ATB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Postihované druhy 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norek, vydra, lasice, lasice hranostaj, kuna, kuna rybářská, 			</a:t>
            </a:r>
            <a:r>
              <a:rPr lang="cs-CZ" sz="18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grizon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veliký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5504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9B98B-7080-12B9-87C3-8CD743282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44C721-7AE2-15DD-7E39-EADECA39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cs-CZ" sz="3200" b="1" i="1" kern="100" dirty="0" err="1">
                <a:effectLst/>
                <a:latin typeface="Amasis MT Pro" panose="02040504050005020304" pitchFamily="18" charset="-18"/>
              </a:rPr>
              <a:t>Mustelidae</a:t>
            </a:r>
            <a:r>
              <a:rPr lang="cs-CZ" sz="3200" b="1" kern="100" dirty="0"/>
              <a:t> - lasicovití </a:t>
            </a:r>
            <a:r>
              <a:rPr lang="cs-CZ" sz="3200" b="1" dirty="0"/>
              <a:t>– nevýznamnější parazitární onemocnění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20B67B-BB4B-B5B4-218E-BB232007C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83264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000" b="1" kern="100" dirty="0">
                <a:effectLst/>
                <a:latin typeface="Amasis MT Pro" panose="02040504050005020304" pitchFamily="18" charset="-18"/>
              </a:rPr>
              <a:t>Svrab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Sarcoptes</a:t>
            </a:r>
            <a:r>
              <a:rPr lang="cs-CZ" sz="18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scabei</a:t>
            </a:r>
            <a:r>
              <a:rPr lang="cs-CZ" sz="18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	</a:t>
            </a: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  <a:endParaRPr lang="cs-CZ" sz="1800" kern="100" dirty="0"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Lokace v hostiteli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kůže</a:t>
            </a: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endParaRPr lang="cs-CZ" sz="1800" kern="100" dirty="0"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Klinické příznaky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tvorba strupů v oblasti hlavy, krku, ocasu, nohou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Diagnostika	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nález zákožek v kožním seškrabu či biopsii</a:t>
            </a:r>
            <a:endParaRPr lang="cs-CZ" sz="18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	diagnostická léčba pomocí </a:t>
            </a:r>
            <a:r>
              <a:rPr lang="cs-CZ" sz="18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ivermektinu</a:t>
            </a:r>
            <a:endParaRPr lang="cs-CZ" sz="1800" kern="100" dirty="0"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Léčba			</a:t>
            </a:r>
            <a:r>
              <a:rPr lang="cs-CZ" sz="18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ivermektin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(0,3 – 0,4 mg/kg) jednorázová parenterální 				aplikací, nebo PO aplikace 0,2 mg/kg každé 2 týdny při 				vážném napadení</a:t>
            </a:r>
          </a:p>
          <a:p>
            <a:pPr marL="145542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ATB na sekundární infekci</a:t>
            </a:r>
          </a:p>
          <a:p>
            <a:pPr marL="0" indent="0">
              <a:buNone/>
            </a:pPr>
            <a:r>
              <a:rPr lang="cs-CZ" sz="1800" b="1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Postihované druhy </a:t>
            </a:r>
            <a:r>
              <a:rPr lang="cs-CZ" sz="18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většina lasicovitých</a:t>
            </a:r>
            <a:endParaRPr lang="cs-CZ" dirty="0"/>
          </a:p>
        </p:txBody>
      </p:sp>
      <p:pic>
        <p:nvPicPr>
          <p:cNvPr id="4" name="Obrázek 3" descr="Obsah obrázku rukopis&#10;&#10;Popis byl vytvořen automaticky">
            <a:extLst>
              <a:ext uri="{FF2B5EF4-FFF2-40B4-BE49-F238E27FC236}">
                <a16:creationId xmlns:a16="http://schemas.microsoft.com/office/drawing/2014/main" id="{1DDAD8F4-47BD-BA7B-33AC-E769685644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6" t="1227" r="35688" b="39839"/>
          <a:stretch/>
        </p:blipFill>
        <p:spPr>
          <a:xfrm>
            <a:off x="6660232" y="4437112"/>
            <a:ext cx="2229702" cy="215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17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F5DA5-F98C-D63C-8D97-D87DA9C38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49563F-219F-4129-6AF0-660223841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 fontScale="90000"/>
          </a:bodyPr>
          <a:lstStyle/>
          <a:p>
            <a:r>
              <a:rPr lang="cs-CZ" sz="3200" b="1" i="1" kern="100" dirty="0" err="1">
                <a:effectLst/>
                <a:latin typeface="Amasis MT Pro" panose="02040504050005020304" pitchFamily="18" charset="-18"/>
              </a:rPr>
              <a:t>Mustelidae</a:t>
            </a:r>
            <a:r>
              <a:rPr lang="cs-CZ" sz="3200" b="1" kern="100" dirty="0"/>
              <a:t> - lasicovití </a:t>
            </a:r>
            <a:r>
              <a:rPr lang="cs-CZ" sz="3200" b="1" dirty="0"/>
              <a:t>– nevýznamnější parazitární onemocnění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C01320-C0A1-E80A-0D7E-3DE29DE6A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76064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000" b="1" kern="100" dirty="0">
                <a:effectLst/>
                <a:latin typeface="Amasis MT Pro" panose="02040504050005020304" pitchFamily="18" charset="-18"/>
              </a:rPr>
              <a:t>Zablešení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Nejčastěji</a:t>
            </a:r>
            <a:r>
              <a:rPr lang="cs-CZ" sz="18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Ctenocephalides</a:t>
            </a:r>
            <a:r>
              <a:rPr lang="cs-CZ" sz="18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spp</a:t>
            </a:r>
            <a:r>
              <a:rPr lang="cs-CZ" sz="18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.			</a:t>
            </a: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  <a:endParaRPr lang="cs-CZ" sz="1800" kern="100" dirty="0"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Lokace v hostiteli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kůže, srst</a:t>
            </a: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endParaRPr lang="cs-CZ" sz="1800" kern="100" dirty="0"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Klinické příznaky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může probíhat asymptomaticky, pruritus, alergie na bleší 			kousnutí – chronické drbání a otírání o předměty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při vážném napadení ztráta krve vedoucí k oslabení 				organismu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Diagnostika	</a:t>
            </a:r>
            <a:r>
              <a:rPr lang="cs-CZ" sz="18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vizualizace blech či jejich trusu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Léčba		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napadená zvířata a jejich výběhy musí být opakovaně 				ošetřena insekticidy – pyretriny, </a:t>
            </a:r>
            <a:r>
              <a:rPr lang="cs-CZ" sz="18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fipronyl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cs-CZ" sz="18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imidacloprid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				(dávkování jako pro malé kočky či koťata), </a:t>
            </a:r>
            <a:r>
              <a:rPr lang="cs-CZ" sz="18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lufenuron</a:t>
            </a:r>
            <a:endParaRPr lang="cs-CZ" sz="1800" kern="100" dirty="0"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Postihované druhy 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většina lasicovitých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30214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D4C5F0-D94A-CDB1-6D07-0B1394C85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i="1" dirty="0" err="1"/>
              <a:t>Mustelidae</a:t>
            </a:r>
            <a:r>
              <a:rPr lang="cs-CZ" sz="3200" b="1" dirty="0"/>
              <a:t> - </a:t>
            </a:r>
            <a:r>
              <a:rPr lang="cs-CZ" sz="3200" b="1" dirty="0">
                <a:latin typeface="Amasis MT Pro" panose="02040504050005020304" pitchFamily="18" charset="-18"/>
              </a:rPr>
              <a:t>nejvýznamnější parazitární onemocnění</a:t>
            </a:r>
            <a:endParaRPr lang="cs-CZ" sz="3200" dirty="0"/>
          </a:p>
        </p:txBody>
      </p:sp>
      <p:pic>
        <p:nvPicPr>
          <p:cNvPr id="5" name="Zástupný obsah 4" descr="Obsah obrázku Organismus, bezobratlý, hmyz&#10;&#10;Popis byl vytvořen automaticky">
            <a:extLst>
              <a:ext uri="{FF2B5EF4-FFF2-40B4-BE49-F238E27FC236}">
                <a16:creationId xmlns:a16="http://schemas.microsoft.com/office/drawing/2014/main" id="{8537BA94-DB0D-34A2-FB6C-7B714D730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12" y="1600200"/>
            <a:ext cx="6739176" cy="4525963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9FEEDE1-B45E-B13D-B809-A4727559EF4E}"/>
              </a:ext>
            </a:extLst>
          </p:cNvPr>
          <p:cNvSpPr txBox="1"/>
          <p:nvPr/>
        </p:nvSpPr>
        <p:spPr>
          <a:xfrm>
            <a:off x="1202412" y="6124059"/>
            <a:ext cx="67391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Ctenocephalides</a:t>
            </a:r>
            <a:r>
              <a:rPr lang="cs-CZ" sz="15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500" i="1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spp</a:t>
            </a:r>
            <a:r>
              <a:rPr lang="cs-CZ" sz="15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2766051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A6670-7110-485D-1E4C-9CBD1B8AD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E127D0-D230-7C55-065C-97F8F027D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>
            <a:normAutofit/>
          </a:bodyPr>
          <a:lstStyle/>
          <a:p>
            <a:r>
              <a:rPr lang="cs-CZ" sz="3200" b="1" i="1" kern="100" dirty="0" err="1">
                <a:effectLst/>
                <a:latin typeface="Amasis MT Pro" panose="02040504050005020304" pitchFamily="18" charset="-18"/>
              </a:rPr>
              <a:t>Mustelidae</a:t>
            </a:r>
            <a:r>
              <a:rPr lang="cs-CZ" sz="3200" b="1" kern="100" dirty="0"/>
              <a:t> - lasicovití </a:t>
            </a:r>
            <a:r>
              <a:rPr lang="cs-CZ" sz="3200" b="1" dirty="0"/>
              <a:t>- </a:t>
            </a:r>
            <a:r>
              <a:rPr lang="cs-CZ" sz="3200" b="1" dirty="0" err="1"/>
              <a:t>antiparazitika</a:t>
            </a:r>
            <a:endParaRPr lang="cs-CZ" sz="3200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7EDA28A-6D90-7282-F648-40323F6839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081894"/>
              </p:ext>
            </p:extLst>
          </p:nvPr>
        </p:nvGraphicFramePr>
        <p:xfrm>
          <a:off x="107504" y="731839"/>
          <a:ext cx="8856984" cy="609233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104119">
                  <a:extLst>
                    <a:ext uri="{9D8B030D-6E8A-4147-A177-3AD203B41FA5}">
                      <a16:colId xmlns:a16="http://schemas.microsoft.com/office/drawing/2014/main" val="2426180764"/>
                    </a:ext>
                  </a:extLst>
                </a:gridCol>
                <a:gridCol w="2323592">
                  <a:extLst>
                    <a:ext uri="{9D8B030D-6E8A-4147-A177-3AD203B41FA5}">
                      <a16:colId xmlns:a16="http://schemas.microsoft.com/office/drawing/2014/main" val="3182178198"/>
                    </a:ext>
                  </a:extLst>
                </a:gridCol>
                <a:gridCol w="2325935">
                  <a:extLst>
                    <a:ext uri="{9D8B030D-6E8A-4147-A177-3AD203B41FA5}">
                      <a16:colId xmlns:a16="http://schemas.microsoft.com/office/drawing/2014/main" val="1577509623"/>
                    </a:ext>
                  </a:extLst>
                </a:gridCol>
                <a:gridCol w="2103338">
                  <a:extLst>
                    <a:ext uri="{9D8B030D-6E8A-4147-A177-3AD203B41FA5}">
                      <a16:colId xmlns:a16="http://schemas.microsoft.com/office/drawing/2014/main" val="3759357794"/>
                    </a:ext>
                  </a:extLst>
                </a:gridCol>
              </a:tblGrid>
              <a:tr h="206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Účinná látka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Dávka (mg/kg)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Způsob podání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Komentáře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extLst>
                  <a:ext uri="{0D108BD9-81ED-4DB2-BD59-A6C34878D82A}">
                    <a16:rowId xmlns:a16="http://schemas.microsoft.com/office/drawing/2014/main" val="1414797685"/>
                  </a:ext>
                </a:extLst>
              </a:tr>
              <a:tr h="206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Amprolium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19, každých 24 hodin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PO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Kokcidie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extLst>
                  <a:ext uri="{0D108BD9-81ED-4DB2-BD59-A6C34878D82A}">
                    <a16:rowId xmlns:a16="http://schemas.microsoft.com/office/drawing/2014/main" val="1700755881"/>
                  </a:ext>
                </a:extLst>
              </a:tr>
              <a:tr h="206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Karbaryl (0,5% šampón)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onstantia" panose="02030602050306030303" pitchFamily="18" charset="0"/>
                        <a:buChar char="-"/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1x týdně po 3 týdny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Svrab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extLst>
                  <a:ext uri="{0D108BD9-81ED-4DB2-BD59-A6C34878D82A}">
                    <a16:rowId xmlns:a16="http://schemas.microsoft.com/office/drawing/2014/main" val="2964603635"/>
                  </a:ext>
                </a:extLst>
              </a:tr>
              <a:tr h="426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Fenbendazol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50, po dobu 3 – 5 dní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Orálně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Alternativa – 20 mg/kg po 5 dní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extLst>
                  <a:ext uri="{0D108BD9-81ED-4DB2-BD59-A6C34878D82A}">
                    <a16:rowId xmlns:a16="http://schemas.microsoft.com/office/drawing/2014/main" val="3962056976"/>
                  </a:ext>
                </a:extLst>
              </a:tr>
              <a:tr h="206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Fipronil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-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 dirty="0">
                          <a:effectLst/>
                          <a:latin typeface="Amasis MT Pro" panose="02040504050005020304" pitchFamily="18" charset="-18"/>
                        </a:rPr>
                        <a:t>Topicky</a:t>
                      </a:r>
                      <a:endParaRPr lang="cs-CZ" sz="13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Dospělci blech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extLst>
                  <a:ext uri="{0D108BD9-81ED-4DB2-BD59-A6C34878D82A}">
                    <a16:rowId xmlns:a16="http://schemas.microsoft.com/office/drawing/2014/main" val="2003355093"/>
                  </a:ext>
                </a:extLst>
              </a:tr>
              <a:tr h="957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Ivermektin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0,2 – 0,5, v případě potřeby opakovat každé 2 týdny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SC či PO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0,006 mg/kg, PO pro prevenci dirofilariózy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Proti ekto i endoparazitům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extLst>
                  <a:ext uri="{0D108BD9-81ED-4DB2-BD59-A6C34878D82A}">
                    <a16:rowId xmlns:a16="http://schemas.microsoft.com/office/drawing/2014/main" val="2651592968"/>
                  </a:ext>
                </a:extLst>
              </a:tr>
              <a:tr h="426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Levamisol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10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SC či PO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Ve vyšších dávkách může být toxický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extLst>
                  <a:ext uri="{0D108BD9-81ED-4DB2-BD59-A6C34878D82A}">
                    <a16:rowId xmlns:a16="http://schemas.microsoft.com/office/drawing/2014/main" val="928741421"/>
                  </a:ext>
                </a:extLst>
              </a:tr>
              <a:tr h="206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Mebendazol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-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PO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i="1" kern="100" dirty="0" err="1">
                          <a:effectLst/>
                          <a:latin typeface="Amasis MT Pro" panose="02040504050005020304" pitchFamily="18" charset="-18"/>
                        </a:rPr>
                        <a:t>Nematoda</a:t>
                      </a:r>
                      <a:endParaRPr lang="cs-CZ" sz="1300" i="1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extLst>
                  <a:ext uri="{0D108BD9-81ED-4DB2-BD59-A6C34878D82A}">
                    <a16:rowId xmlns:a16="http://schemas.microsoft.com/office/drawing/2014/main" val="3349980818"/>
                  </a:ext>
                </a:extLst>
              </a:tr>
              <a:tr h="426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Metronidazol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15 – 20, každých 12 hodiny po 2 týdny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PO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i="1" kern="100" dirty="0">
                          <a:effectLst/>
                          <a:latin typeface="Amasis MT Pro" panose="02040504050005020304" pitchFamily="18" charset="-18"/>
                        </a:rPr>
                        <a:t>Protozoa, Clostridium </a:t>
                      </a:r>
                      <a:r>
                        <a:rPr lang="cs-CZ" sz="1300" i="1" kern="100" dirty="0" err="1">
                          <a:effectLst/>
                          <a:latin typeface="Amasis MT Pro" panose="02040504050005020304" pitchFamily="18" charset="-18"/>
                        </a:rPr>
                        <a:t>spp</a:t>
                      </a:r>
                      <a:r>
                        <a:rPr lang="cs-CZ" sz="1300" kern="100" dirty="0">
                          <a:effectLst/>
                          <a:latin typeface="Amasis MT Pro" panose="02040504050005020304" pitchFamily="18" charset="-18"/>
                        </a:rPr>
                        <a:t>.</a:t>
                      </a:r>
                      <a:endParaRPr lang="cs-CZ" sz="13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extLst>
                  <a:ext uri="{0D108BD9-81ED-4DB2-BD59-A6C34878D82A}">
                    <a16:rowId xmlns:a16="http://schemas.microsoft.com/office/drawing/2014/main" val="3402807467"/>
                  </a:ext>
                </a:extLst>
              </a:tr>
              <a:tr h="206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Pyrethroidy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Constantia" panose="02030602050306030303" pitchFamily="18" charset="0"/>
                        <a:buChar char="-"/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onstantia" panose="02030602050306030303" pitchFamily="18" charset="0"/>
                        <a:buChar char="-"/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Ektoparazité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extLst>
                  <a:ext uri="{0D108BD9-81ED-4DB2-BD59-A6C34878D82A}">
                    <a16:rowId xmlns:a16="http://schemas.microsoft.com/office/drawing/2014/main" val="1114671995"/>
                  </a:ext>
                </a:extLst>
              </a:tr>
              <a:tr h="206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Praziquantel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5 – 25, opakovat za 2 týdny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SC či PO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i="1" kern="100" dirty="0" err="1">
                          <a:effectLst/>
                          <a:latin typeface="Amasis MT Pro" panose="02040504050005020304" pitchFamily="18" charset="-18"/>
                        </a:rPr>
                        <a:t>Cestoda</a:t>
                      </a:r>
                      <a:r>
                        <a:rPr lang="cs-CZ" sz="1300" i="1" kern="100" dirty="0">
                          <a:effectLst/>
                          <a:latin typeface="Amasis MT Pro" panose="02040504050005020304" pitchFamily="18" charset="-18"/>
                        </a:rPr>
                        <a:t> a </a:t>
                      </a:r>
                      <a:r>
                        <a:rPr lang="cs-CZ" sz="1300" i="1" kern="100" dirty="0" err="1">
                          <a:effectLst/>
                          <a:latin typeface="Amasis MT Pro" panose="02040504050005020304" pitchFamily="18" charset="-18"/>
                        </a:rPr>
                        <a:t>trematoda</a:t>
                      </a:r>
                      <a:endParaRPr lang="cs-CZ" sz="1300" i="1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extLst>
                  <a:ext uri="{0D108BD9-81ED-4DB2-BD59-A6C34878D82A}">
                    <a16:rowId xmlns:a16="http://schemas.microsoft.com/office/drawing/2014/main" val="1398966624"/>
                  </a:ext>
                </a:extLst>
              </a:tr>
              <a:tr h="206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Propoxur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onstantia" panose="02030602050306030303" pitchFamily="18" charset="0"/>
                        <a:buChar char="-"/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Topicky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 dirty="0">
                          <a:effectLst/>
                          <a:latin typeface="Amasis MT Pro" panose="02040504050005020304" pitchFamily="18" charset="-18"/>
                        </a:rPr>
                        <a:t>Ektoparazité</a:t>
                      </a:r>
                      <a:endParaRPr lang="cs-CZ" sz="13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extLst>
                  <a:ext uri="{0D108BD9-81ED-4DB2-BD59-A6C34878D82A}">
                    <a16:rowId xmlns:a16="http://schemas.microsoft.com/office/drawing/2014/main" val="559957798"/>
                  </a:ext>
                </a:extLst>
              </a:tr>
              <a:tr h="206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Pyrantel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-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PO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i="1" kern="100" dirty="0" err="1">
                          <a:effectLst/>
                          <a:latin typeface="Amasis MT Pro" panose="02040504050005020304" pitchFamily="18" charset="-18"/>
                        </a:rPr>
                        <a:t>Nematoda</a:t>
                      </a:r>
                      <a:endParaRPr lang="cs-CZ" sz="1300" i="1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extLst>
                  <a:ext uri="{0D108BD9-81ED-4DB2-BD59-A6C34878D82A}">
                    <a16:rowId xmlns:a16="http://schemas.microsoft.com/office/drawing/2014/main" val="701953607"/>
                  </a:ext>
                </a:extLst>
              </a:tr>
              <a:tr h="426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Sulfadimethoxin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20 – 50, každých 12 – 24 hodiny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PO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 dirty="0">
                          <a:effectLst/>
                          <a:latin typeface="Amasis MT Pro" panose="02040504050005020304" pitchFamily="18" charset="-18"/>
                        </a:rPr>
                        <a:t>Antibiotikum, </a:t>
                      </a:r>
                      <a:r>
                        <a:rPr lang="cs-CZ" sz="1300" kern="100" dirty="0" err="1">
                          <a:effectLst/>
                          <a:latin typeface="Amasis MT Pro" panose="02040504050005020304" pitchFamily="18" charset="-18"/>
                        </a:rPr>
                        <a:t>antikokcidikum</a:t>
                      </a:r>
                      <a:endParaRPr lang="cs-CZ" sz="13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extLst>
                  <a:ext uri="{0D108BD9-81ED-4DB2-BD59-A6C34878D82A}">
                    <a16:rowId xmlns:a16="http://schemas.microsoft.com/office/drawing/2014/main" val="679425937"/>
                  </a:ext>
                </a:extLst>
              </a:tr>
              <a:tr h="1489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Arsenamid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2,2, každých 12 hodin po 2 dny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>
                          <a:effectLst/>
                          <a:latin typeface="Amasis MT Pro" panose="02040504050005020304" pitchFamily="18" charset="-18"/>
                        </a:rPr>
                        <a:t>IV</a:t>
                      </a:r>
                      <a:endParaRPr lang="cs-CZ" sz="13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 dirty="0">
                          <a:effectLst/>
                          <a:latin typeface="Amasis MT Pro" panose="02040504050005020304" pitchFamily="18" charset="-18"/>
                        </a:rPr>
                        <a:t>Dospělci </a:t>
                      </a:r>
                      <a:r>
                        <a:rPr lang="cs-CZ" sz="1300" i="1" kern="100" dirty="0" err="1">
                          <a:effectLst/>
                          <a:latin typeface="Amasis MT Pro" panose="02040504050005020304" pitchFamily="18" charset="-18"/>
                        </a:rPr>
                        <a:t>Dirofilaria</a:t>
                      </a:r>
                      <a:r>
                        <a:rPr lang="cs-CZ" sz="1300" i="1" kern="100" dirty="0">
                          <a:effectLst/>
                          <a:latin typeface="Amasis MT Pro" panose="02040504050005020304" pitchFamily="18" charset="-18"/>
                        </a:rPr>
                        <a:t> </a:t>
                      </a:r>
                      <a:r>
                        <a:rPr lang="cs-CZ" sz="1300" i="1" kern="100" dirty="0" err="1">
                          <a:effectLst/>
                          <a:latin typeface="Amasis MT Pro" panose="02040504050005020304" pitchFamily="18" charset="-18"/>
                        </a:rPr>
                        <a:t>immitis</a:t>
                      </a:r>
                      <a:endParaRPr lang="cs-CZ" sz="1300" i="1" kern="100" dirty="0">
                        <a:effectLst/>
                        <a:latin typeface="Amasis MT Pro" panose="02040504050005020304" pitchFamily="18" charset="-18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 dirty="0">
                          <a:effectLst/>
                          <a:latin typeface="Amasis MT Pro" panose="02040504050005020304" pitchFamily="18" charset="-18"/>
                        </a:rPr>
                        <a:t>Za 3 – 4 týdny aplikovat </a:t>
                      </a:r>
                      <a:r>
                        <a:rPr lang="cs-CZ" sz="1300" kern="100" dirty="0" err="1">
                          <a:effectLst/>
                          <a:latin typeface="Amasis MT Pro" panose="02040504050005020304" pitchFamily="18" charset="-18"/>
                        </a:rPr>
                        <a:t>ivermektin</a:t>
                      </a:r>
                      <a:endParaRPr lang="cs-CZ" sz="1300" kern="100" dirty="0">
                        <a:effectLst/>
                        <a:latin typeface="Amasis MT Pro" panose="02040504050005020304" pitchFamily="18" charset="-18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00" dirty="0">
                          <a:effectLst/>
                          <a:latin typeface="Amasis MT Pro" panose="02040504050005020304" pitchFamily="18" charset="-18"/>
                        </a:rPr>
                        <a:t>Při podávání být velmi obezřetný</a:t>
                      </a:r>
                      <a:endParaRPr lang="cs-CZ" sz="13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/>
                </a:tc>
                <a:extLst>
                  <a:ext uri="{0D108BD9-81ED-4DB2-BD59-A6C34878D82A}">
                    <a16:rowId xmlns:a16="http://schemas.microsoft.com/office/drawing/2014/main" val="2067830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8734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969D1-2388-54EC-CDA6-11C5D2778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AC0DC9-1984-B123-6942-8DCD78E2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>
            <a:normAutofit fontScale="90000"/>
          </a:bodyPr>
          <a:lstStyle/>
          <a:p>
            <a:r>
              <a:rPr lang="cs-CZ" sz="3200" b="1" i="1" kern="100" dirty="0" err="1">
                <a:effectLst/>
                <a:latin typeface="Amasis MT Pro" panose="02040504050005020304" pitchFamily="18" charset="-18"/>
              </a:rPr>
              <a:t>Mustelidae</a:t>
            </a:r>
            <a:r>
              <a:rPr lang="cs-CZ" sz="3200" b="1" kern="100" dirty="0"/>
              <a:t> - lasicovití </a:t>
            </a:r>
            <a:r>
              <a:rPr lang="cs-CZ" sz="3200" b="1" dirty="0"/>
              <a:t>– neinfekční onemocnění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F04681-959D-1CD0-CA24-561A783A4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31838"/>
            <a:ext cx="8784976" cy="600953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000" b="1" kern="100" dirty="0">
                <a:effectLst/>
                <a:latin typeface="Amasis MT Pro" panose="02040504050005020304" pitchFamily="18" charset="-18"/>
              </a:rPr>
              <a:t>Zátěžová myopatie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  <a:endParaRPr lang="cs-CZ" sz="18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Etiologie	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velmi častá, asociována s nedávno imobilizovanými, 				odchytnutými a transportovanými divokými jedinci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Klinické příznaky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liší se mezi jednotlivými druhy, zvýšená tělesná teplota, 				deprese, snížená reakce na prostředí, ataxie, slabost, tmavě 			zbarvená moč, zvýšené renální a svalové enzymy v séru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Léčba		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zřídka úspěšná, SC či IM</a:t>
            </a: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aplikace selenu či vitaminu E, 				balancované </a:t>
            </a:r>
            <a:r>
              <a:rPr lang="cs-CZ" sz="18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sodium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bikarbonátové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elektrolytové roztoky, 			nesteroidní antiflogistika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Prevence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opatrný odchyt a manipulace, snížit stres a hypertermii při 			manipulaci</a:t>
            </a:r>
          </a:p>
          <a:p>
            <a:pPr marL="0" indent="0">
              <a:buNone/>
            </a:pPr>
            <a:r>
              <a:rPr lang="cs-CZ" sz="1800" b="1" dirty="0"/>
              <a:t>Postihované druhy	</a:t>
            </a:r>
            <a:r>
              <a:rPr lang="cs-CZ" sz="1800" dirty="0"/>
              <a:t>jezevec, vydra, tchoř černonohý</a:t>
            </a:r>
          </a:p>
        </p:txBody>
      </p:sp>
    </p:spTree>
    <p:extLst>
      <p:ext uri="{BB962C8B-B14F-4D97-AF65-F5344CB8AC3E}">
        <p14:creationId xmlns:p14="http://schemas.microsoft.com/office/powerpoint/2010/main" val="346276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C5C01-C7BC-BD96-475C-AAE3C2B77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A9CE9B-B3BE-A601-5ED8-CFF36DF0F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>
            <a:normAutofit fontScale="90000"/>
          </a:bodyPr>
          <a:lstStyle/>
          <a:p>
            <a:r>
              <a:rPr lang="cs-CZ" sz="3200" b="1" i="1" kern="100" dirty="0" err="1">
                <a:effectLst/>
                <a:latin typeface="Amasis MT Pro" panose="02040504050005020304" pitchFamily="18" charset="-18"/>
              </a:rPr>
              <a:t>Mustelidae</a:t>
            </a:r>
            <a:r>
              <a:rPr lang="cs-CZ" sz="3200" b="1" kern="100" dirty="0"/>
              <a:t> - lasicovití </a:t>
            </a:r>
            <a:r>
              <a:rPr lang="cs-CZ" sz="3200" b="1" dirty="0"/>
              <a:t>- neinfekční onemocnění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BD4870-0C28-E23D-05D3-9C9E84084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31838"/>
            <a:ext cx="8784976" cy="600953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000" b="1" kern="100" dirty="0">
                <a:effectLst/>
                <a:latin typeface="Amasis MT Pro" panose="02040504050005020304" pitchFamily="18" charset="-18"/>
              </a:rPr>
              <a:t>Urolitiáza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  <a:endParaRPr lang="cs-CZ" sz="1800" kern="100" dirty="0"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Etiologie	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primární příčina je neznámá, možný vliv diety</a:t>
            </a:r>
          </a:p>
          <a:p>
            <a:pPr marL="145542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  <a:r>
              <a:rPr lang="cs-CZ" sz="18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struvity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, oxalát vápenatý, urát vápenatý, kalcium fosfát, urát 		amonný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Klinické příznaky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obvykle špatně detekovatelné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příznaky jsou obdobné jako u kočky a psa</a:t>
            </a: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endParaRPr lang="cs-CZ" sz="1800" kern="100" dirty="0"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Diagnostika	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RTG a USG abdomenu</a:t>
            </a: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endParaRPr lang="cs-CZ" sz="1800" kern="100" dirty="0"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Léčba		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v závažných případech chirurgické řešení či litotrypse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Postihované druhy 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norek, fretka domácí, vydra říční, vydra malá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45041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CFB81-F41E-81D6-2C59-D76654D76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663EB9-ACB4-C545-7895-DA98D1D1D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268760"/>
          </a:xfrm>
        </p:spPr>
        <p:txBody>
          <a:bodyPr>
            <a:normAutofit/>
          </a:bodyPr>
          <a:lstStyle/>
          <a:p>
            <a:r>
              <a:rPr lang="cs-CZ" sz="3200" b="1" i="1" kern="100" dirty="0" err="1">
                <a:effectLst/>
                <a:latin typeface="Amasis MT Pro" panose="02040504050005020304" pitchFamily="18" charset="-18"/>
              </a:rPr>
              <a:t>Mustelidae</a:t>
            </a:r>
            <a:r>
              <a:rPr lang="cs-CZ" sz="3200" b="1" kern="100" dirty="0"/>
              <a:t> - lasicovití </a:t>
            </a:r>
            <a:r>
              <a:rPr lang="cs-CZ" sz="3200" b="1" dirty="0"/>
              <a:t>- neinfekční onemocnění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CE2FC8-1AE4-320C-129E-C34F26DDA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32859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200" b="1" kern="100" dirty="0">
                <a:effectLst/>
                <a:latin typeface="Amasis MT Pro" panose="02040504050005020304" pitchFamily="18" charset="-18"/>
              </a:rPr>
              <a:t>Ropné znečištění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i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  <a:endParaRPr lang="cs-CZ" sz="1800" kern="100" dirty="0"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Etiologie	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únik ropných olejů – surové či palivo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Klinické příznaky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jedinci vypadají mokře a </a:t>
            </a:r>
            <a:r>
              <a:rPr lang="cs-CZ" sz="18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podchlazeně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, letargie, dermatitis, 			konjunktivitida, respirační úzkost, dehydratace, podvýživa, 			anémie, poruchy termoregulace, průjmy, neurologické 				příznaky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Léčba		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symptomatická, teplé izotonické roztoky aplikované IV, IO či 			SC, ATB, glukokortikoidy, glukóza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zajistit dobrou ventilaci, výplach očí, případně ruční 				dokrmování či sondou, monitorování krevních parametrů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9932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C0E51B-097C-503B-D4DB-3F54591C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268760"/>
          </a:xfrm>
        </p:spPr>
        <p:txBody>
          <a:bodyPr>
            <a:normAutofit/>
          </a:bodyPr>
          <a:lstStyle/>
          <a:p>
            <a:r>
              <a:rPr lang="cs-CZ" sz="3200" b="1" i="1" kern="100" dirty="0" err="1">
                <a:effectLst/>
                <a:latin typeface="Amasis MT Pro" panose="02040504050005020304" pitchFamily="18" charset="-18"/>
              </a:rPr>
              <a:t>Mustelidae</a:t>
            </a:r>
            <a:r>
              <a:rPr lang="cs-CZ" sz="3200" b="1" kern="100" dirty="0"/>
              <a:t> - lasicovití </a:t>
            </a:r>
            <a:r>
              <a:rPr lang="cs-CZ" sz="3200" b="1" dirty="0"/>
              <a:t>- neinfekční onemocnění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ED9BFD-347D-7B4A-0226-43B43FE9B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32859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200" b="1" kern="100" dirty="0">
                <a:effectLst/>
                <a:latin typeface="Amasis MT Pro" panose="02040504050005020304" pitchFamily="18" charset="-18"/>
              </a:rPr>
              <a:t>Polychlorované bifenyly (PCB)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  <a:endParaRPr lang="cs-CZ" sz="1800" kern="100" dirty="0"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Etiologie	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akumulace PCB v organismu, obzvláště u rybožravých druhů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Klinické příznaky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anorexie, krev v trusu</a:t>
            </a:r>
            <a:r>
              <a:rPr lang="cs-CZ" sz="1800" kern="100" dirty="0">
                <a:solidFill>
                  <a:srgbClr val="000000"/>
                </a:solidFill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, poruchy jater, de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generace ledvin, 			žaludeční vředy, snížená hmotnost os penis, feminizace 				samců, snížení populací, poruchy reprodukce, zvýšená 				úmrtnost mláďat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Postihované druhy 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prokázané u norků, vydra říční, tchoř tmavý, všechny 				rybožravé druhy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03765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AC178-5672-3BF7-5330-6E37312AD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4BE73A-D8F4-AED0-422A-127CD50C0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268760"/>
          </a:xfrm>
        </p:spPr>
        <p:txBody>
          <a:bodyPr>
            <a:normAutofit/>
          </a:bodyPr>
          <a:lstStyle/>
          <a:p>
            <a:r>
              <a:rPr lang="cs-CZ" sz="3200" b="1" i="1" kern="100" dirty="0" err="1">
                <a:effectLst/>
                <a:latin typeface="Amasis MT Pro" panose="02040504050005020304" pitchFamily="18" charset="-18"/>
              </a:rPr>
              <a:t>Mustelidae</a:t>
            </a:r>
            <a:r>
              <a:rPr lang="cs-CZ" sz="3200" b="1" kern="100" dirty="0"/>
              <a:t> - lasicovití </a:t>
            </a:r>
            <a:r>
              <a:rPr lang="cs-CZ" sz="3200" b="1" dirty="0"/>
              <a:t>- neinfekční onemocnění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656F99-36BA-36CE-76E6-A0D6343A2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32859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200" b="1" kern="100" dirty="0">
                <a:effectLst/>
                <a:latin typeface="Amasis MT Pro" panose="02040504050005020304" pitchFamily="18" charset="-18"/>
              </a:rPr>
              <a:t>Thiaminová deficience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  <a:endParaRPr lang="cs-CZ" sz="1800" kern="100" dirty="0"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Etiologie	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přítomnost </a:t>
            </a:r>
            <a:r>
              <a:rPr lang="cs-CZ" sz="18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thiaminázy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v rybách (kapr, sumeček, koruška, 			sleď)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Klinické příznaky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anorexie, salivace, ataxie, nekoordinovanost, dilatace pupily, 			zpomalené reflexy</a:t>
            </a: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	</a:t>
            </a:r>
            <a:endParaRPr lang="cs-CZ" sz="1800" kern="100" dirty="0"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Léčba			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parenterální aplikace </a:t>
            </a:r>
            <a:r>
              <a:rPr lang="cs-CZ" sz="18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thiaminu</a:t>
            </a: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endParaRPr lang="cs-CZ" sz="1800" kern="100" dirty="0">
              <a:effectLst/>
              <a:latin typeface="Amasis MT Pro" panose="02040504050005020304" pitchFamily="18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Prevence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	suplementace </a:t>
            </a:r>
            <a:r>
              <a:rPr lang="cs-CZ" sz="1800" kern="100" dirty="0" err="1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thiaminem</a:t>
            </a:r>
            <a:r>
              <a:rPr lang="cs-CZ" sz="1800" kern="1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 u rybožravých druhů</a:t>
            </a:r>
          </a:p>
          <a:p>
            <a:pPr marL="0" indent="0">
              <a:buNone/>
            </a:pPr>
            <a:r>
              <a:rPr lang="cs-CZ" sz="1800" b="1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Postihované druhy </a:t>
            </a:r>
            <a:r>
              <a:rPr lang="cs-CZ" sz="1800" dirty="0">
                <a:effectLst/>
                <a:latin typeface="Amasis MT Pro" panose="020405040500050203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	rybožravé druhy, norek, vydra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5952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080F74-1E08-FC75-C87D-D3D6473EC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>
            <a:normAutofit/>
          </a:bodyPr>
          <a:lstStyle/>
          <a:p>
            <a:r>
              <a:rPr lang="cs-CZ" sz="3200" b="1" i="1" kern="100" dirty="0" err="1">
                <a:effectLst/>
                <a:latin typeface="Amasis MT Pro" panose="02040504050005020304" pitchFamily="18" charset="-18"/>
              </a:rPr>
              <a:t>Mustelidae</a:t>
            </a:r>
            <a:r>
              <a:rPr lang="cs-CZ" sz="3200" b="1" kern="100" dirty="0"/>
              <a:t> - lasicovití </a:t>
            </a:r>
            <a:r>
              <a:rPr lang="cs-CZ" sz="3200" b="1" dirty="0"/>
              <a:t>- charakteristika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0B59E3-4163-1B8B-BBFC-001940953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31838"/>
            <a:ext cx="8784976" cy="6009530"/>
          </a:xfrm>
        </p:spPr>
        <p:txBody>
          <a:bodyPr>
            <a:normAutofit/>
          </a:bodyPr>
          <a:lstStyle/>
          <a:p>
            <a:r>
              <a:rPr lang="cs-CZ" sz="2000" b="1" dirty="0"/>
              <a:t>Unikátní anatomie</a:t>
            </a:r>
          </a:p>
          <a:p>
            <a:pPr lvl="1"/>
            <a:r>
              <a:rPr lang="cs-CZ" sz="1800" dirty="0"/>
              <a:t>většina druhů má velmi flexibilní páteř</a:t>
            </a:r>
          </a:p>
          <a:p>
            <a:pPr lvl="1"/>
            <a:r>
              <a:rPr lang="cs-CZ" sz="1800" dirty="0"/>
              <a:t>disponují krátkými končetinami a na každé z nich mají 5 prstů</a:t>
            </a:r>
          </a:p>
          <a:p>
            <a:pPr lvl="1"/>
            <a:r>
              <a:rPr lang="cs-CZ" sz="1800" b="1" dirty="0"/>
              <a:t>chůze</a:t>
            </a:r>
            <a:r>
              <a:rPr lang="cs-CZ" sz="1800" dirty="0"/>
              <a:t> – </a:t>
            </a:r>
            <a:r>
              <a:rPr lang="cs-CZ" sz="1800" dirty="0" err="1"/>
              <a:t>digitigrádní</a:t>
            </a:r>
            <a:r>
              <a:rPr lang="cs-CZ" sz="1800" dirty="0"/>
              <a:t> či </a:t>
            </a:r>
            <a:r>
              <a:rPr lang="cs-CZ" sz="1800" dirty="0" err="1"/>
              <a:t>plantigrádní</a:t>
            </a:r>
            <a:endParaRPr lang="cs-CZ" sz="1800" dirty="0"/>
          </a:p>
          <a:p>
            <a:pPr lvl="1"/>
            <a:r>
              <a:rPr lang="cs-CZ" sz="1800" dirty="0"/>
              <a:t>drápy nejsou vůbec zatahovatelné či se dají zatáhnout pouze částečně</a:t>
            </a:r>
          </a:p>
          <a:p>
            <a:pPr lvl="1"/>
            <a:r>
              <a:rPr lang="cs-CZ" sz="1800" dirty="0"/>
              <a:t>nemají klíční kost a cékum</a:t>
            </a:r>
          </a:p>
          <a:p>
            <a:pPr lvl="1"/>
            <a:endParaRPr lang="cs-CZ" sz="1800" dirty="0"/>
          </a:p>
          <a:p>
            <a:pPr lvl="1"/>
            <a:r>
              <a:rPr lang="cs-CZ" sz="1800" b="1" dirty="0"/>
              <a:t>chrup</a:t>
            </a:r>
          </a:p>
          <a:p>
            <a:pPr lvl="2"/>
            <a:r>
              <a:rPr lang="cs-CZ" sz="1800" dirty="0"/>
              <a:t>28 - 40 zubů</a:t>
            </a:r>
          </a:p>
          <a:p>
            <a:pPr lvl="2"/>
            <a:r>
              <a:rPr lang="cs-CZ" sz="1800" dirty="0"/>
              <a:t>mají vyvinutý trhák</a:t>
            </a:r>
          </a:p>
          <a:p>
            <a:pPr lvl="2"/>
            <a:r>
              <a:rPr lang="cs-CZ" sz="1800" b="1" dirty="0"/>
              <a:t>zubní vzorec </a:t>
            </a:r>
            <a:r>
              <a:rPr lang="cs-CZ" sz="1800" dirty="0"/>
              <a:t>není jednotný</a:t>
            </a:r>
          </a:p>
          <a:p>
            <a:pPr lvl="3"/>
            <a:r>
              <a:rPr lang="cs-CZ" sz="1800" dirty="0"/>
              <a:t>lasice – I3/3, C1/1, P3/3, M1/2</a:t>
            </a:r>
          </a:p>
          <a:p>
            <a:pPr lvl="3"/>
            <a:r>
              <a:rPr lang="cs-CZ" sz="1800" dirty="0"/>
              <a:t>rosomák – I3/3, C1/1, P4/4, M1/2</a:t>
            </a:r>
          </a:p>
          <a:p>
            <a:pPr lvl="3"/>
            <a:r>
              <a:rPr lang="cs-CZ" sz="1800" dirty="0"/>
              <a:t>jezevec lesní – I3/3, C1/1, P4/4, M1/2</a:t>
            </a:r>
          </a:p>
          <a:p>
            <a:pPr lvl="3"/>
            <a:r>
              <a:rPr lang="cs-CZ" sz="1800" dirty="0"/>
              <a:t>rod </a:t>
            </a:r>
            <a:r>
              <a:rPr lang="cs-CZ" sz="1800" i="1" dirty="0" err="1"/>
              <a:t>Lutra</a:t>
            </a:r>
            <a:r>
              <a:rPr lang="cs-CZ" sz="1800" dirty="0"/>
              <a:t> – I3/3, C1/1, P3-4/3, M1/2</a:t>
            </a:r>
          </a:p>
          <a:p>
            <a:pPr lvl="3"/>
            <a:r>
              <a:rPr lang="cs-CZ" sz="1800" dirty="0"/>
              <a:t>kuna lesní – I3/3, C2/1, P4/4, M1/2</a:t>
            </a:r>
          </a:p>
          <a:p>
            <a:pPr lvl="1"/>
            <a:endParaRPr lang="cs-CZ" dirty="0"/>
          </a:p>
        </p:txBody>
      </p:sp>
      <p:pic>
        <p:nvPicPr>
          <p:cNvPr id="5" name="Obrázek 4" descr="Obsah obrázku budova, venku, beton, zeď&#10;&#10;Popis byl vytvořen automaticky">
            <a:extLst>
              <a:ext uri="{FF2B5EF4-FFF2-40B4-BE49-F238E27FC236}">
                <a16:creationId xmlns:a16="http://schemas.microsoft.com/office/drawing/2014/main" id="{AEA664C5-AC76-F60A-C344-89AC793815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0" t="34707" r="41338" b="19414"/>
          <a:stretch/>
        </p:blipFill>
        <p:spPr>
          <a:xfrm>
            <a:off x="6804248" y="3573016"/>
            <a:ext cx="1656184" cy="28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090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A244E9-6393-0F22-0207-0F4DD6841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cs-CZ" sz="3200" b="1" i="1" dirty="0" err="1"/>
              <a:t>Mustelidae</a:t>
            </a:r>
            <a:r>
              <a:rPr lang="cs-CZ" sz="3200" b="1" dirty="0"/>
              <a:t> – lasicovití - reprodukce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0328E6-C41A-890E-273F-D660B9DE0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72608"/>
          </a:xfrm>
        </p:spPr>
        <p:txBody>
          <a:bodyPr>
            <a:normAutofit/>
          </a:bodyPr>
          <a:lstStyle/>
          <a:p>
            <a:r>
              <a:rPr lang="cs-CZ" sz="1600" dirty="0"/>
              <a:t>většina druhů má </a:t>
            </a:r>
            <a:r>
              <a:rPr lang="cs-CZ" sz="1600" b="1" dirty="0"/>
              <a:t>sezónní pohlavní aktivitu</a:t>
            </a:r>
          </a:p>
          <a:p>
            <a:pPr lvl="1"/>
            <a:r>
              <a:rPr lang="cs-CZ" sz="1600" b="1" dirty="0"/>
              <a:t>výjimka</a:t>
            </a:r>
            <a:r>
              <a:rPr lang="cs-CZ" sz="1600" dirty="0"/>
              <a:t> – vydra mořská a vydra říční</a:t>
            </a:r>
          </a:p>
          <a:p>
            <a:pPr lvl="1"/>
            <a:r>
              <a:rPr lang="cs-CZ" sz="1600" dirty="0"/>
              <a:t>délka sezóny se pohybuje od 1 měsíce (</a:t>
            </a:r>
            <a:r>
              <a:rPr lang="cs-CZ" sz="1600" dirty="0" err="1"/>
              <a:t>zorila</a:t>
            </a:r>
            <a:r>
              <a:rPr lang="cs-CZ" sz="1600" dirty="0"/>
              <a:t> páskovaná) do 12 měsíců (jezevec lesní)</a:t>
            </a:r>
          </a:p>
          <a:p>
            <a:r>
              <a:rPr lang="cs-CZ" sz="1600" dirty="0"/>
              <a:t>některé druhy jsou </a:t>
            </a:r>
            <a:r>
              <a:rPr lang="cs-CZ" sz="1600" dirty="0" err="1"/>
              <a:t>polyestrické</a:t>
            </a:r>
            <a:r>
              <a:rPr lang="cs-CZ" sz="1600" dirty="0"/>
              <a:t>, některé </a:t>
            </a:r>
            <a:r>
              <a:rPr lang="cs-CZ" sz="1600" dirty="0" err="1"/>
              <a:t>monoestrické</a:t>
            </a:r>
            <a:endParaRPr lang="cs-CZ" sz="1600" dirty="0"/>
          </a:p>
          <a:p>
            <a:r>
              <a:rPr lang="cs-CZ" sz="1600" dirty="0"/>
              <a:t>délka trvání estru - 3 - 5 dní až 5 - 8 týdnů</a:t>
            </a:r>
          </a:p>
          <a:p>
            <a:r>
              <a:rPr lang="cs-CZ" sz="1600" dirty="0"/>
              <a:t>většina samců má aktivní spermatogenezi pouze 3 - 4 měsíce v roce</a:t>
            </a:r>
          </a:p>
          <a:p>
            <a:pPr lvl="1"/>
            <a:r>
              <a:rPr lang="cs-CZ" sz="1600" dirty="0"/>
              <a:t>výjimku tvoří např. jezevec lesní</a:t>
            </a:r>
          </a:p>
          <a:p>
            <a:r>
              <a:rPr lang="cs-CZ" sz="1600" dirty="0"/>
              <a:t>mohou mít buď indukovanou nebo spontánní ovulaci</a:t>
            </a:r>
          </a:p>
          <a:p>
            <a:endParaRPr lang="cs-CZ" sz="1600" dirty="0"/>
          </a:p>
          <a:p>
            <a:r>
              <a:rPr lang="cs-CZ" sz="1600" dirty="0"/>
              <a:t>mnoho druhů vykazuje </a:t>
            </a:r>
            <a:r>
              <a:rPr lang="cs-CZ" sz="1600" b="1" dirty="0"/>
              <a:t>utajenou březost</a:t>
            </a:r>
          </a:p>
          <a:p>
            <a:pPr marL="457200" lvl="1" indent="0">
              <a:buNone/>
            </a:pPr>
            <a:r>
              <a:rPr lang="cs-CZ" sz="1600" dirty="0"/>
              <a:t>	= vývin zárodku zastaví v </a:t>
            </a:r>
            <a:r>
              <a:rPr lang="cs-CZ" sz="1600" b="1" dirty="0"/>
              <a:t>blastocystě</a:t>
            </a:r>
          </a:p>
          <a:p>
            <a:pPr lvl="1"/>
            <a:r>
              <a:rPr lang="cs-CZ" sz="1600" dirty="0"/>
              <a:t>tato dormance v blastocystě se nazývá </a:t>
            </a:r>
            <a:r>
              <a:rPr lang="cs-CZ" sz="1600" b="1" dirty="0"/>
              <a:t>diapauza</a:t>
            </a:r>
          </a:p>
          <a:p>
            <a:pPr lvl="1"/>
            <a:r>
              <a:rPr lang="cs-CZ" sz="1600" dirty="0"/>
              <a:t>může trvat pár týdnů (norek, skunk pruhovaný) nebo téměř rok (jezevec lesní)</a:t>
            </a:r>
          </a:p>
          <a:p>
            <a:pPr lvl="1"/>
            <a:r>
              <a:rPr lang="cs-CZ" sz="1600" dirty="0"/>
              <a:t>vydra mořská, vydra severoamerická (kanadská), jezevec bělohrdlý, jezevec americký, jezevec lesní, medojed kapský, skunk pruhovaný, skunk západní, rosomák sibiřský, všichni zástupci kun (rody </a:t>
            </a:r>
            <a:r>
              <a:rPr lang="cs-CZ" sz="1600" i="1" dirty="0" err="1"/>
              <a:t>Martes</a:t>
            </a:r>
            <a:r>
              <a:rPr lang="cs-CZ" sz="1600" i="1" dirty="0"/>
              <a:t> a </a:t>
            </a:r>
            <a:r>
              <a:rPr lang="cs-CZ" sz="1600" i="1" dirty="0" err="1"/>
              <a:t>Eira</a:t>
            </a:r>
            <a:r>
              <a:rPr lang="cs-CZ" sz="1600" dirty="0"/>
              <a:t>), lasice hranostaj, lasice dlouhoocasá, norek, tchořík skvrnitý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47892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5E468-549F-F856-E38D-A28CDD79E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821A54-E5F0-F8D3-886C-5F7B2041A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616"/>
            <a:ext cx="9036496" cy="904104"/>
          </a:xfrm>
        </p:spPr>
        <p:txBody>
          <a:bodyPr>
            <a:normAutofit/>
          </a:bodyPr>
          <a:lstStyle/>
          <a:p>
            <a:r>
              <a:rPr lang="cs-CZ" sz="3200" b="1" i="1" dirty="0" err="1"/>
              <a:t>Mustelidae</a:t>
            </a:r>
            <a:r>
              <a:rPr lang="cs-CZ" sz="3200" b="1" dirty="0"/>
              <a:t> – lasicovití - reprodukce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345FEF-9C7C-CDD8-6EFE-C287C8EBA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 fontScale="92500"/>
          </a:bodyPr>
          <a:lstStyle/>
          <a:p>
            <a:r>
              <a:rPr lang="cs-CZ" sz="2100" b="1" dirty="0"/>
              <a:t>metody a příznaky samice v estru</a:t>
            </a:r>
          </a:p>
          <a:p>
            <a:pPr lvl="1"/>
            <a:r>
              <a:rPr lang="cs-CZ" sz="2100" dirty="0"/>
              <a:t>změny v chování</a:t>
            </a:r>
          </a:p>
          <a:p>
            <a:pPr lvl="1"/>
            <a:r>
              <a:rPr lang="cs-CZ" sz="2100" dirty="0"/>
              <a:t>otok vulvy</a:t>
            </a:r>
          </a:p>
          <a:p>
            <a:pPr lvl="1"/>
            <a:r>
              <a:rPr lang="cs-CZ" sz="2100" dirty="0"/>
              <a:t>vaginální cytologie</a:t>
            </a:r>
          </a:p>
          <a:p>
            <a:pPr lvl="1"/>
            <a:r>
              <a:rPr lang="cs-CZ" sz="2100" dirty="0"/>
              <a:t>analýza hormonů z moči či exkrementů</a:t>
            </a:r>
          </a:p>
          <a:p>
            <a:pPr marL="457200" lvl="1" indent="0">
              <a:buNone/>
            </a:pPr>
            <a:endParaRPr lang="cs-CZ" sz="2100" dirty="0"/>
          </a:p>
          <a:p>
            <a:pPr lvl="1">
              <a:buFontTx/>
              <a:buChar char="-"/>
            </a:pPr>
            <a:r>
              <a:rPr lang="cs-CZ" sz="2100" b="1" dirty="0"/>
              <a:t>určení březosti</a:t>
            </a:r>
          </a:p>
          <a:p>
            <a:pPr lvl="2">
              <a:buFontTx/>
              <a:buChar char="-"/>
            </a:pPr>
            <a:r>
              <a:rPr lang="cs-CZ" sz="2100" dirty="0"/>
              <a:t>detekce množství progesteronu a konjugovaného estrogenu z moči</a:t>
            </a:r>
          </a:p>
          <a:p>
            <a:pPr lvl="2">
              <a:buFontTx/>
              <a:buChar char="-"/>
            </a:pPr>
            <a:r>
              <a:rPr lang="cs-CZ" sz="2100" dirty="0"/>
              <a:t>palpace</a:t>
            </a:r>
          </a:p>
          <a:p>
            <a:pPr lvl="2">
              <a:buFontTx/>
              <a:buChar char="-"/>
            </a:pPr>
            <a:r>
              <a:rPr lang="cs-CZ" sz="2100" dirty="0"/>
              <a:t>RTG (na konci období gestace)</a:t>
            </a:r>
          </a:p>
          <a:p>
            <a:pPr lvl="2">
              <a:buFontTx/>
              <a:buChar char="-"/>
            </a:pPr>
            <a:r>
              <a:rPr lang="cs-CZ" sz="2100" dirty="0"/>
              <a:t>USG</a:t>
            </a:r>
          </a:p>
          <a:p>
            <a:pPr lvl="1">
              <a:buFontTx/>
              <a:buChar char="-"/>
            </a:pPr>
            <a:endParaRPr lang="cs-CZ" sz="2100" dirty="0"/>
          </a:p>
          <a:p>
            <a:pPr lvl="1">
              <a:buFontTx/>
              <a:buChar char="-"/>
            </a:pPr>
            <a:r>
              <a:rPr lang="cs-CZ" sz="2100" b="1" dirty="0"/>
              <a:t>fretky</a:t>
            </a:r>
          </a:p>
          <a:p>
            <a:pPr lvl="2">
              <a:buFontTx/>
              <a:buChar char="-"/>
            </a:pPr>
            <a:r>
              <a:rPr lang="cs-CZ" sz="2100" dirty="0"/>
              <a:t>vysoké hladiny estradiolu z perzistentního estru mohou vést k alopecii a </a:t>
            </a:r>
            <a:r>
              <a:rPr lang="cs-CZ" sz="2100" dirty="0" err="1"/>
              <a:t>supresi</a:t>
            </a:r>
            <a:r>
              <a:rPr lang="cs-CZ" sz="2100" dirty="0"/>
              <a:t> kostní dřeně </a:t>
            </a:r>
          </a:p>
          <a:p>
            <a:pPr lvl="2">
              <a:buFontTx/>
              <a:buChar char="-"/>
            </a:pPr>
            <a:r>
              <a:rPr lang="cs-CZ" sz="2100" dirty="0"/>
              <a:t>důsledkem může být </a:t>
            </a:r>
            <a:r>
              <a:rPr lang="cs-CZ" sz="2100" dirty="0" err="1"/>
              <a:t>pancytopenie</a:t>
            </a:r>
            <a:r>
              <a:rPr lang="cs-CZ" sz="2100" dirty="0"/>
              <a:t> a smrt</a:t>
            </a:r>
          </a:p>
          <a:p>
            <a:pPr lvl="2">
              <a:buFontTx/>
              <a:buChar char="-"/>
            </a:pPr>
            <a:r>
              <a:rPr lang="cs-CZ" sz="2100" dirty="0"/>
              <a:t>z tohoto důvodu by se měly kastrovat samice neurčené k reprodukci</a:t>
            </a:r>
          </a:p>
          <a:p>
            <a:pPr lvl="1">
              <a:buFontTx/>
              <a:buChar char="-"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37919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93C00D-25D1-A937-395C-867D41C58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616"/>
            <a:ext cx="9036496" cy="904104"/>
          </a:xfrm>
        </p:spPr>
        <p:txBody>
          <a:bodyPr>
            <a:normAutofit/>
          </a:bodyPr>
          <a:lstStyle/>
          <a:p>
            <a:r>
              <a:rPr lang="cs-CZ" sz="3200" b="1" i="1" dirty="0" err="1"/>
              <a:t>Mustelidae</a:t>
            </a:r>
            <a:r>
              <a:rPr lang="cs-CZ" sz="3200" b="1" dirty="0"/>
              <a:t> – lasicovití - reprodukce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0DEFB6-1826-8A1F-8D25-13B01BE66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 lnSpcReduction="10000"/>
          </a:bodyPr>
          <a:lstStyle/>
          <a:p>
            <a:r>
              <a:rPr lang="cs-CZ" sz="2100" b="1" dirty="0"/>
              <a:t>Antikoncepce</a:t>
            </a:r>
          </a:p>
          <a:p>
            <a:pPr lvl="1"/>
            <a:r>
              <a:rPr lang="cs-CZ" sz="2100" dirty="0"/>
              <a:t>nejsou specifická doporučení</a:t>
            </a:r>
          </a:p>
          <a:p>
            <a:pPr lvl="1"/>
            <a:r>
              <a:rPr lang="cs-CZ" sz="2100" dirty="0" err="1"/>
              <a:t>ovariohysterektomie</a:t>
            </a:r>
            <a:r>
              <a:rPr lang="cs-CZ" sz="2100" dirty="0"/>
              <a:t>, vasektomie a kastrace jsou nejbezpečnější formy sterilizace</a:t>
            </a:r>
          </a:p>
          <a:p>
            <a:pPr lvl="1"/>
            <a:r>
              <a:rPr lang="cs-CZ" sz="2100" dirty="0" err="1"/>
              <a:t>melengestrol</a:t>
            </a:r>
            <a:r>
              <a:rPr lang="cs-CZ" sz="2100" dirty="0"/>
              <a:t> acetátové hormonální implantáty </a:t>
            </a:r>
          </a:p>
          <a:p>
            <a:pPr lvl="2"/>
            <a:r>
              <a:rPr lang="cs-CZ" sz="2100" dirty="0"/>
              <a:t>měly by být odstraněny po 2 letech a potom umožněna jedna březost</a:t>
            </a:r>
          </a:p>
          <a:p>
            <a:pPr lvl="2"/>
            <a:r>
              <a:rPr lang="cs-CZ" sz="2100" dirty="0"/>
              <a:t>celkově by neměly být více než 4 roky</a:t>
            </a:r>
          </a:p>
          <a:p>
            <a:pPr lvl="1"/>
            <a:r>
              <a:rPr lang="cs-CZ" sz="2100" dirty="0" err="1"/>
              <a:t>Norplant</a:t>
            </a:r>
            <a:r>
              <a:rPr lang="cs-CZ" sz="2100" dirty="0"/>
              <a:t> – lidský antikoncepční implantát</a:t>
            </a:r>
          </a:p>
          <a:p>
            <a:pPr lvl="2"/>
            <a:r>
              <a:rPr lang="cs-CZ" sz="2100" dirty="0"/>
              <a:t>úspěšně použit u skunka pruhovaného</a:t>
            </a:r>
          </a:p>
          <a:p>
            <a:pPr lvl="1"/>
            <a:r>
              <a:rPr lang="cs-CZ" sz="2100" dirty="0"/>
              <a:t>Depo-</a:t>
            </a:r>
            <a:r>
              <a:rPr lang="cs-CZ" sz="2100" dirty="0" err="1"/>
              <a:t>Provera</a:t>
            </a:r>
            <a:r>
              <a:rPr lang="cs-CZ" sz="2100" dirty="0"/>
              <a:t> </a:t>
            </a:r>
            <a:r>
              <a:rPr lang="cs-CZ" sz="2100" dirty="0" err="1"/>
              <a:t>injection</a:t>
            </a:r>
            <a:r>
              <a:rPr lang="cs-CZ" sz="2100" dirty="0"/>
              <a:t> (5 mg/kg každé 2 měsíce)</a:t>
            </a:r>
          </a:p>
          <a:p>
            <a:endParaRPr lang="cs-CZ" sz="2100" dirty="0"/>
          </a:p>
          <a:p>
            <a:pPr lvl="1"/>
            <a:r>
              <a:rPr lang="cs-CZ" sz="2100" dirty="0"/>
              <a:t>progestinová antikoncepce může způsobit </a:t>
            </a:r>
            <a:r>
              <a:rPr lang="cs-CZ" sz="2100" dirty="0" err="1"/>
              <a:t>endometriální</a:t>
            </a:r>
            <a:r>
              <a:rPr lang="cs-CZ" sz="2100" dirty="0"/>
              <a:t> hyperplazii, infertilitu, infekce a </a:t>
            </a:r>
            <a:r>
              <a:rPr lang="cs-CZ" sz="2100" dirty="0" err="1"/>
              <a:t>neoplazie</a:t>
            </a:r>
            <a:r>
              <a:rPr lang="cs-CZ" sz="2100" dirty="0"/>
              <a:t> dělohy</a:t>
            </a:r>
          </a:p>
          <a:p>
            <a:pPr lvl="1"/>
            <a:r>
              <a:rPr lang="cs-CZ" sz="2100" dirty="0" err="1"/>
              <a:t>deslorelinové</a:t>
            </a:r>
            <a:r>
              <a:rPr lang="cs-CZ" sz="2100" dirty="0"/>
              <a:t> implantáty mohou být alternativou k </a:t>
            </a:r>
            <a:r>
              <a:rPr lang="cs-CZ" sz="2100" dirty="0" err="1"/>
              <a:t>melengestrol</a:t>
            </a:r>
            <a:r>
              <a:rPr lang="cs-CZ" sz="2100" dirty="0"/>
              <a:t> acetátovým</a:t>
            </a:r>
          </a:p>
          <a:p>
            <a:pPr lvl="2"/>
            <a:r>
              <a:rPr lang="cs-CZ" sz="2100" dirty="0"/>
              <a:t>analog </a:t>
            </a:r>
            <a:r>
              <a:rPr lang="cs-CZ" sz="2100" dirty="0" err="1"/>
              <a:t>GnRH</a:t>
            </a:r>
            <a:endParaRPr lang="cs-CZ" sz="21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74510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8CCC5-F698-9077-10DC-BE063EC54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643A5-57D4-555C-6C8D-707B43EFF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616"/>
            <a:ext cx="9036496" cy="904104"/>
          </a:xfrm>
        </p:spPr>
        <p:txBody>
          <a:bodyPr>
            <a:normAutofit/>
          </a:bodyPr>
          <a:lstStyle/>
          <a:p>
            <a:r>
              <a:rPr lang="cs-CZ" sz="3200" b="1" i="1" dirty="0" err="1"/>
              <a:t>Mustelidae</a:t>
            </a:r>
            <a:r>
              <a:rPr lang="cs-CZ" sz="3200" b="1" dirty="0"/>
              <a:t> – lasicovití – preventivní medicína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A4A06C-6DC4-FB56-B3F5-99F003E27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 fontScale="70000" lnSpcReduction="20000"/>
          </a:bodyPr>
          <a:lstStyle/>
          <a:p>
            <a:r>
              <a:rPr lang="cs-CZ" sz="3100" b="1" dirty="0"/>
              <a:t>pravidelná vyšetření </a:t>
            </a:r>
          </a:p>
          <a:p>
            <a:pPr lvl="1"/>
            <a:r>
              <a:rPr lang="cs-CZ" sz="3100" dirty="0"/>
              <a:t>kontrola čipu či tetování a </a:t>
            </a:r>
            <a:r>
              <a:rPr lang="cs-CZ" sz="3100" dirty="0" err="1"/>
              <a:t>reaplikace</a:t>
            </a:r>
            <a:r>
              <a:rPr lang="cs-CZ" sz="3100" dirty="0"/>
              <a:t>, pokud je to třeba</a:t>
            </a:r>
          </a:p>
          <a:p>
            <a:pPr lvl="1"/>
            <a:r>
              <a:rPr lang="cs-CZ" sz="3100" dirty="0"/>
              <a:t>kontrola základních fyziologických parametrů – váha, reprodukční status, trias</a:t>
            </a:r>
          </a:p>
          <a:p>
            <a:pPr lvl="1"/>
            <a:r>
              <a:rPr lang="cs-CZ" sz="3100" dirty="0"/>
              <a:t>vyšetření dutiny ústní</a:t>
            </a:r>
          </a:p>
          <a:p>
            <a:pPr lvl="1"/>
            <a:r>
              <a:rPr lang="cs-CZ" sz="3100" dirty="0"/>
              <a:t>posouzení reprodukčních orgánů</a:t>
            </a:r>
          </a:p>
          <a:p>
            <a:pPr lvl="1"/>
            <a:r>
              <a:rPr lang="cs-CZ" sz="3100" dirty="0"/>
              <a:t>RTG celého těla</a:t>
            </a:r>
          </a:p>
          <a:p>
            <a:pPr lvl="1"/>
            <a:r>
              <a:rPr lang="cs-CZ" sz="3100" dirty="0"/>
              <a:t>hematologické a biochemické vyšetření krve</a:t>
            </a:r>
          </a:p>
          <a:p>
            <a:pPr lvl="1"/>
            <a:r>
              <a:rPr lang="cs-CZ" sz="3100" dirty="0"/>
              <a:t>ELISA test pro detekci </a:t>
            </a:r>
            <a:r>
              <a:rPr lang="cs-CZ" sz="3100" i="1" dirty="0" err="1"/>
              <a:t>Dirofilaria</a:t>
            </a:r>
            <a:r>
              <a:rPr lang="cs-CZ" sz="3100" i="1" dirty="0"/>
              <a:t> </a:t>
            </a:r>
            <a:r>
              <a:rPr lang="cs-CZ" sz="3100" i="1" dirty="0" err="1"/>
              <a:t>immitis</a:t>
            </a:r>
            <a:r>
              <a:rPr lang="cs-CZ" sz="3100" i="1" dirty="0"/>
              <a:t> </a:t>
            </a:r>
            <a:r>
              <a:rPr lang="cs-CZ" sz="3100" dirty="0"/>
              <a:t>v endemických oblastech</a:t>
            </a:r>
          </a:p>
          <a:p>
            <a:pPr lvl="1"/>
            <a:r>
              <a:rPr lang="cs-CZ" sz="3100" dirty="0"/>
              <a:t>uchovávání séra</a:t>
            </a:r>
          </a:p>
          <a:p>
            <a:pPr lvl="1"/>
            <a:r>
              <a:rPr lang="cs-CZ" sz="3100" dirty="0"/>
              <a:t>parazitologické </a:t>
            </a:r>
            <a:r>
              <a:rPr lang="cs-CZ" sz="3100" dirty="0" err="1"/>
              <a:t>koprologické</a:t>
            </a:r>
            <a:r>
              <a:rPr lang="cs-CZ" sz="3100" dirty="0"/>
              <a:t> vyšetření a případné nasazení </a:t>
            </a:r>
            <a:r>
              <a:rPr lang="cs-CZ" sz="3100" dirty="0" err="1"/>
              <a:t>antiparazitik</a:t>
            </a:r>
            <a:endParaRPr lang="cs-CZ" sz="3100" dirty="0"/>
          </a:p>
          <a:p>
            <a:pPr lvl="1"/>
            <a:r>
              <a:rPr lang="cs-CZ" sz="3100" dirty="0"/>
              <a:t>aktualizace vakcinace</a:t>
            </a:r>
          </a:p>
          <a:p>
            <a:pPr lvl="1"/>
            <a:endParaRPr lang="cs-CZ" sz="3100" dirty="0"/>
          </a:p>
          <a:p>
            <a:pPr lvl="1"/>
            <a:r>
              <a:rPr lang="cs-CZ" sz="3100" b="1" dirty="0"/>
              <a:t>Vakcinace</a:t>
            </a:r>
          </a:p>
          <a:p>
            <a:pPr lvl="2"/>
            <a:r>
              <a:rPr lang="cs-CZ" sz="3100" b="1" dirty="0" err="1"/>
              <a:t>Core</a:t>
            </a:r>
            <a:r>
              <a:rPr lang="cs-CZ" sz="3100" dirty="0"/>
              <a:t> – psinka + vzteklina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9006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E8B7D-6CD8-0FC6-96DD-71DC8FF24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28BC34-C924-305C-ADA2-38DCD9E2A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>
            <a:normAutofit/>
          </a:bodyPr>
          <a:lstStyle/>
          <a:p>
            <a:r>
              <a:rPr lang="cs-CZ" sz="3200" b="1" i="1" kern="100" dirty="0" err="1">
                <a:effectLst/>
                <a:latin typeface="Amasis MT Pro" panose="02040504050005020304" pitchFamily="18" charset="-18"/>
              </a:rPr>
              <a:t>Mustelidae</a:t>
            </a:r>
            <a:r>
              <a:rPr lang="cs-CZ" sz="3200" b="1" kern="100" dirty="0"/>
              <a:t> - lasicovití </a:t>
            </a:r>
            <a:r>
              <a:rPr lang="cs-CZ" sz="3200" b="1" dirty="0"/>
              <a:t>- charakteristika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131FCC-F253-CA05-A911-BCF4DD646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31838"/>
            <a:ext cx="8784976" cy="6009530"/>
          </a:xfrm>
        </p:spPr>
        <p:txBody>
          <a:bodyPr>
            <a:normAutofit fontScale="77500" lnSpcReduction="20000"/>
          </a:bodyPr>
          <a:lstStyle/>
          <a:p>
            <a:r>
              <a:rPr lang="cs-CZ" sz="2600" b="1" dirty="0"/>
              <a:t>Unikátní anatomie</a:t>
            </a:r>
          </a:p>
          <a:p>
            <a:pPr lvl="1"/>
            <a:r>
              <a:rPr lang="cs-CZ" sz="2300" dirty="0"/>
              <a:t>žlázy mohou být lokalizovány na různých částech povrchu těla</a:t>
            </a:r>
          </a:p>
          <a:p>
            <a:pPr lvl="1"/>
            <a:r>
              <a:rPr lang="cs-CZ" sz="2300" b="1" dirty="0"/>
              <a:t>párové anální žlázy</a:t>
            </a:r>
          </a:p>
          <a:p>
            <a:pPr lvl="2"/>
            <a:r>
              <a:rPr lang="cs-CZ" sz="2300" dirty="0"/>
              <a:t>produkce aromatického sekretu charakteristického pro jednotlivé druhy</a:t>
            </a:r>
          </a:p>
          <a:p>
            <a:pPr lvl="2"/>
            <a:r>
              <a:rPr lang="cs-CZ" sz="2300" dirty="0"/>
              <a:t>označování území – některé druhy po generace setrvávají na stejném území</a:t>
            </a:r>
          </a:p>
          <a:p>
            <a:pPr lvl="2"/>
            <a:r>
              <a:rPr lang="cs-CZ" sz="2300" dirty="0"/>
              <a:t>některé druhy mohou sekret vystříknout do dálky jako formu obrany</a:t>
            </a:r>
          </a:p>
          <a:p>
            <a:pPr lvl="1"/>
            <a:endParaRPr lang="cs-CZ" sz="2300" dirty="0"/>
          </a:p>
          <a:p>
            <a:pPr lvl="1"/>
            <a:r>
              <a:rPr lang="cs-CZ" sz="2300" b="1" dirty="0"/>
              <a:t>vydra – výjimky</a:t>
            </a:r>
          </a:p>
          <a:p>
            <a:pPr lvl="2"/>
            <a:r>
              <a:rPr lang="cs-CZ" sz="2300" dirty="0"/>
              <a:t>mandibulární slinné žlázy a mízní uzliny leží v oblouku mandibuly</a:t>
            </a:r>
          </a:p>
          <a:p>
            <a:pPr lvl="2"/>
            <a:r>
              <a:rPr lang="cs-CZ" sz="2300" dirty="0" err="1"/>
              <a:t>retrofaryngeální</a:t>
            </a:r>
            <a:r>
              <a:rPr lang="cs-CZ" sz="2300" dirty="0"/>
              <a:t> mízní uzliny leží </a:t>
            </a:r>
            <a:r>
              <a:rPr lang="cs-CZ" sz="2300" dirty="0" err="1"/>
              <a:t>dorsolaterálně</a:t>
            </a:r>
            <a:r>
              <a:rPr lang="cs-CZ" sz="2300" dirty="0"/>
              <a:t> a lehce kaudálně od hrtanu</a:t>
            </a:r>
          </a:p>
          <a:p>
            <a:pPr lvl="2"/>
            <a:r>
              <a:rPr lang="cs-CZ" sz="2300" dirty="0"/>
              <a:t>štítné žlázy – dlouhé, ploché a postupně se zužující, nemají istmus, upevněné v těsné blízkosti průdušnice</a:t>
            </a:r>
          </a:p>
          <a:p>
            <a:pPr lvl="2"/>
            <a:r>
              <a:rPr lang="cs-CZ" sz="2300" dirty="0"/>
              <a:t>srdce – kulovité, levá komora má silnou stěnu a pravá komora tenkou</a:t>
            </a:r>
          </a:p>
          <a:p>
            <a:pPr lvl="3"/>
            <a:r>
              <a:rPr lang="cs-CZ" sz="2300" dirty="0"/>
              <a:t>pozor na záměnu s hypertrofií komor</a:t>
            </a:r>
          </a:p>
          <a:p>
            <a:pPr lvl="2"/>
            <a:r>
              <a:rPr lang="cs-CZ" sz="2300" dirty="0"/>
              <a:t>játra - 7 laloků</a:t>
            </a:r>
          </a:p>
          <a:p>
            <a:pPr lvl="2"/>
            <a:r>
              <a:rPr lang="cs-CZ" sz="2300" dirty="0"/>
              <a:t>společný jaterní vývod a vývod žlučníku ústí do duodena a přiléhá na vývod pankreatu</a:t>
            </a:r>
          </a:p>
          <a:p>
            <a:pPr lvl="2"/>
            <a:r>
              <a:rPr lang="cs-CZ" sz="2300" dirty="0"/>
              <a:t>ledvina je lobovaná (stejně jako u skotu a kytovců)</a:t>
            </a:r>
          </a:p>
          <a:p>
            <a:pPr lvl="2"/>
            <a:r>
              <a:rPr lang="cs-CZ" sz="2300" dirty="0"/>
              <a:t>plíce - 2 laloky nalevo, 3 laloky napravo a střední lalok, do kterého ústí pravý bronchus </a:t>
            </a:r>
          </a:p>
          <a:p>
            <a:pPr lvl="2"/>
            <a:r>
              <a:rPr lang="cs-CZ" sz="2300" dirty="0"/>
              <a:t>toto platí i pro jezevce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6467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31A8C-2FD0-39ED-83D4-E550D4A75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8DE2EC-8A17-4E64-B30F-D5D82F58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>
            <a:normAutofit/>
          </a:bodyPr>
          <a:lstStyle/>
          <a:p>
            <a:r>
              <a:rPr lang="cs-CZ" sz="3200" b="1" i="1" kern="100" dirty="0" err="1">
                <a:effectLst/>
                <a:latin typeface="Amasis MT Pro" panose="02040504050005020304" pitchFamily="18" charset="-18"/>
              </a:rPr>
              <a:t>Mustelidae</a:t>
            </a:r>
            <a:r>
              <a:rPr lang="cs-CZ" sz="3200" b="1" kern="100" dirty="0"/>
              <a:t> - lasicovití </a:t>
            </a:r>
            <a:r>
              <a:rPr lang="cs-CZ" sz="3200" b="1" dirty="0"/>
              <a:t>- charakteristika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626189-B396-FF2B-FC76-93A5DF89C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31838"/>
            <a:ext cx="8784976" cy="6009530"/>
          </a:xfrm>
        </p:spPr>
        <p:txBody>
          <a:bodyPr>
            <a:normAutofit fontScale="47500" lnSpcReduction="20000"/>
          </a:bodyPr>
          <a:lstStyle/>
          <a:p>
            <a:r>
              <a:rPr lang="cs-CZ" sz="3800" b="1" dirty="0" err="1"/>
              <a:t>Akvatické</a:t>
            </a:r>
            <a:r>
              <a:rPr lang="cs-CZ" sz="3800" b="1" dirty="0"/>
              <a:t> adaptace</a:t>
            </a:r>
          </a:p>
          <a:p>
            <a:pPr lvl="1"/>
            <a:r>
              <a:rPr lang="cs-CZ" sz="2900" dirty="0"/>
              <a:t>některé druhy jsou </a:t>
            </a:r>
            <a:r>
              <a:rPr lang="cs-CZ" sz="2900" dirty="0" err="1"/>
              <a:t>semiakvatické</a:t>
            </a:r>
            <a:r>
              <a:rPr lang="cs-CZ" sz="2900" dirty="0"/>
              <a:t> – př. norci</a:t>
            </a:r>
          </a:p>
          <a:p>
            <a:pPr lvl="1"/>
            <a:r>
              <a:rPr lang="cs-CZ" sz="2900" dirty="0"/>
              <a:t>obojživelné až plně </a:t>
            </a:r>
            <a:r>
              <a:rPr lang="cs-CZ" sz="2900" dirty="0" err="1"/>
              <a:t>akvatické</a:t>
            </a:r>
            <a:r>
              <a:rPr lang="cs-CZ" sz="2900" dirty="0"/>
              <a:t> druhy – </a:t>
            </a:r>
            <a:r>
              <a:rPr lang="cs-CZ" sz="2900" dirty="0" err="1"/>
              <a:t>vydrovití</a:t>
            </a:r>
            <a:endParaRPr lang="cs-CZ" sz="2900" dirty="0"/>
          </a:p>
          <a:p>
            <a:pPr lvl="1"/>
            <a:endParaRPr lang="cs-CZ" sz="2900" dirty="0"/>
          </a:p>
          <a:p>
            <a:pPr lvl="1"/>
            <a:r>
              <a:rPr lang="cs-CZ" sz="2900" b="1" dirty="0"/>
              <a:t>oko</a:t>
            </a:r>
          </a:p>
          <a:p>
            <a:pPr lvl="2"/>
            <a:r>
              <a:rPr lang="cs-CZ" sz="2900" dirty="0"/>
              <a:t>vydry – změny ve viditelnosti pod vodou</a:t>
            </a:r>
          </a:p>
          <a:p>
            <a:pPr lvl="3"/>
            <a:r>
              <a:rPr lang="cs-CZ" sz="2900" dirty="0"/>
              <a:t>nutnost zvýšené citlivosti na světlo</a:t>
            </a:r>
          </a:p>
          <a:p>
            <a:pPr lvl="3"/>
            <a:r>
              <a:rPr lang="cs-CZ" sz="2900" dirty="0"/>
              <a:t>zvýšená citlivost na modrou a zelenou barvu</a:t>
            </a:r>
          </a:p>
          <a:p>
            <a:pPr lvl="3"/>
            <a:r>
              <a:rPr lang="cs-CZ" sz="2900" dirty="0"/>
              <a:t>modifikace oční zaostřovací kapacity vzhledem k refrakterním rozdílům ve vodě oproti vzduchu</a:t>
            </a:r>
          </a:p>
          <a:p>
            <a:pPr lvl="3"/>
            <a:r>
              <a:rPr lang="cs-CZ" sz="2900" dirty="0"/>
              <a:t>u některých druhů je snížená ostrost vidění pod vodou (vydra malá)</a:t>
            </a:r>
          </a:p>
          <a:p>
            <a:pPr lvl="2"/>
            <a:endParaRPr lang="cs-CZ" sz="2900" dirty="0"/>
          </a:p>
          <a:p>
            <a:pPr lvl="1"/>
            <a:r>
              <a:rPr lang="cs-CZ" sz="2900" b="1" dirty="0"/>
              <a:t>čich</a:t>
            </a:r>
          </a:p>
          <a:p>
            <a:pPr lvl="2"/>
            <a:r>
              <a:rPr lang="cs-CZ" sz="2900" dirty="0"/>
              <a:t>velmi dobře zachovaný, ale ne do takové míry jako u pozemních druhů </a:t>
            </a:r>
          </a:p>
          <a:p>
            <a:pPr lvl="2"/>
            <a:r>
              <a:rPr lang="cs-CZ" sz="2900" dirty="0"/>
              <a:t>produkce pachů je menši a méně důležitá než u pozemních druhů</a:t>
            </a:r>
          </a:p>
          <a:p>
            <a:pPr lvl="2"/>
            <a:endParaRPr lang="cs-CZ" sz="2900" dirty="0"/>
          </a:p>
          <a:p>
            <a:pPr marL="457200" lvl="1" indent="0">
              <a:buNone/>
            </a:pPr>
            <a:r>
              <a:rPr lang="cs-CZ" sz="2900" dirty="0"/>
              <a:t>→ celkově zvýšená důležitost zraku a snížená u čichu oproti terestriálním druhům</a:t>
            </a:r>
          </a:p>
          <a:p>
            <a:pPr lvl="1"/>
            <a:endParaRPr lang="cs-CZ" sz="2900" dirty="0"/>
          </a:p>
          <a:p>
            <a:pPr lvl="1"/>
            <a:r>
              <a:rPr lang="cs-CZ" sz="2900" b="1" dirty="0"/>
              <a:t>izolace</a:t>
            </a:r>
          </a:p>
          <a:p>
            <a:pPr lvl="2"/>
            <a:r>
              <a:rPr lang="cs-CZ" sz="2900" dirty="0"/>
              <a:t>velmi důležitá – jejich podlouhlý a štíhlý tvar těla rychle ztrácí teplo</a:t>
            </a:r>
          </a:p>
          <a:p>
            <a:pPr lvl="2"/>
            <a:r>
              <a:rPr lang="cs-CZ" sz="2900" dirty="0"/>
              <a:t>hustá podsada – zabraňuje vodě, aby se dostala na kůži a zajišťuje vztlak</a:t>
            </a:r>
          </a:p>
          <a:p>
            <a:pPr lvl="2"/>
            <a:r>
              <a:rPr lang="cs-CZ" sz="2900" dirty="0"/>
              <a:t>odvod tepla - např. u vydry mořské jsou zvětšené přední plovací blány</a:t>
            </a:r>
          </a:p>
          <a:p>
            <a:pPr lvl="1"/>
            <a:endParaRPr lang="cs-CZ" sz="2900" dirty="0"/>
          </a:p>
          <a:p>
            <a:pPr lvl="1"/>
            <a:r>
              <a:rPr lang="cs-CZ" sz="2900" b="1" dirty="0"/>
              <a:t>vydry a norci </a:t>
            </a:r>
            <a:r>
              <a:rPr lang="cs-CZ" sz="2900" dirty="0"/>
              <a:t>– plavání je primárním způsobem pohybu</a:t>
            </a:r>
          </a:p>
          <a:p>
            <a:pPr lvl="2"/>
            <a:r>
              <a:rPr lang="cs-CZ" sz="2900" dirty="0"/>
              <a:t>adaptace pro větší efektivnost plavání</a:t>
            </a:r>
          </a:p>
          <a:p>
            <a:pPr lvl="3"/>
            <a:r>
              <a:rPr lang="cs-CZ" sz="2900" dirty="0"/>
              <a:t>hydrodynamika těla, tlapky specializovány pro plavání, schopnost vydržet pod vodou déle</a:t>
            </a:r>
          </a:p>
          <a:p>
            <a:pPr lvl="2"/>
            <a:r>
              <a:rPr lang="cs-CZ" sz="2900" dirty="0"/>
              <a:t>zároveň jsou schopny klasického pohybu na zemi (morfologicky jsou na pomezí terestriálních a </a:t>
            </a:r>
            <a:r>
              <a:rPr lang="cs-CZ" sz="2900" dirty="0" err="1"/>
              <a:t>akvatických</a:t>
            </a:r>
            <a:r>
              <a:rPr lang="cs-CZ" sz="2900" dirty="0"/>
              <a:t> zvířat)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3469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71E13-1D6A-8D37-D73B-78C4B1399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201D6-8DEC-D5BF-653F-1EAFE869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>
            <a:normAutofit/>
          </a:bodyPr>
          <a:lstStyle/>
          <a:p>
            <a:r>
              <a:rPr lang="cs-CZ" sz="3200" b="1" i="1" kern="100" dirty="0" err="1">
                <a:effectLst/>
                <a:latin typeface="Amasis MT Pro" panose="02040504050005020304" pitchFamily="18" charset="-18"/>
              </a:rPr>
              <a:t>Mustelidae</a:t>
            </a:r>
            <a:r>
              <a:rPr lang="cs-CZ" sz="3200" b="1" kern="100" dirty="0"/>
              <a:t> - lasicovití </a:t>
            </a:r>
            <a:r>
              <a:rPr lang="cs-CZ" sz="3200" b="1" dirty="0"/>
              <a:t>- charakteristika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64A345-58B1-6465-94DF-10BDC4FFB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31838"/>
            <a:ext cx="8784976" cy="6126162"/>
          </a:xfrm>
        </p:spPr>
        <p:txBody>
          <a:bodyPr>
            <a:normAutofit fontScale="47500" lnSpcReduction="20000"/>
          </a:bodyPr>
          <a:lstStyle/>
          <a:p>
            <a:r>
              <a:rPr lang="cs-CZ" sz="3800" b="1" dirty="0"/>
              <a:t>Krmení</a:t>
            </a:r>
          </a:p>
          <a:p>
            <a:pPr lvl="1"/>
            <a:r>
              <a:rPr lang="cs-CZ" sz="2900" dirty="0"/>
              <a:t>velké mezidruhové variace</a:t>
            </a:r>
          </a:p>
          <a:p>
            <a:pPr lvl="2"/>
            <a:r>
              <a:rPr lang="cs-CZ" sz="2900" b="1" dirty="0"/>
              <a:t>striktní masožravci </a:t>
            </a:r>
            <a:r>
              <a:rPr lang="cs-CZ" sz="2900" dirty="0"/>
              <a:t>– fretky, lasice, tchoři</a:t>
            </a:r>
          </a:p>
          <a:p>
            <a:pPr lvl="2"/>
            <a:r>
              <a:rPr lang="cs-CZ" sz="2900" b="1" dirty="0"/>
              <a:t>všežravci</a:t>
            </a:r>
            <a:r>
              <a:rPr lang="cs-CZ" sz="2900" dirty="0"/>
              <a:t> – skunci, jezevci, </a:t>
            </a:r>
            <a:r>
              <a:rPr lang="cs-CZ" sz="2900" dirty="0" err="1"/>
              <a:t>hyrare</a:t>
            </a:r>
            <a:endParaRPr lang="cs-CZ" sz="2900" dirty="0"/>
          </a:p>
          <a:p>
            <a:pPr lvl="2"/>
            <a:r>
              <a:rPr lang="cs-CZ" sz="2900" b="1" dirty="0" err="1"/>
              <a:t>rybožravci</a:t>
            </a:r>
            <a:r>
              <a:rPr lang="cs-CZ" sz="2900" dirty="0"/>
              <a:t> – vydry</a:t>
            </a:r>
          </a:p>
          <a:p>
            <a:pPr lvl="1"/>
            <a:r>
              <a:rPr lang="cs-CZ" sz="2900" dirty="0"/>
              <a:t>trávicí systém - krátký trávicí trakt</a:t>
            </a:r>
          </a:p>
          <a:p>
            <a:pPr lvl="2"/>
            <a:r>
              <a:rPr lang="cs-CZ" sz="2900" dirty="0"/>
              <a:t>1 žaludek</a:t>
            </a:r>
          </a:p>
          <a:p>
            <a:pPr lvl="2"/>
            <a:r>
              <a:rPr lang="cs-CZ" sz="2900" dirty="0"/>
              <a:t>nemají cékum</a:t>
            </a:r>
          </a:p>
          <a:p>
            <a:pPr lvl="2"/>
            <a:r>
              <a:rPr lang="cs-CZ" sz="2900" dirty="0"/>
              <a:t>čím více jsou všežraví, tím více mají </a:t>
            </a:r>
            <a:r>
              <a:rPr lang="cs-CZ" sz="2900" dirty="0" err="1"/>
              <a:t>oploštělé</a:t>
            </a:r>
            <a:r>
              <a:rPr lang="cs-CZ" sz="2900" dirty="0"/>
              <a:t> moláry</a:t>
            </a:r>
          </a:p>
          <a:p>
            <a:pPr lvl="1"/>
            <a:endParaRPr lang="cs-CZ" sz="2900" dirty="0"/>
          </a:p>
          <a:p>
            <a:pPr lvl="1"/>
            <a:r>
              <a:rPr lang="cs-CZ" sz="2900" dirty="0"/>
              <a:t>v zajetí je preferovaná </a:t>
            </a:r>
            <a:r>
              <a:rPr lang="cs-CZ" sz="2900" b="1" dirty="0"/>
              <a:t>velmi variabilní dieta</a:t>
            </a:r>
          </a:p>
          <a:p>
            <a:pPr lvl="2"/>
            <a:r>
              <a:rPr lang="cs-CZ" sz="2900" dirty="0"/>
              <a:t>komerční granule (pro psy, kočky, norky)</a:t>
            </a:r>
          </a:p>
          <a:p>
            <a:pPr lvl="2"/>
            <a:r>
              <a:rPr lang="cs-CZ" sz="2900" dirty="0"/>
              <a:t>obiloviny s masem, rybami či mořskými plody</a:t>
            </a:r>
          </a:p>
          <a:p>
            <a:pPr lvl="2"/>
            <a:r>
              <a:rPr lang="cs-CZ" sz="2900" dirty="0"/>
              <a:t>ovoce, zelenina - mrkev, salát, zelené fazolky, brambory</a:t>
            </a:r>
          </a:p>
          <a:p>
            <a:pPr lvl="2"/>
            <a:r>
              <a:rPr lang="cs-CZ" sz="2900" dirty="0"/>
              <a:t>vejce, živá či usmrcená kořist (cvrčci, mouční červi, myši, malí savci)</a:t>
            </a:r>
          </a:p>
          <a:p>
            <a:pPr lvl="1"/>
            <a:endParaRPr lang="cs-CZ" sz="2900" dirty="0"/>
          </a:p>
          <a:p>
            <a:pPr lvl="1"/>
            <a:r>
              <a:rPr lang="cs-CZ" sz="2900" b="1" dirty="0"/>
              <a:t>obecné zásady</a:t>
            </a:r>
          </a:p>
          <a:p>
            <a:pPr lvl="2"/>
            <a:r>
              <a:rPr lang="cs-CZ" sz="2900" dirty="0"/>
              <a:t>dieta bohatá na kvalitní živočišný protein a tuky</a:t>
            </a:r>
          </a:p>
          <a:p>
            <a:pPr lvl="2"/>
            <a:r>
              <a:rPr lang="cs-CZ" sz="2900" dirty="0"/>
              <a:t>snížený obsah komplexních sacharidů a vlákniny</a:t>
            </a:r>
          </a:p>
          <a:p>
            <a:pPr lvl="2"/>
            <a:r>
              <a:rPr lang="cs-CZ" sz="2900" dirty="0"/>
              <a:t>vysoký obsah proteinu rostlinného původu může způsobovat urolitiázu a je nežádoucí</a:t>
            </a:r>
          </a:p>
          <a:p>
            <a:pPr lvl="2"/>
            <a:r>
              <a:rPr lang="cs-CZ" sz="2900" dirty="0"/>
              <a:t>frekvence krmení je minimálně 2x denně a voda musí být k dispozici neustále</a:t>
            </a:r>
          </a:p>
          <a:p>
            <a:pPr lvl="1"/>
            <a:endParaRPr lang="cs-CZ" sz="2900" dirty="0"/>
          </a:p>
          <a:p>
            <a:pPr lvl="1"/>
            <a:r>
              <a:rPr lang="cs-CZ" sz="2900" dirty="0"/>
              <a:t>pro striktní masožravce slouží jako model stravy </a:t>
            </a:r>
            <a:r>
              <a:rPr lang="cs-CZ" sz="2900" b="1" dirty="0"/>
              <a:t>kočka</a:t>
            </a:r>
          </a:p>
          <a:p>
            <a:pPr lvl="1"/>
            <a:r>
              <a:rPr lang="cs-CZ" sz="2900" dirty="0"/>
              <a:t>u ostatních druhů se stále objevují kontroverze ohledně stravy</a:t>
            </a:r>
          </a:p>
          <a:p>
            <a:pPr lvl="1"/>
            <a:endParaRPr lang="cs-CZ" sz="2900" dirty="0"/>
          </a:p>
          <a:p>
            <a:pPr lvl="1"/>
            <a:r>
              <a:rPr lang="cs-CZ" sz="2900" b="1" dirty="0"/>
              <a:t>fretky a norci</a:t>
            </a:r>
          </a:p>
          <a:p>
            <a:pPr lvl="2"/>
            <a:r>
              <a:rPr lang="cs-CZ" sz="2900" dirty="0"/>
              <a:t>strava musí obsahovat lehce stravitelný protein</a:t>
            </a:r>
          </a:p>
          <a:p>
            <a:pPr lvl="2"/>
            <a:r>
              <a:rPr lang="cs-CZ" sz="2900" dirty="0"/>
              <a:t>mají krátký GIT a potrava jím projde během 3 - 4 hodin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1952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95C74-DBBB-78C7-9159-3186FFED1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41539D-6618-2B64-EB65-6EF359228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>
            <a:normAutofit/>
          </a:bodyPr>
          <a:lstStyle/>
          <a:p>
            <a:r>
              <a:rPr lang="cs-CZ" sz="3200" b="1" i="1" kern="100" dirty="0" err="1">
                <a:effectLst/>
                <a:latin typeface="Amasis MT Pro" panose="02040504050005020304" pitchFamily="18" charset="-18"/>
              </a:rPr>
              <a:t>Mustelidae</a:t>
            </a:r>
            <a:r>
              <a:rPr lang="cs-CZ" sz="3200" b="1" kern="100" dirty="0"/>
              <a:t> - lasicovití </a:t>
            </a:r>
            <a:r>
              <a:rPr lang="cs-CZ" sz="3200" b="1" dirty="0"/>
              <a:t>– nároky na nutrienty</a:t>
            </a:r>
            <a:endParaRPr lang="cs-CZ" sz="3200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35346D15-4627-6B01-D852-42F9674927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4715307"/>
              </p:ext>
            </p:extLst>
          </p:nvPr>
        </p:nvGraphicFramePr>
        <p:xfrm>
          <a:off x="143508" y="928296"/>
          <a:ext cx="8856984" cy="543612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545138">
                  <a:extLst>
                    <a:ext uri="{9D8B030D-6E8A-4147-A177-3AD203B41FA5}">
                      <a16:colId xmlns:a16="http://schemas.microsoft.com/office/drawing/2014/main" val="3042658906"/>
                    </a:ext>
                  </a:extLst>
                </a:gridCol>
                <a:gridCol w="1106511">
                  <a:extLst>
                    <a:ext uri="{9D8B030D-6E8A-4147-A177-3AD203B41FA5}">
                      <a16:colId xmlns:a16="http://schemas.microsoft.com/office/drawing/2014/main" val="2613855865"/>
                    </a:ext>
                  </a:extLst>
                </a:gridCol>
                <a:gridCol w="1166080">
                  <a:extLst>
                    <a:ext uri="{9D8B030D-6E8A-4147-A177-3AD203B41FA5}">
                      <a16:colId xmlns:a16="http://schemas.microsoft.com/office/drawing/2014/main" val="1566176066"/>
                    </a:ext>
                  </a:extLst>
                </a:gridCol>
                <a:gridCol w="1308066">
                  <a:extLst>
                    <a:ext uri="{9D8B030D-6E8A-4147-A177-3AD203B41FA5}">
                      <a16:colId xmlns:a16="http://schemas.microsoft.com/office/drawing/2014/main" val="1551336887"/>
                    </a:ext>
                  </a:extLst>
                </a:gridCol>
                <a:gridCol w="1423940">
                  <a:extLst>
                    <a:ext uri="{9D8B030D-6E8A-4147-A177-3AD203B41FA5}">
                      <a16:colId xmlns:a16="http://schemas.microsoft.com/office/drawing/2014/main" val="3323535520"/>
                    </a:ext>
                  </a:extLst>
                </a:gridCol>
                <a:gridCol w="1307249">
                  <a:extLst>
                    <a:ext uri="{9D8B030D-6E8A-4147-A177-3AD203B41FA5}">
                      <a16:colId xmlns:a16="http://schemas.microsoft.com/office/drawing/2014/main" val="3543586348"/>
                    </a:ext>
                  </a:extLst>
                </a:gridCol>
              </a:tblGrid>
              <a:tr h="2083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Nutrienty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Kočka 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Pes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Norek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Liška polární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Vydra malá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7296490"/>
                  </a:ext>
                </a:extLst>
              </a:tr>
              <a:tr h="2083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 dirty="0">
                          <a:effectLst/>
                          <a:latin typeface="Amasis MT Pro" panose="02040504050005020304" pitchFamily="18" charset="-18"/>
                        </a:rPr>
                        <a:t>Proteiny (%)</a:t>
                      </a:r>
                      <a:endParaRPr lang="cs-CZ" sz="14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24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22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38 (23,9)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24,7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24 – 32,5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1146078"/>
                  </a:ext>
                </a:extLst>
              </a:tr>
              <a:tr h="2083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 dirty="0">
                          <a:effectLst/>
                          <a:latin typeface="Amasis MT Pro" panose="02040504050005020304" pitchFamily="18" charset="-18"/>
                        </a:rPr>
                        <a:t>Tuky (%)</a:t>
                      </a:r>
                      <a:endParaRPr lang="cs-CZ" sz="14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onstantia" panose="02030602050306030303" pitchFamily="18" charset="0"/>
                        <a:buChar char="-"/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5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buFont typeface="Constantia" panose="02030602050306030303" pitchFamily="18" charset="0"/>
                        <a:buChar char="-"/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onstantia" panose="02030602050306030303" pitchFamily="18" charset="0"/>
                        <a:buChar char="-"/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15 – 30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8762509"/>
                  </a:ext>
                </a:extLst>
              </a:tr>
              <a:tr h="2083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 dirty="0">
                          <a:effectLst/>
                          <a:latin typeface="Amasis MT Pro" panose="02040504050005020304" pitchFamily="18" charset="-18"/>
                        </a:rPr>
                        <a:t>Vitamin A (IU/g)</a:t>
                      </a:r>
                      <a:endParaRPr lang="cs-CZ" sz="14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3,3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5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5,93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2,44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3,3 – 10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5746083"/>
                  </a:ext>
                </a:extLst>
              </a:tr>
              <a:tr h="2083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 dirty="0">
                          <a:effectLst/>
                          <a:latin typeface="Amasis MT Pro" panose="02040504050005020304" pitchFamily="18" charset="-18"/>
                        </a:rPr>
                        <a:t>Vitamin D (IU/g)</a:t>
                      </a:r>
                      <a:endParaRPr lang="cs-CZ" sz="14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0,5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0,5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buFont typeface="Constantia" panose="02030602050306030303" pitchFamily="18" charset="0"/>
                        <a:buChar char="-"/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onstantia" panose="02030602050306030303" pitchFamily="18" charset="0"/>
                        <a:buChar char="-"/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0,5 – 1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727543"/>
                  </a:ext>
                </a:extLst>
              </a:tr>
              <a:tr h="2083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 dirty="0">
                          <a:effectLst/>
                          <a:latin typeface="Amasis MT Pro" panose="02040504050005020304" pitchFamily="18" charset="-18"/>
                        </a:rPr>
                        <a:t>Vitamin E (mg/kg)</a:t>
                      </a:r>
                      <a:endParaRPr lang="cs-CZ" sz="14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30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50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27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onstantia" panose="02030602050306030303" pitchFamily="18" charset="0"/>
                        <a:buChar char="-"/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30 – 120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2844569"/>
                  </a:ext>
                </a:extLst>
              </a:tr>
              <a:tr h="2083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 dirty="0" err="1">
                          <a:effectLst/>
                          <a:latin typeface="Amasis MT Pro" panose="02040504050005020304" pitchFamily="18" charset="-18"/>
                        </a:rPr>
                        <a:t>Thiamin</a:t>
                      </a:r>
                      <a:r>
                        <a:rPr lang="cs-CZ" sz="1400" kern="100" dirty="0">
                          <a:effectLst/>
                          <a:latin typeface="Amasis MT Pro" panose="02040504050005020304" pitchFamily="18" charset="-18"/>
                        </a:rPr>
                        <a:t> (mg/kg)</a:t>
                      </a:r>
                      <a:endParaRPr lang="cs-CZ" sz="14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 dirty="0">
                          <a:effectLst/>
                          <a:latin typeface="Amasis MT Pro" panose="02040504050005020304" pitchFamily="18" charset="-18"/>
                        </a:rPr>
                        <a:t>5</a:t>
                      </a:r>
                      <a:endParaRPr lang="cs-CZ" sz="14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1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1,3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1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1 – 5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0083698"/>
                  </a:ext>
                </a:extLst>
              </a:tr>
              <a:tr h="2083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Riboflavin (mg/kg)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4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2,2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1,6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3,7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3,7 – 4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1501237"/>
                  </a:ext>
                </a:extLst>
              </a:tr>
              <a:tr h="2083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Kys. pantothenová (mg/kg)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5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10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8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7,4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5 – 7,4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4438189"/>
                  </a:ext>
                </a:extLst>
              </a:tr>
              <a:tr h="2083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Niacin (mg/kg)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 dirty="0">
                          <a:effectLst/>
                          <a:latin typeface="Amasis MT Pro" panose="02040504050005020304" pitchFamily="18" charset="-18"/>
                        </a:rPr>
                        <a:t>40</a:t>
                      </a:r>
                      <a:endParaRPr lang="cs-CZ" sz="14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11,4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20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9,6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9,6 – 40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6558890"/>
                  </a:ext>
                </a:extLst>
              </a:tr>
              <a:tr h="2083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Pyridoxin (mg/kg)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 dirty="0">
                          <a:effectLst/>
                          <a:latin typeface="Amasis MT Pro" panose="02040504050005020304" pitchFamily="18" charset="-18"/>
                        </a:rPr>
                        <a:t>4</a:t>
                      </a:r>
                      <a:endParaRPr lang="cs-CZ" sz="14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1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1,6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1,8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1,8 – 4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3323499"/>
                  </a:ext>
                </a:extLst>
              </a:tr>
              <a:tr h="2083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Kyselina listová (mg/kg)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0,8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0,18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0,5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0,2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0,2 – 1,3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7082167"/>
                  </a:ext>
                </a:extLst>
              </a:tr>
              <a:tr h="2083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Biotin (mg/kg)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 dirty="0">
                          <a:effectLst/>
                          <a:latin typeface="Amasis MT Pro" panose="02040504050005020304" pitchFamily="18" charset="-18"/>
                        </a:rPr>
                        <a:t>0,07</a:t>
                      </a:r>
                      <a:endParaRPr lang="cs-CZ" sz="14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0,1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0,12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onstantia" panose="02030602050306030303" pitchFamily="18" charset="0"/>
                        <a:buChar char="-"/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0,07 – 0,08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5262641"/>
                  </a:ext>
                </a:extLst>
              </a:tr>
              <a:tr h="2083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Vitamin B12 (mg/kg)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onstantia" panose="02030602050306030303" pitchFamily="18" charset="0"/>
                        <a:buChar char="-"/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0,022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buFont typeface="Constantia" panose="02030602050306030303" pitchFamily="18" charset="0"/>
                        <a:buChar char="-"/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onstantia" panose="02030602050306030303" pitchFamily="18" charset="0"/>
                        <a:buChar char="-"/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0,02 – 0,025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1811422"/>
                  </a:ext>
                </a:extLst>
              </a:tr>
              <a:tr h="2083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Vápník (%)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0,8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1,1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0,4 (0,3)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0,6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0,6 – 0,8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4475782"/>
                  </a:ext>
                </a:extLst>
              </a:tr>
              <a:tr h="2083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Fosfor (%)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0,6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 dirty="0">
                          <a:effectLst/>
                          <a:latin typeface="Amasis MT Pro" panose="02040504050005020304" pitchFamily="18" charset="-18"/>
                        </a:rPr>
                        <a:t>0,9</a:t>
                      </a:r>
                      <a:endParaRPr lang="cs-CZ" sz="14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0,4 (0,3)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0,6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0,6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7917013"/>
                  </a:ext>
                </a:extLst>
              </a:tr>
              <a:tr h="2083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Draslík (%)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0,4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0,6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buFont typeface="Constantia" panose="02030602050306030303" pitchFamily="18" charset="0"/>
                        <a:buChar char="-"/>
                      </a:pPr>
                      <a:r>
                        <a:rPr lang="cs-CZ" sz="1400" kern="100" dirty="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4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onstantia" panose="02030602050306030303" pitchFamily="18" charset="0"/>
                        <a:buChar char="-"/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0,2 – 0,4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0533591"/>
                  </a:ext>
                </a:extLst>
              </a:tr>
              <a:tr h="2083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Sodík (%)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0,05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buFont typeface="Constantia" panose="02030602050306030303" pitchFamily="18" charset="0"/>
                        <a:buChar char="-"/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buFont typeface="Constantia" panose="02030602050306030303" pitchFamily="18" charset="0"/>
                        <a:buChar char="-"/>
                      </a:pPr>
                      <a:r>
                        <a:rPr lang="cs-CZ" sz="1400" kern="100" dirty="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4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onstantia" panose="02030602050306030303" pitchFamily="18" charset="0"/>
                        <a:buChar char="-"/>
                      </a:pPr>
                      <a:r>
                        <a:rPr lang="cs-CZ" sz="1400" kern="100" dirty="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4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0,04 – 0,6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4681911"/>
                  </a:ext>
                </a:extLst>
              </a:tr>
              <a:tr h="2083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Hořčík (%)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0,04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0,04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buFont typeface="Constantia" panose="02030602050306030303" pitchFamily="18" charset="0"/>
                        <a:buChar char="-"/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onstantia" panose="02030602050306030303" pitchFamily="18" charset="0"/>
                        <a:buChar char="-"/>
                      </a:pPr>
                      <a:r>
                        <a:rPr lang="cs-CZ" sz="1400" kern="100" dirty="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4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0,04 – 0,07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5712898"/>
                  </a:ext>
                </a:extLst>
              </a:tr>
              <a:tr h="2083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Železo (mg/kg)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80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60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buFont typeface="Constantia" panose="02030602050306030303" pitchFamily="18" charset="0"/>
                        <a:buChar char="-"/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onstantia" panose="02030602050306030303" pitchFamily="18" charset="0"/>
                        <a:buChar char="-"/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 dirty="0">
                          <a:effectLst/>
                          <a:latin typeface="Amasis MT Pro" panose="02040504050005020304" pitchFamily="18" charset="-18"/>
                        </a:rPr>
                        <a:t>80 – 114</a:t>
                      </a:r>
                      <a:endParaRPr lang="cs-CZ" sz="14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011449"/>
                  </a:ext>
                </a:extLst>
              </a:tr>
              <a:tr h="2083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Zinek (mg/kg)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50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50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buFont typeface="Constantia" panose="02030602050306030303" pitchFamily="18" charset="0"/>
                        <a:buChar char="-"/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onstantia" panose="02030602050306030303" pitchFamily="18" charset="0"/>
                        <a:buChar char="-"/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 dirty="0">
                          <a:effectLst/>
                          <a:latin typeface="Amasis MT Pro" panose="02040504050005020304" pitchFamily="18" charset="-18"/>
                        </a:rPr>
                        <a:t>50 – 94</a:t>
                      </a:r>
                      <a:endParaRPr lang="cs-CZ" sz="14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9071065"/>
                  </a:ext>
                </a:extLst>
              </a:tr>
              <a:tr h="2083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Měď (mg/kg)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5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7,3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buFont typeface="Constantia" panose="02030602050306030303" pitchFamily="18" charset="0"/>
                        <a:buChar char="-"/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onstantia" panose="02030602050306030303" pitchFamily="18" charset="0"/>
                        <a:buChar char="-"/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 dirty="0">
                          <a:effectLst/>
                          <a:latin typeface="Amasis MT Pro" panose="02040504050005020304" pitchFamily="18" charset="-18"/>
                        </a:rPr>
                        <a:t>5 – 6,25</a:t>
                      </a:r>
                      <a:endParaRPr lang="cs-CZ" sz="14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9999991"/>
                  </a:ext>
                </a:extLst>
              </a:tr>
              <a:tr h="2083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Jód (mg/kg)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0,35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1,54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buFont typeface="Constantia" panose="02030602050306030303" pitchFamily="18" charset="0"/>
                        <a:buChar char="-"/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onstantia" panose="02030602050306030303" pitchFamily="18" charset="0"/>
                        <a:buChar char="-"/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 dirty="0">
                          <a:effectLst/>
                          <a:latin typeface="Amasis MT Pro" panose="02040504050005020304" pitchFamily="18" charset="-18"/>
                        </a:rPr>
                        <a:t>1,4 – 4</a:t>
                      </a:r>
                      <a:endParaRPr lang="cs-CZ" sz="14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5316210"/>
                  </a:ext>
                </a:extLst>
              </a:tr>
              <a:tr h="2083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Selen (mg/kg)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0,1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0,11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buFont typeface="Constantia" panose="02030602050306030303" pitchFamily="18" charset="0"/>
                        <a:buChar char="-"/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buFont typeface="Constantia" panose="02030602050306030303" pitchFamily="18" charset="0"/>
                        <a:buChar char="-"/>
                      </a:pPr>
                      <a:r>
                        <a:rPr lang="cs-CZ" sz="1400" kern="10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400" kern="10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onstantia" panose="02030602050306030303" pitchFamily="18" charset="0"/>
                        <a:buChar char="-"/>
                      </a:pPr>
                      <a:r>
                        <a:rPr lang="cs-CZ" sz="1400" kern="100" dirty="0">
                          <a:effectLst/>
                          <a:latin typeface="Amasis MT Pro" panose="02040504050005020304" pitchFamily="18" charset="-18"/>
                        </a:rPr>
                        <a:t> </a:t>
                      </a:r>
                      <a:endParaRPr lang="cs-CZ" sz="1400" kern="100" dirty="0">
                        <a:effectLst/>
                        <a:latin typeface="Amasis MT Pro" panose="020405040500050203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7475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861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55B73-A5B0-4656-338D-AABC8C004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21065-8B46-4F6B-FD7B-51766E833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>
            <a:normAutofit/>
          </a:bodyPr>
          <a:lstStyle/>
          <a:p>
            <a:r>
              <a:rPr lang="cs-CZ" sz="3200" b="1" i="1" kern="100" dirty="0" err="1">
                <a:effectLst/>
                <a:latin typeface="Amasis MT Pro" panose="02040504050005020304" pitchFamily="18" charset="-18"/>
              </a:rPr>
              <a:t>Mustelidae</a:t>
            </a:r>
            <a:r>
              <a:rPr lang="cs-CZ" sz="3200" b="1" kern="100" dirty="0"/>
              <a:t> - lasicovití </a:t>
            </a:r>
            <a:r>
              <a:rPr lang="cs-CZ" sz="3200" b="1" dirty="0"/>
              <a:t>- charakteristika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2547B0-0900-7B44-5EB4-39769B090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31838"/>
            <a:ext cx="8784976" cy="6009530"/>
          </a:xfrm>
        </p:spPr>
        <p:txBody>
          <a:bodyPr>
            <a:normAutofit fontScale="62500" lnSpcReduction="20000"/>
          </a:bodyPr>
          <a:lstStyle/>
          <a:p>
            <a:r>
              <a:rPr lang="cs-CZ" sz="2900" b="1" kern="100" dirty="0">
                <a:effectLst/>
                <a:latin typeface="Amasis MT Pro" panose="02040504050005020304" pitchFamily="18" charset="-18"/>
              </a:rPr>
              <a:t>Nároky na chov</a:t>
            </a:r>
          </a:p>
          <a:p>
            <a:pPr lvl="1"/>
            <a:r>
              <a:rPr lang="cs-CZ" sz="2400" b="1" dirty="0"/>
              <a:t>teplota</a:t>
            </a:r>
          </a:p>
          <a:p>
            <a:pPr lvl="2"/>
            <a:r>
              <a:rPr lang="cs-CZ" dirty="0"/>
              <a:t>tolerují velké rozmezí teplot</a:t>
            </a:r>
          </a:p>
          <a:p>
            <a:pPr lvl="2"/>
            <a:r>
              <a:rPr lang="cs-CZ" dirty="0"/>
              <a:t>druhy adaptované na chlad </a:t>
            </a:r>
          </a:p>
          <a:p>
            <a:pPr lvl="3"/>
            <a:r>
              <a:rPr lang="cs-CZ" sz="2400" dirty="0"/>
              <a:t>ve venkovním výběhu potřebují ochranu před sluncem, pokud teplota převyšuje 10 °C</a:t>
            </a:r>
          </a:p>
          <a:p>
            <a:pPr lvl="2"/>
            <a:r>
              <a:rPr lang="cs-CZ" dirty="0"/>
              <a:t>tropické druhy </a:t>
            </a:r>
          </a:p>
          <a:p>
            <a:pPr lvl="3"/>
            <a:r>
              <a:rPr lang="cs-CZ" sz="2400" dirty="0"/>
              <a:t>potřebují vyhřívaný přístřešek, pokud okolní teploty klesnou pod 20 °C</a:t>
            </a:r>
          </a:p>
          <a:p>
            <a:pPr lvl="2"/>
            <a:r>
              <a:rPr lang="cs-CZ" dirty="0"/>
              <a:t>u jedinců chovaných pouze uvnitř by teplota neměla převýšit 25 °C</a:t>
            </a:r>
          </a:p>
          <a:p>
            <a:pPr lvl="2"/>
            <a:r>
              <a:rPr lang="cs-CZ" dirty="0"/>
              <a:t>preferovaná teplota je značně rozdílná mezi druhy a jedinci</a:t>
            </a:r>
          </a:p>
          <a:p>
            <a:pPr lvl="3"/>
            <a:r>
              <a:rPr lang="cs-CZ" sz="2400" dirty="0"/>
              <a:t>nejlepší je poskytnou tepelný gradient v rámci prostředí</a:t>
            </a:r>
          </a:p>
          <a:p>
            <a:pPr lvl="1"/>
            <a:endParaRPr lang="cs-CZ" sz="2400" dirty="0"/>
          </a:p>
          <a:p>
            <a:pPr lvl="1"/>
            <a:r>
              <a:rPr lang="cs-CZ" sz="2400" b="1" dirty="0"/>
              <a:t>vlhkost</a:t>
            </a:r>
            <a:r>
              <a:rPr lang="cs-CZ" sz="2400" dirty="0"/>
              <a:t> – mezi 30 % a 70 %</a:t>
            </a:r>
          </a:p>
          <a:p>
            <a:pPr lvl="2"/>
            <a:r>
              <a:rPr lang="cs-CZ" dirty="0"/>
              <a:t>může být i vyšší u tropických druhů</a:t>
            </a:r>
          </a:p>
          <a:p>
            <a:pPr lvl="1"/>
            <a:endParaRPr lang="cs-CZ" sz="2400" dirty="0"/>
          </a:p>
          <a:p>
            <a:pPr lvl="1"/>
            <a:r>
              <a:rPr lang="cs-CZ" sz="2400" b="1" dirty="0"/>
              <a:t>fotoperioda</a:t>
            </a:r>
          </a:p>
          <a:p>
            <a:pPr lvl="2"/>
            <a:r>
              <a:rPr lang="cs-CZ" dirty="0"/>
              <a:t>velmi důležitá u jedinců chovaných pouze ve vnitřních prostorech</a:t>
            </a:r>
          </a:p>
          <a:p>
            <a:pPr lvl="2"/>
            <a:r>
              <a:rPr lang="cs-CZ" dirty="0"/>
              <a:t>měla by napodobovat fotoperiodu v jejich přirozeném prostředí</a:t>
            </a:r>
          </a:p>
          <a:p>
            <a:pPr lvl="3"/>
            <a:r>
              <a:rPr lang="cs-CZ" sz="2400" dirty="0"/>
              <a:t>obzvláště pokud je jedním z cílů chovu jejich reprodukce</a:t>
            </a:r>
          </a:p>
          <a:p>
            <a:pPr lvl="1"/>
            <a:endParaRPr lang="cs-CZ" sz="2400" dirty="0"/>
          </a:p>
          <a:p>
            <a:pPr lvl="1"/>
            <a:r>
              <a:rPr lang="cs-CZ" sz="2400" b="1" dirty="0"/>
              <a:t>proudění vzduchu</a:t>
            </a:r>
          </a:p>
          <a:p>
            <a:pPr lvl="2"/>
            <a:r>
              <a:rPr lang="cs-CZ" dirty="0"/>
              <a:t>vnitřní expozice by měly mít negativní tlak vzduchu s 5 - 8 výměnami necirkulovaného vzduchu za hodinu </a:t>
            </a:r>
          </a:p>
          <a:p>
            <a:pPr lvl="1"/>
            <a:r>
              <a:rPr lang="cs-CZ" sz="2400" dirty="0"/>
              <a:t>důležité omezit zvuky a vibrace → působí jako stresory, negativně ovlivňují reprodukci a odchov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8242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10878</TotalTime>
  <Words>6433</Words>
  <Application>Microsoft Office PowerPoint</Application>
  <PresentationFormat>Předvádění na obrazovce (4:3)</PresentationFormat>
  <Paragraphs>1042</Paragraphs>
  <Slides>43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Motiv sady Office</vt:lpstr>
      <vt:lpstr>Mustelidae - lasicovití   </vt:lpstr>
      <vt:lpstr>Mustelidae - lasicovití - charakteristika</vt:lpstr>
      <vt:lpstr>Mustelidae - lasicovití - charakteristika</vt:lpstr>
      <vt:lpstr>Mustelidae - lasicovití - charakteristika</vt:lpstr>
      <vt:lpstr>Mustelidae - lasicovití - charakteristika</vt:lpstr>
      <vt:lpstr>Mustelidae - lasicovití - charakteristika</vt:lpstr>
      <vt:lpstr>Mustelidae - lasicovití - charakteristika</vt:lpstr>
      <vt:lpstr>Mustelidae - lasicovití – nároky na nutrienty</vt:lpstr>
      <vt:lpstr>Mustelidae - lasicovití - charakteristika</vt:lpstr>
      <vt:lpstr>Mustelidae - lasicovití - charakteristika</vt:lpstr>
      <vt:lpstr>Mustelidae - lasicovití - charakteristika</vt:lpstr>
      <vt:lpstr>Mustelidae - lasicovití - charakteristika</vt:lpstr>
      <vt:lpstr>Mustelidae - lasicovití - sedace</vt:lpstr>
      <vt:lpstr>Mustelidae - lasicovití - sedace</vt:lpstr>
      <vt:lpstr>Mustelidae - lasicovití - sedace</vt:lpstr>
      <vt:lpstr>Mustelidae - lasicovití - charakteristika</vt:lpstr>
      <vt:lpstr>Mustelidae - lasicovití – hematologie krve</vt:lpstr>
      <vt:lpstr>Mustelidae - lasicovití – biochemie krve</vt:lpstr>
      <vt:lpstr>Mustelidae - lasicovití – nevýznamnější virová onemocnění</vt:lpstr>
      <vt:lpstr>Mustelidae - lasicovití – nevýznamnější virová onemocnění</vt:lpstr>
      <vt:lpstr>Mustelidae - lasicovití – nevýznamnější virová onemocnění</vt:lpstr>
      <vt:lpstr>Mustelidae - lasicovití – nevýznamnější virová onemocnění</vt:lpstr>
      <vt:lpstr>Mustelidae - lasicovití – nevýznamnější bakteriální onemocnění</vt:lpstr>
      <vt:lpstr>Mustelidae - lasicovití – nevýznamnější bakteriální onemocnění</vt:lpstr>
      <vt:lpstr>Mustelidae - lasicovití – nevýznamnější bakteriální onemocnění</vt:lpstr>
      <vt:lpstr>Mustelidae - lasicovití – nevýznamnější bakteriální onemocnění</vt:lpstr>
      <vt:lpstr>Mustelidae - lasicovití – nevýznamnější infekční onemocnění</vt:lpstr>
      <vt:lpstr>Mustelidae - lasicovití – nevýznamnější parazitární onemocnění</vt:lpstr>
      <vt:lpstr>Mustelidae - lasicovití – nevýznamnější parazitární onemocnění</vt:lpstr>
      <vt:lpstr>Mustelidae - lasicovití – nevýznamnější parazitární onemocnění</vt:lpstr>
      <vt:lpstr>Mustelidae - lasicovití – nevýznamnější parazitární onemocnění</vt:lpstr>
      <vt:lpstr>Mustelidae - lasicovití – nevýznamnější parazitární onemocnění</vt:lpstr>
      <vt:lpstr>Mustelidae - nejvýznamnější parazitární onemocnění</vt:lpstr>
      <vt:lpstr>Mustelidae - lasicovití - antiparazitika</vt:lpstr>
      <vt:lpstr>Mustelidae - lasicovití – neinfekční onemocnění</vt:lpstr>
      <vt:lpstr>Mustelidae - lasicovití - neinfekční onemocnění</vt:lpstr>
      <vt:lpstr>Mustelidae - lasicovití - neinfekční onemocnění</vt:lpstr>
      <vt:lpstr>Mustelidae - lasicovití - neinfekční onemocnění</vt:lpstr>
      <vt:lpstr>Mustelidae - lasicovití - neinfekční onemocnění</vt:lpstr>
      <vt:lpstr>Mustelidae – lasicovití - reprodukce</vt:lpstr>
      <vt:lpstr>Mustelidae – lasicovití - reprodukce</vt:lpstr>
      <vt:lpstr>Mustelidae – lasicovití - reprodukce</vt:lpstr>
      <vt:lpstr>Mustelidae – lasicovití – preventivní medicína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Jiří Pikula</dc:creator>
  <cp:lastModifiedBy>Víťa</cp:lastModifiedBy>
  <cp:revision>235</cp:revision>
  <dcterms:created xsi:type="dcterms:W3CDTF">2021-04-25T17:04:09Z</dcterms:created>
  <dcterms:modified xsi:type="dcterms:W3CDTF">2024-11-14T08:39:04Z</dcterms:modified>
</cp:coreProperties>
</file>