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3" r:id="rId6"/>
    <p:sldId id="270" r:id="rId7"/>
    <p:sldId id="259" r:id="rId8"/>
    <p:sldId id="258" r:id="rId9"/>
    <p:sldId id="260" r:id="rId10"/>
    <p:sldId id="261" r:id="rId11"/>
    <p:sldId id="262" r:id="rId12"/>
    <p:sldId id="265" r:id="rId13"/>
    <p:sldId id="273" r:id="rId14"/>
    <p:sldId id="267" r:id="rId15"/>
    <p:sldId id="268" r:id="rId16"/>
    <p:sldId id="269" r:id="rId17"/>
    <p:sldId id="271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0919A-C140-313F-D530-AC41D95CC01C}" v="6" dt="2024-11-12T13:10:49.109"/>
    <p1510:client id="{92ACA8E6-3563-55AD-9C60-FD3CC8FDF0B6}" v="43" dt="2024-11-12T13:57:43.879"/>
    <p1510:client id="{A3CDC83C-BF29-5199-72DA-7398BE17681C}" v="476" dt="2024-11-11T10:28:26.127"/>
    <p1510:client id="{A6F89A82-39CA-B500-116F-1488D38C2DAB}" v="12" dt="2024-11-12T13:16:08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EE7D0-B277-4DA1-5818-815045C15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FE752B-3ACF-51DD-AE0C-FEB99F51D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3A9F6B-15CD-0DE3-B591-197DEDC0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182BE0-5387-2FB6-11A2-6D86A238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F7AEBA-047F-232B-C88D-F57A960B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50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9FCE5-49CC-771C-FBF7-83DC7F39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6BCC73-5721-7817-4F6A-63930711A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7D21F3-CE7D-77F7-299B-6E325439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D57FD6-E439-B0E4-B5BD-086C6B2A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BD5A20-894D-3A4A-764D-87DD34C8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09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7D843DB-6EFF-A7F4-5E50-B4F7D60FC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41B5A6-7C8C-760B-2B75-B562D84F7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4793FE-7E41-F804-6BAF-65F556A0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DF6CBE-16A9-7B69-0C01-2B33512B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1DF50D-F2FB-90F9-99EE-B693A15D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5F3DD-FFC1-DD6E-5D0D-550D8132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71834A-8D89-E7AA-9141-A8CFBFDE9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10F313-80ED-35C9-84D0-74115AA9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58FAB5-6A32-A878-93CD-0A5331B0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C95ECB-D5EE-C14D-A364-48557C00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86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A35BA-C411-0AE4-4560-F32A0B84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93F848-13B6-D314-7509-6178D8B35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38E9A9-0F06-E288-DE84-AC7E49AD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C7006-2239-102E-7BEB-15D4B1CD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3D37A-3D4D-93FF-FEE9-D7633DCB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9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3A93E-3140-DA55-D842-40CECD8B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EEDA6-B10E-E604-ECE8-38221C97A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21C175-B872-A4AA-5320-39AFF22F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164B03-07F7-20AD-6791-E6DF9016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EAFA6E-4994-C930-5508-A29BA50C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F209E5-8C47-468B-91DC-429A7DD9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12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98F3A-AB2C-C81B-B1AF-56EC8869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B3B1B3-2635-ED57-1C1C-822A9B9C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50F1D2-362E-8E11-F6FD-96B9D0B45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D4AE02-784A-5106-5F20-7C6D8424C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33EF31-5627-6E6F-D13F-EF12CE0F2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50405C-54A7-BBFF-530B-430AE9DC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2AB6DF-45F1-EBB1-499E-40D2DC53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EA1212-4822-ECED-0E9C-39387D4A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93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43B25-B3C0-290A-4502-0B83AACB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8281FF9-D252-A752-AEF5-71B423E4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240746-6CDA-334E-B093-23F72A46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05C958-D48A-8839-4C92-45D70468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4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769299-06E6-1ECF-F7BD-FC35658D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FB7D4E-0F28-85E7-0C20-9F2563A8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11E9CD-5F77-EBAF-5DD7-0A0D77C5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1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C3B59-645B-4532-C30C-97D00FBB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9E5B44-B09B-69E3-1168-9FECB2B5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04AC21-C08F-A343-BFDD-ECE05C968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B1DABA-5445-48A4-C94D-384941D4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C2A6F7-1BE3-89C4-B7F9-0DDBA33C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8F3E90-8755-AAEA-E2DC-4680B294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86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5BF20-6ED3-9D04-5C9A-0CCCF31A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3205793-B52A-B0D1-2E1E-03D863BBC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1C7B74-522D-A76C-D921-0202C5BEA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736AB7-E1A3-52B7-AF9A-B63BC4AE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321E62-51ED-D6D8-A490-B2836CBB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9A6ACD-6028-D58F-8530-9689CE03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9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856360-A0DC-2651-2515-B0CA91D6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92CE57-8A4D-44E4-868A-274303F83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4ABB70-DE63-6392-CF4D-6D90A91A4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579DF2-F6D9-7488-4C39-BF584B6F7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50041E-AE85-8CF4-4E3E-F3DB9DB33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41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uh-vrWDE7M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FsVLIgVL0Q?feature=oembed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AUnggKqvPE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mzCtlGC71bA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2qj2J_TuIw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AtaaPPczY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wUGwgs-ZwCk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VA6ePYBQGg0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0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0" name="Rectangle 32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750309-2091-FCA4-13EE-39172D5E8209}"/>
              </a:ext>
            </a:extLst>
          </p:cNvPr>
          <p:cNvSpPr/>
          <p:nvPr/>
        </p:nvSpPr>
        <p:spPr>
          <a:xfrm>
            <a:off x="3382" y="-8163"/>
            <a:ext cx="12188952" cy="68906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Znázornění DNA">
            <a:extLst>
              <a:ext uri="{FF2B5EF4-FFF2-40B4-BE49-F238E27FC236}">
                <a16:creationId xmlns:a16="http://schemas.microsoft.com/office/drawing/2014/main" id="{9903EDE6-601E-0AF2-F7CC-A600953E8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2" y="-28527"/>
            <a:ext cx="12217560" cy="6911022"/>
          </a:xfrm>
          <a:prstGeom prst="rect">
            <a:avLst/>
          </a:prstGeom>
        </p:spPr>
      </p:pic>
      <p:sp>
        <p:nvSpPr>
          <p:cNvPr id="41" name="Rectangle 34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12192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F9689B-472A-48E1-0C99-9A75DD4DC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626" y="1370530"/>
            <a:ext cx="9893300" cy="2254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Molekulární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biologie</a:t>
            </a:r>
            <a:b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Určení</a:t>
            </a: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pohlaví</a:t>
            </a: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ptačího</a:t>
            </a: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jedince</a:t>
            </a: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2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biologického</a:t>
            </a: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materiálu</a:t>
            </a: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pomocí</a:t>
            </a: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PCR</a:t>
            </a:r>
            <a:endParaRPr lang="en-US" sz="4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F38158-4260-002C-BE8E-27E91A0E8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156" y="4227871"/>
            <a:ext cx="5649686" cy="14762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2000"/>
              <a:t>Mg</a:t>
            </a:r>
            <a:r>
              <a:rPr lang="en-US" sz="2000"/>
              <a:t>r. Hana Pavelková</a:t>
            </a:r>
          </a:p>
          <a:p>
            <a:r>
              <a:rPr lang="en-US" sz="2000" err="1"/>
              <a:t>Bc</a:t>
            </a:r>
            <a:r>
              <a:rPr lang="en-US" sz="2000"/>
              <a:t>. Jorika Kejnovská</a:t>
            </a:r>
            <a:endParaRPr lang="cs-CZ" sz="2000"/>
          </a:p>
          <a:p>
            <a:r>
              <a:rPr lang="cs-CZ" sz="2000"/>
              <a:t>doc. MVDr. Eva Bártová, Ph.D.</a:t>
            </a:r>
          </a:p>
          <a:p>
            <a:r>
              <a:rPr lang="cs-CZ" sz="1800"/>
              <a:t>Ústav biologie a chorob volně žijících zvířat</a:t>
            </a:r>
          </a:p>
          <a:p>
            <a:endParaRPr lang="en-US" sz="180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2ED2C3B-C14F-8974-A1A3-D9795B13DBF3}"/>
              </a:ext>
            </a:extLst>
          </p:cNvPr>
          <p:cNvCxnSpPr/>
          <p:nvPr/>
        </p:nvCxnSpPr>
        <p:spPr>
          <a:xfrm>
            <a:off x="-21772" y="870857"/>
            <a:ext cx="122400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3A8939A-1F00-3D75-5562-32E88C1C9290}"/>
              </a:ext>
            </a:extLst>
          </p:cNvPr>
          <p:cNvCxnSpPr/>
          <p:nvPr/>
        </p:nvCxnSpPr>
        <p:spPr>
          <a:xfrm>
            <a:off x="-21772" y="5965371"/>
            <a:ext cx="122400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6268DE3-ED25-685B-A7FB-1E11FBDDA390}"/>
              </a:ext>
            </a:extLst>
          </p:cNvPr>
          <p:cNvCxnSpPr/>
          <p:nvPr/>
        </p:nvCxnSpPr>
        <p:spPr>
          <a:xfrm>
            <a:off x="-21772" y="1023257"/>
            <a:ext cx="12240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364FE42-FEA7-B9F4-315E-FAA0EFF3290E}"/>
              </a:ext>
            </a:extLst>
          </p:cNvPr>
          <p:cNvCxnSpPr/>
          <p:nvPr/>
        </p:nvCxnSpPr>
        <p:spPr>
          <a:xfrm>
            <a:off x="-18724" y="5834743"/>
            <a:ext cx="12240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odnadpis 2">
            <a:extLst>
              <a:ext uri="{FF2B5EF4-FFF2-40B4-BE49-F238E27FC236}">
                <a16:creationId xmlns:a16="http://schemas.microsoft.com/office/drawing/2014/main" id="{83641182-EC01-626C-E631-F4C67CE05D05}"/>
              </a:ext>
            </a:extLst>
          </p:cNvPr>
          <p:cNvSpPr txBox="1">
            <a:spLocks/>
          </p:cNvSpPr>
          <p:nvPr/>
        </p:nvSpPr>
        <p:spPr>
          <a:xfrm>
            <a:off x="8930533" y="5245806"/>
            <a:ext cx="3138735" cy="42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00"/>
              <a:t>Projekt IVA VETUNI 2024</a:t>
            </a:r>
          </a:p>
          <a:p>
            <a:r>
              <a:rPr lang="en-US" sz="5600">
                <a:latin typeface="Aptos"/>
                <a:cs typeface="Calibri"/>
              </a:rPr>
              <a:t>2024FVHE/2150/20</a:t>
            </a:r>
            <a:endParaRPr lang="en-US" sz="4800">
              <a:latin typeface="Aptos"/>
            </a:endParaRPr>
          </a:p>
          <a:p>
            <a:br>
              <a:rPr lang="en-US"/>
            </a:br>
            <a:endParaRPr lang="en-US"/>
          </a:p>
          <a:p>
            <a:endParaRPr lang="en-US" sz="28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412534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4D548-C6C4-866A-4FF3-E985AFB8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PCR program</a:t>
            </a:r>
          </a:p>
        </p:txBody>
      </p:sp>
      <p:pic>
        <p:nvPicPr>
          <p:cNvPr id="4" name="Zástupný obsah 3" descr="Obsah obrázku text, snímek obrazovky, Písmo, řada/pruh&#10;&#10;Popis se vygeneroval automaticky.">
            <a:extLst>
              <a:ext uri="{FF2B5EF4-FFF2-40B4-BE49-F238E27FC236}">
                <a16:creationId xmlns:a16="http://schemas.microsoft.com/office/drawing/2014/main" id="{E060DF6C-C0CC-BCF5-F528-21785FF3F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008" y="2592123"/>
            <a:ext cx="9179983" cy="2479675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6A6C901-A7B4-46E1-8E2D-6CDD00E644D6}"/>
              </a:ext>
            </a:extLst>
          </p:cNvPr>
          <p:cNvSpPr txBox="1"/>
          <p:nvPr/>
        </p:nvSpPr>
        <p:spPr>
          <a:xfrm>
            <a:off x="10625666" y="2508250"/>
            <a:ext cx="222250" cy="268816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3AB25BE-E46B-9CAF-23CB-A00046EC878F}"/>
              </a:ext>
            </a:extLst>
          </p:cNvPr>
          <p:cNvSpPr txBox="1"/>
          <p:nvPr/>
        </p:nvSpPr>
        <p:spPr>
          <a:xfrm>
            <a:off x="1068917" y="4942417"/>
            <a:ext cx="9831916" cy="65616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219FBE3-EEBD-174F-6A22-EF8213A65942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D677467-3217-8BCF-9B94-59CD0C093CE6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19D489C8-9911-1ADD-B79B-26BB1F276502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BFF7835-B762-E0E4-2984-735ED547C3F4}"/>
              </a:ext>
            </a:extLst>
          </p:cNvPr>
          <p:cNvSpPr txBox="1"/>
          <p:nvPr/>
        </p:nvSpPr>
        <p:spPr>
          <a:xfrm>
            <a:off x="2751666" y="317500"/>
            <a:ext cx="758825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400"/>
              <a:t>PCR program</a:t>
            </a:r>
          </a:p>
        </p:txBody>
      </p:sp>
    </p:spTree>
    <p:extLst>
      <p:ext uri="{BB962C8B-B14F-4D97-AF65-F5344CB8AC3E}">
        <p14:creationId xmlns:p14="http://schemas.microsoft.com/office/powerpoint/2010/main" val="109257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788" y="1417913"/>
            <a:ext cx="5792502" cy="3684588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44500" indent="-444500">
              <a:buFont typeface="+mj-lt"/>
              <a:buAutoNum type="arabicPeriod"/>
            </a:pPr>
            <a:r>
              <a:rPr lang="cs-CZ" sz="2000"/>
              <a:t>Navážení 1,2 g </a:t>
            </a:r>
            <a:r>
              <a:rPr lang="cs-CZ" sz="2000" b="1" err="1">
                <a:solidFill>
                  <a:schemeClr val="accent1"/>
                </a:solidFill>
              </a:rPr>
              <a:t>agarózy</a:t>
            </a:r>
            <a:r>
              <a:rPr lang="cs-CZ" sz="2000"/>
              <a:t> do baňky typu </a:t>
            </a:r>
            <a:r>
              <a:rPr lang="cs-CZ" sz="2000" err="1"/>
              <a:t>Erlen</a:t>
            </a:r>
            <a:endParaRPr lang="cs-CZ" sz="2000"/>
          </a:p>
          <a:p>
            <a:pPr marL="444500" indent="-444500">
              <a:buAutoNum type="arabicPeriod"/>
            </a:pPr>
            <a:r>
              <a:rPr lang="cs-CZ" sz="2000"/>
              <a:t>Přidání 100 ml </a:t>
            </a:r>
            <a:r>
              <a:rPr lang="cs-CZ" sz="2000" b="1">
                <a:solidFill>
                  <a:schemeClr val="accent1"/>
                </a:solidFill>
              </a:rPr>
              <a:t>TBE pufru</a:t>
            </a:r>
            <a:r>
              <a:rPr lang="cs-CZ" sz="2000"/>
              <a:t> a promíchání</a:t>
            </a:r>
          </a:p>
          <a:p>
            <a:pPr marL="444500" indent="-444500">
              <a:buAutoNum type="arabicPeriod"/>
            </a:pPr>
            <a:r>
              <a:rPr lang="cs-CZ" sz="2000"/>
              <a:t>Vaření gelu v </a:t>
            </a:r>
            <a:r>
              <a:rPr lang="cs-CZ" sz="2000">
                <a:solidFill>
                  <a:srgbClr val="C00000"/>
                </a:solidFill>
              </a:rPr>
              <a:t>mikrovlnné troubě</a:t>
            </a:r>
            <a:r>
              <a:rPr lang="cs-CZ" sz="2000"/>
              <a:t> po dobu 2 min</a:t>
            </a:r>
          </a:p>
          <a:p>
            <a:pPr marL="444500" indent="-444500">
              <a:buAutoNum type="arabicPeriod"/>
            </a:pPr>
            <a:r>
              <a:rPr lang="cs-CZ" sz="2000"/>
              <a:t>Chlazení pod tekoucí vodou</a:t>
            </a:r>
          </a:p>
          <a:p>
            <a:pPr marL="444500" indent="-444500">
              <a:buAutoNum type="arabicPeriod"/>
            </a:pPr>
            <a:r>
              <a:rPr lang="cs-CZ" sz="2000" err="1"/>
              <a:t>Připipetování</a:t>
            </a:r>
            <a:r>
              <a:rPr lang="cs-CZ" sz="2000"/>
              <a:t> 3 </a:t>
            </a:r>
            <a:r>
              <a:rPr lang="cs-CZ" sz="2000" err="1">
                <a:ea typeface="+mn-lt"/>
                <a:cs typeface="+mn-lt"/>
              </a:rPr>
              <a:t>μl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b="1">
                <a:solidFill>
                  <a:schemeClr val="accent1"/>
                </a:solidFill>
                <a:ea typeface="+mn-lt"/>
                <a:cs typeface="+mn-lt"/>
              </a:rPr>
              <a:t>MIDORI Green </a:t>
            </a:r>
            <a:r>
              <a:rPr lang="cs-CZ" sz="2000">
                <a:ea typeface="+mn-lt"/>
                <a:cs typeface="+mn-lt"/>
              </a:rPr>
              <a:t>a promíchání</a:t>
            </a:r>
          </a:p>
          <a:p>
            <a:pPr marL="444500" indent="-444500">
              <a:buFont typeface="Arial" panose="020B0604020202020204" pitchFamily="34" charset="0"/>
              <a:buAutoNum type="arabicPeriod"/>
            </a:pPr>
            <a:r>
              <a:rPr lang="cs-CZ" sz="2000"/>
              <a:t>Přelití rozpuštěného agaru do elektroforetické vany a vložení hřebínku</a:t>
            </a:r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Gelová elektroforéza - příprava gelu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64E3FD2-7DCC-108E-CCE3-86210975CD27}"/>
              </a:ext>
            </a:extLst>
          </p:cNvPr>
          <p:cNvGrpSpPr/>
          <p:nvPr/>
        </p:nvGrpSpPr>
        <p:grpSpPr>
          <a:xfrm>
            <a:off x="5369334" y="5553832"/>
            <a:ext cx="1473199" cy="511175"/>
            <a:chOff x="4565001" y="5553832"/>
            <a:chExt cx="1473199" cy="511175"/>
          </a:xfrm>
        </p:grpSpPr>
        <p:sp>
          <p:nvSpPr>
            <p:cNvPr id="5" name="Šipka: pětiúhelník 4">
              <a:extLst>
                <a:ext uri="{FF2B5EF4-FFF2-40B4-BE49-F238E27FC236}">
                  <a16:creationId xmlns:a16="http://schemas.microsoft.com/office/drawing/2014/main" id="{DC9BF622-08EF-7888-BBDA-1977E405CED9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ástupný text 4">
              <a:extLst>
                <a:ext uri="{FF2B5EF4-FFF2-40B4-BE49-F238E27FC236}">
                  <a16:creationId xmlns:a16="http://schemas.microsoft.com/office/drawing/2014/main" id="{EE72959B-948B-A736-6C01-0E1CB02A4A4F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2" name="Online médium 1" title="7  Gelová elektroforéza   příprava gelu">
            <a:hlinkClick r:id="" action="ppaction://media"/>
            <a:extLst>
              <a:ext uri="{FF2B5EF4-FFF2-40B4-BE49-F238E27FC236}">
                <a16:creationId xmlns:a16="http://schemas.microsoft.com/office/drawing/2014/main" id="{3607766D-1BB6-A715-FA93-4AE5B0E6A2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40008" y="1500716"/>
            <a:ext cx="5289615" cy="29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8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533" y="1417913"/>
            <a:ext cx="5883036" cy="3684588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44500" indent="-444500">
              <a:buFont typeface="+mj-lt"/>
              <a:buAutoNum type="arabicPeriod"/>
            </a:pPr>
            <a:r>
              <a:rPr lang="cs-CZ" sz="2000" dirty="0"/>
              <a:t>Přenesení gelu do elektroforetické vany</a:t>
            </a:r>
          </a:p>
          <a:p>
            <a:pPr marL="444500" indent="-444500">
              <a:buAutoNum type="arabicPeriod"/>
            </a:pPr>
            <a:r>
              <a:rPr lang="cs-CZ" sz="2000" dirty="0"/>
              <a:t>Nanesení 10 </a:t>
            </a:r>
            <a:r>
              <a:rPr lang="cs-CZ" sz="2000" dirty="0" err="1">
                <a:ea typeface="+mn-lt"/>
                <a:cs typeface="+mn-lt"/>
              </a:rPr>
              <a:t>μl</a:t>
            </a:r>
            <a:r>
              <a:rPr lang="cs-CZ" sz="2000" dirty="0">
                <a:ea typeface="+mn-lt"/>
                <a:cs typeface="+mn-lt"/>
              </a:rPr>
              <a:t> PCR produktu</a:t>
            </a:r>
            <a:r>
              <a:rPr lang="cs-CZ" sz="2000" dirty="0"/>
              <a:t> do jamky v gelu</a:t>
            </a:r>
          </a:p>
          <a:p>
            <a:pPr marL="444500" indent="-444500">
              <a:buAutoNum type="arabicPeriod"/>
            </a:pPr>
            <a:r>
              <a:rPr lang="cs-CZ" sz="2000" dirty="0"/>
              <a:t>Nanesení 3 </a:t>
            </a:r>
            <a:r>
              <a:rPr lang="cs-CZ" sz="2000" dirty="0" err="1"/>
              <a:t>μl</a:t>
            </a:r>
            <a:r>
              <a:rPr lang="cs-CZ" sz="2000" dirty="0"/>
              <a:t> velikostního markeru (</a:t>
            </a:r>
            <a:r>
              <a:rPr lang="cs-CZ" sz="2000" b="1" dirty="0" err="1"/>
              <a:t>ladder</a:t>
            </a:r>
            <a:r>
              <a:rPr lang="cs-CZ" sz="2000" dirty="0"/>
              <a:t>)</a:t>
            </a:r>
          </a:p>
          <a:p>
            <a:pPr marL="444500" indent="-444500">
              <a:buAutoNum type="arabicPeriod"/>
            </a:pPr>
            <a:r>
              <a:rPr lang="cs-CZ" sz="2000" dirty="0"/>
              <a:t>Zapojení elektroforetické vany ke zdroji a spuštění elektrického proudu při napětí 120 V </a:t>
            </a:r>
          </a:p>
          <a:p>
            <a:pPr marL="444500" indent="-444500">
              <a:buAutoNum type="arabicPeriod"/>
            </a:pPr>
            <a:endParaRPr lang="cs-CZ" sz="2000"/>
          </a:p>
          <a:p>
            <a:pPr marL="444500" indent="-444500">
              <a:buAutoNum type="arabicPeriod"/>
            </a:pPr>
            <a:r>
              <a:rPr lang="cs-CZ" sz="2000" dirty="0"/>
              <a:t>Přemístění gelu na </a:t>
            </a:r>
            <a:r>
              <a:rPr lang="cs-CZ" sz="2000" dirty="0">
                <a:solidFill>
                  <a:srgbClr val="C00000"/>
                </a:solidFill>
              </a:rPr>
              <a:t>UV-</a:t>
            </a:r>
            <a:r>
              <a:rPr lang="cs-CZ" sz="2000" dirty="0" err="1">
                <a:solidFill>
                  <a:srgbClr val="C00000"/>
                </a:solidFill>
              </a:rPr>
              <a:t>transluminátor</a:t>
            </a:r>
            <a:endParaRPr lang="cs-CZ" sz="2000" dirty="0"/>
          </a:p>
          <a:p>
            <a:pPr marL="514350" indent="-514350">
              <a:buFont typeface="Aptos Display" panose="02110004020202020204"/>
              <a:buAutoNum type="arabicPeriod"/>
            </a:pPr>
            <a:endParaRPr lang="cs-CZ" sz="2000"/>
          </a:p>
          <a:p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Gelová elektroforéza - nanášení vzorků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40DF3BA8-A0BF-8592-A4FF-016983CFD770}"/>
              </a:ext>
            </a:extLst>
          </p:cNvPr>
          <p:cNvGrpSpPr/>
          <p:nvPr/>
        </p:nvGrpSpPr>
        <p:grpSpPr>
          <a:xfrm>
            <a:off x="5379918" y="5553832"/>
            <a:ext cx="1473199" cy="511175"/>
            <a:chOff x="4565001" y="5553832"/>
            <a:chExt cx="1473199" cy="511175"/>
          </a:xfrm>
        </p:grpSpPr>
        <p:sp>
          <p:nvSpPr>
            <p:cNvPr id="5" name="Šipka: pětiúhelník 4">
              <a:extLst>
                <a:ext uri="{FF2B5EF4-FFF2-40B4-BE49-F238E27FC236}">
                  <a16:creationId xmlns:a16="http://schemas.microsoft.com/office/drawing/2014/main" id="{40E62CEA-5ECF-8645-6290-739D4C9005BF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ástupný text 4">
              <a:extLst>
                <a:ext uri="{FF2B5EF4-FFF2-40B4-BE49-F238E27FC236}">
                  <a16:creationId xmlns:a16="http://schemas.microsoft.com/office/drawing/2014/main" id="{E53679AE-8A17-BF90-DD13-A05F46F1A922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2" name="Online médium 1" title="8  Gelová elektroforéza   nanášení vzorků">
            <a:hlinkClick r:id="" action="ppaction://media"/>
            <a:extLst>
              <a:ext uri="{FF2B5EF4-FFF2-40B4-BE49-F238E27FC236}">
                <a16:creationId xmlns:a16="http://schemas.microsoft.com/office/drawing/2014/main" id="{94160295-E522-73EC-DDCA-C51822C763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61175" y="1500717"/>
            <a:ext cx="5289615" cy="2988734"/>
          </a:xfrm>
          <a:prstGeom prst="rect">
            <a:avLst/>
          </a:prstGeom>
        </p:spPr>
      </p:pic>
      <p:pic>
        <p:nvPicPr>
          <p:cNvPr id="10" name="Obrázek 9" descr="Obsah obrázku území, venku&#10;&#10;Popis se vygeneroval automaticky.">
            <a:extLst>
              <a:ext uri="{FF2B5EF4-FFF2-40B4-BE49-F238E27FC236}">
                <a16:creationId xmlns:a16="http://schemas.microsoft.com/office/drawing/2014/main" id="{535A11B9-1681-3927-2464-AB04165120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374" t="31525" r="44469" b="30949"/>
          <a:stretch/>
        </p:blipFill>
        <p:spPr>
          <a:xfrm>
            <a:off x="2173168" y="4514850"/>
            <a:ext cx="899336" cy="2346333"/>
          </a:xfrm>
          <a:prstGeom prst="rect">
            <a:avLst/>
          </a:prstGeom>
        </p:spPr>
      </p:pic>
      <p:sp>
        <p:nvSpPr>
          <p:cNvPr id="13" name="Šipka: ohnutá 12">
            <a:extLst>
              <a:ext uri="{FF2B5EF4-FFF2-40B4-BE49-F238E27FC236}">
                <a16:creationId xmlns:a16="http://schemas.microsoft.com/office/drawing/2014/main" id="{6CB30A79-49EB-5471-546A-E1A189848E55}"/>
              </a:ext>
            </a:extLst>
          </p:cNvPr>
          <p:cNvSpPr/>
          <p:nvPr/>
        </p:nvSpPr>
        <p:spPr>
          <a:xfrm>
            <a:off x="1608667" y="5418666"/>
            <a:ext cx="338666" cy="39158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F77D824-A6B8-B0A8-C604-44C5E3D6FBC1}"/>
              </a:ext>
            </a:extLst>
          </p:cNvPr>
          <p:cNvSpPr txBox="1"/>
          <p:nvPr/>
        </p:nvSpPr>
        <p:spPr>
          <a:xfrm>
            <a:off x="1064844" y="5905498"/>
            <a:ext cx="1084383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/>
              <a:t>DNA </a:t>
            </a:r>
            <a:r>
              <a:rPr lang="cs-CZ" sz="1400" err="1"/>
              <a:t>ladder</a:t>
            </a:r>
            <a:endParaRPr lang="cs-CZ" err="1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6CA2571-9AC4-5D04-0566-C20AECAFAFB5}"/>
              </a:ext>
            </a:extLst>
          </p:cNvPr>
          <p:cNvSpPr txBox="1"/>
          <p:nvPr/>
        </p:nvSpPr>
        <p:spPr>
          <a:xfrm>
            <a:off x="781538" y="3468076"/>
            <a:ext cx="39899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ea typeface="+mn-lt"/>
                <a:cs typeface="+mn-lt"/>
              </a:rPr>
              <a:t>po dobu 30 min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00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365" y="1420193"/>
            <a:ext cx="7465231" cy="2355871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44500" indent="-444500">
              <a:buFont typeface="Arial" panose="02110004020202020204"/>
              <a:buChar char="•"/>
            </a:pPr>
            <a:r>
              <a:rPr lang="cs-CZ" sz="2000"/>
              <a:t>Samičí pohlaví (pohlavní chromozomy ZW): na gelu 2 pruhy (bandy), jeden větší (600 </a:t>
            </a:r>
            <a:r>
              <a:rPr lang="cs-CZ" sz="2000" err="1"/>
              <a:t>bp</a:t>
            </a:r>
            <a:r>
              <a:rPr lang="cs-CZ" sz="2000"/>
              <a:t>) odpovídající části genu na chromozomu Z (CHD-Z) a druhý menší (400 </a:t>
            </a:r>
            <a:r>
              <a:rPr lang="cs-CZ" sz="2000" err="1"/>
              <a:t>bp</a:t>
            </a:r>
            <a:r>
              <a:rPr lang="cs-CZ" sz="2000"/>
              <a:t>) odpovídající části genu na chromozomu W (CHD-W)</a:t>
            </a:r>
            <a:endParaRPr lang="cs-CZ"/>
          </a:p>
          <a:p>
            <a:pPr marL="444500" indent="-444500">
              <a:buFont typeface="Arial" panose="02110004020202020204"/>
              <a:buChar char="•"/>
            </a:pPr>
            <a:r>
              <a:rPr lang="cs-CZ" sz="2000"/>
              <a:t>Samčí pohlaví (pohlavní chromozomy ZZ): na gelu 1 pruh (600 </a:t>
            </a:r>
            <a:r>
              <a:rPr lang="cs-CZ" sz="2000" err="1"/>
              <a:t>bp</a:t>
            </a:r>
            <a:r>
              <a:rPr lang="cs-CZ" sz="2000"/>
              <a:t>) odpovídající části genu na chromozomu Z (CHD-Z)</a:t>
            </a:r>
          </a:p>
          <a:p>
            <a:pPr marL="514350" indent="-514350">
              <a:buFont typeface="Arial" panose="02110004020202020204"/>
            </a:pPr>
            <a:endParaRPr lang="cs-CZ" sz="2000"/>
          </a:p>
          <a:p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Gelová elektroforéza - vyhodnocení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2032D04-BB79-CF5E-D5E0-DE7A94C54EF4}"/>
              </a:ext>
            </a:extLst>
          </p:cNvPr>
          <p:cNvSpPr txBox="1"/>
          <p:nvPr/>
        </p:nvSpPr>
        <p:spPr>
          <a:xfrm>
            <a:off x="8113980" y="5306157"/>
            <a:ext cx="392713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/>
              <a:t>1 - velikostní marker, 2, 3 – samice, 4, 5 - samec</a:t>
            </a:r>
          </a:p>
        </p:txBody>
      </p:sp>
      <p:pic>
        <p:nvPicPr>
          <p:cNvPr id="34" name="Obrázek 33" descr="Obsah obrázku text, snímek obrazovky, voda, modrá&#10;&#10;Popis se vygeneroval automaticky.">
            <a:extLst>
              <a:ext uri="{FF2B5EF4-FFF2-40B4-BE49-F238E27FC236}">
                <a16:creationId xmlns:a16="http://schemas.microsoft.com/office/drawing/2014/main" id="{C80528E9-AE9B-6CC2-61ED-505359146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33" y="1871132"/>
            <a:ext cx="3219451" cy="34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5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85984-0F84-F0E7-2F7C-BF60B449A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C78B063-E9B6-98CA-B6AE-6612088C4A67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E8CB85-C38A-4201-F103-FA791B80E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365" y="1398421"/>
            <a:ext cx="11151950" cy="3532807"/>
          </a:xfrm>
        </p:spPr>
        <p:txBody>
          <a:bodyPr vert="horz" lIns="91440" tIns="360000" rIns="91440" bIns="45720" rtlCol="0" anchor="t"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/>
              <a:t>Jaký biologický materiál v případě ptáků lze využít pro izolaci DNA?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/>
              <a:t>Co vše je potřeba pro přípravu PCR směsi?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/>
              <a:t>Vyjmenuj všechny přístroje, které jsou potřeba pro determinaci pohlaví ptáků s využitím molekulárních metod?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/>
              <a:t>Jaké pohlavní chromozomy determinují samčí a samičí pohlaví u ptáků?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/>
              <a:t>Jak lze odečíst velikost pruhů (bandů) po skončení gelové elektroforézy?</a:t>
            </a:r>
          </a:p>
          <a:p>
            <a:pPr marL="457200" indent="-457200">
              <a:buFont typeface="+mj-lt"/>
              <a:buAutoNum type="arabicPeriod"/>
            </a:pPr>
            <a:endParaRPr lang="cs-CZ" sz="2000"/>
          </a:p>
          <a:p>
            <a:pPr marL="457200" indent="-457200">
              <a:buFont typeface="+mj-lt"/>
              <a:buAutoNum type="arabicPeriod"/>
            </a:pPr>
            <a:endParaRPr lang="cs-CZ" sz="2000"/>
          </a:p>
          <a:p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DB4D7C08-BCF9-FE62-97B3-69C40A9439FB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24F1917-FD4C-00B0-EE3F-F6019AE0A71A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2AF1EDB4-B608-AF77-39CE-E666D35ADA5D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Kontrolní otázky</a:t>
            </a:r>
          </a:p>
        </p:txBody>
      </p:sp>
    </p:spTree>
    <p:extLst>
      <p:ext uri="{BB962C8B-B14F-4D97-AF65-F5344CB8AC3E}">
        <p14:creationId xmlns:p14="http://schemas.microsoft.com/office/powerpoint/2010/main" val="100416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Znázornění DNA">
            <a:extLst>
              <a:ext uri="{FF2B5EF4-FFF2-40B4-BE49-F238E27FC236}">
                <a16:creationId xmlns:a16="http://schemas.microsoft.com/office/drawing/2014/main" id="{4C092AC0-0D3C-9B7E-AD65-60F9C6205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2" y="-28527"/>
            <a:ext cx="12217560" cy="6911022"/>
          </a:xfrm>
          <a:prstGeom prst="rect">
            <a:avLst/>
          </a:prstGeom>
        </p:spPr>
      </p:pic>
      <p:sp>
        <p:nvSpPr>
          <p:cNvPr id="15" name="Rectangle 34">
            <a:extLst>
              <a:ext uri="{FF2B5EF4-FFF2-40B4-BE49-F238E27FC236}">
                <a16:creationId xmlns:a16="http://schemas.microsoft.com/office/drawing/2014/main" id="{3CA38C5F-382A-5FAB-A036-C336A4744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12192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DA73A9E-F072-FCAD-5555-09163F980946}"/>
              </a:ext>
            </a:extLst>
          </p:cNvPr>
          <p:cNvCxnSpPr/>
          <p:nvPr/>
        </p:nvCxnSpPr>
        <p:spPr>
          <a:xfrm>
            <a:off x="-21772" y="870857"/>
            <a:ext cx="122400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F0C1215-1C36-037B-99CB-1305B4BDB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0132"/>
            <a:ext cx="9144000" cy="863600"/>
          </a:xfrm>
        </p:spPr>
        <p:txBody>
          <a:bodyPr>
            <a:normAutofit fontScale="90000"/>
          </a:bodyPr>
          <a:lstStyle/>
          <a:p>
            <a:r>
              <a:rPr lang="cs-CZ"/>
              <a:t>Děkujeme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CBFBD1-E11C-E520-B2DD-5300C5998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0788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Interní vzdělávací agentuře</a:t>
            </a:r>
          </a:p>
          <a:p>
            <a:r>
              <a:rPr lang="cs-CZ"/>
              <a:t>Mgr. Ivo Papouškovi, Ph.D. za revizi</a:t>
            </a:r>
          </a:p>
          <a:p>
            <a:r>
              <a:rPr lang="cs-CZ"/>
              <a:t>Mgr. Kristýně Plškové za asistenci při natáčení a střihu videí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EDF795-9D1A-AEF2-E8DB-40310AD43801}"/>
              </a:ext>
            </a:extLst>
          </p:cNvPr>
          <p:cNvSpPr txBox="1"/>
          <p:nvPr/>
        </p:nvSpPr>
        <p:spPr>
          <a:xfrm>
            <a:off x="444500" y="5145941"/>
            <a:ext cx="9207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Videa byla stříhána v programu </a:t>
            </a:r>
            <a:r>
              <a:rPr lang="cs-CZ">
                <a:ea typeface="+mn-lt"/>
                <a:cs typeface="+mn-lt"/>
              </a:rPr>
              <a:t>Microsoft </a:t>
            </a:r>
            <a:r>
              <a:rPr lang="cs-CZ" err="1">
                <a:ea typeface="+mn-lt"/>
                <a:cs typeface="+mn-lt"/>
              </a:rPr>
              <a:t>Clipchamp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Hudba převzata ze zvukové knihovny </a:t>
            </a:r>
            <a:r>
              <a:rPr lang="cs-CZ" err="1">
                <a:ea typeface="+mn-lt"/>
                <a:cs typeface="+mn-lt"/>
              </a:rPr>
              <a:t>youtube</a:t>
            </a:r>
            <a:r>
              <a:rPr lang="cs-CZ">
                <a:ea typeface="+mn-lt"/>
                <a:cs typeface="+mn-lt"/>
              </a:rPr>
              <a:t> 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FD07D21-249D-F4F1-A11E-B154A9DFA396}"/>
              </a:ext>
            </a:extLst>
          </p:cNvPr>
          <p:cNvCxnSpPr/>
          <p:nvPr/>
        </p:nvCxnSpPr>
        <p:spPr>
          <a:xfrm>
            <a:off x="-21772" y="1023257"/>
            <a:ext cx="12240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55AC280D-4D47-C0EA-708D-A262B0643FA6}"/>
              </a:ext>
            </a:extLst>
          </p:cNvPr>
          <p:cNvCxnSpPr/>
          <p:nvPr/>
        </p:nvCxnSpPr>
        <p:spPr>
          <a:xfrm>
            <a:off x="-18724" y="5834743"/>
            <a:ext cx="12240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14C10653-677D-0229-B91F-305B90E20BBB}"/>
              </a:ext>
            </a:extLst>
          </p:cNvPr>
          <p:cNvCxnSpPr/>
          <p:nvPr/>
        </p:nvCxnSpPr>
        <p:spPr>
          <a:xfrm>
            <a:off x="-21772" y="5965371"/>
            <a:ext cx="122400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5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B816EA16-B808-6918-FACA-3046379FE9AE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6B0773-6CA8-5BAE-AEEB-E1881D85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1" y="90526"/>
            <a:ext cx="3690256" cy="1325563"/>
          </a:xfrm>
        </p:spPr>
        <p:txBody>
          <a:bodyPr/>
          <a:lstStyle/>
          <a:p>
            <a:r>
              <a:rPr lang="cs-CZ"/>
              <a:t>Náplň cvičení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B61773B-0EDD-4BE9-1ADA-4FA403A6DCE4}"/>
              </a:ext>
            </a:extLst>
          </p:cNvPr>
          <p:cNvSpPr txBox="1"/>
          <p:nvPr/>
        </p:nvSpPr>
        <p:spPr>
          <a:xfrm>
            <a:off x="1335985" y="3297927"/>
            <a:ext cx="952003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/>
              <a:t>Praktické vyzkoušení základních metod využívaných k analýze DNA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/>
              <a:t>Izolace DNA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/>
              <a:t>Amplifikace DNA pomocí PCR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/>
              <a:t>Gelová elektroforéza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/>
              <a:t>Vizualizace DNA pomocí </a:t>
            </a:r>
            <a:r>
              <a:rPr lang="cs-CZ" sz="2000" err="1"/>
              <a:t>transluminátoru</a:t>
            </a:r>
            <a:endParaRPr lang="cs-CZ" sz="2000"/>
          </a:p>
          <a:p>
            <a:pPr marL="800100" lvl="1" indent="-342900">
              <a:buFont typeface="+mj-lt"/>
              <a:buAutoNum type="arabicPeriod"/>
            </a:pPr>
            <a:r>
              <a:rPr lang="cs-CZ" sz="2000"/>
              <a:t>Hodnocení výsledku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3D14B56-3B9B-0576-7617-E2F5E430CCF8}"/>
              </a:ext>
            </a:extLst>
          </p:cNvPr>
          <p:cNvSpPr txBox="1"/>
          <p:nvPr/>
        </p:nvSpPr>
        <p:spPr>
          <a:xfrm>
            <a:off x="1335985" y="1982450"/>
            <a:ext cx="9635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>
                <a:solidFill>
                  <a:schemeClr val="accent1"/>
                </a:solidFill>
              </a:rPr>
              <a:t>Úkol: Určení pohlaví ptačího jedince z biologického materiálu (svalová tkáň) pomocí PCR</a:t>
            </a:r>
          </a:p>
          <a:p>
            <a:endParaRPr lang="cs-CZ" sz="240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0C9419A-736A-6021-DF2A-5E7B470ACD45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Šipka: pětiúhelník 16">
            <a:extLst>
              <a:ext uri="{FF2B5EF4-FFF2-40B4-BE49-F238E27FC236}">
                <a16:creationId xmlns:a16="http://schemas.microsoft.com/office/drawing/2014/main" id="{37A5E5B7-B19B-2FBC-8B81-3A7AE23C456B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11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F37CE-33CA-2931-107F-49D0671BB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CDA166A-C51D-1B51-0D97-83E4CA6E6554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8EA02B-3871-99DE-CAEA-BA522BDB2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250" y="1387534"/>
            <a:ext cx="11543833" cy="5358825"/>
          </a:xfrm>
        </p:spPr>
        <p:txBody>
          <a:bodyPr vert="horz" lIns="91440" tIns="360000" rIns="91440" bIns="45720" rtlCol="0" anchor="t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Determinace pohlaví u ptáků je dle morfologických znaků často velmi obtížná, zejména u </a:t>
            </a:r>
            <a:r>
              <a:rPr lang="cs-CZ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monomorfních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druhů a mláďat, proto se pro jejich určení pohlaví využívají molekulární metody. Jako vzorky pro určení pohlaví lze využít např. krev, tkáň, blanka skořápky či vytržené peří s pulpou.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 určení pohlaví se využívá gen CHD (</a:t>
            </a:r>
            <a:r>
              <a:rPr lang="cs-C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hromo-</a:t>
            </a:r>
            <a:r>
              <a:rPr lang="cs-CZ" sz="2000" b="1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cs-CZ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elicase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cs-C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DNA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cs-CZ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binding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gene), který je u ptáků lokalizován na pohlavních chromozomech. </a:t>
            </a:r>
            <a:r>
              <a:rPr lang="cs-C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Samičí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pohlavní chromozomy jsou </a:t>
            </a:r>
            <a:r>
              <a:rPr lang="cs-C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ZW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s-CZ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heterogametické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pohlaví). </a:t>
            </a:r>
            <a:r>
              <a:rPr lang="cs-C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Samčí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pohlavní chromozomy jsou </a:t>
            </a:r>
            <a:r>
              <a:rPr lang="cs-C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ZZ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s-CZ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homogametické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pohlaví).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Pomocí PCR dochází pomocí specifických </a:t>
            </a:r>
            <a:r>
              <a:rPr lang="cs-CZ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primerů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 amplifikaci DNA odpovídající části genu na chromozomu W (CHD-W) a na chromozomu Z (CHD-Z). Při elektroforetické separaci lze na gelu pozorovat </a:t>
            </a:r>
            <a:r>
              <a:rPr lang="cs-C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dva pruhy (bandy) pro samičí pohlaví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větší CHD-Z (600 </a:t>
            </a:r>
            <a:r>
              <a:rPr lang="cs-CZ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pb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a menší CHD-W (400 </a:t>
            </a:r>
            <a:r>
              <a:rPr lang="cs-CZ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pb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U </a:t>
            </a:r>
            <a:r>
              <a:rPr lang="cs-C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samců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charakteristický pouze </a:t>
            </a:r>
            <a:r>
              <a:rPr lang="cs-C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jeden 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větší </a:t>
            </a:r>
            <a:r>
              <a:rPr lang="cs-C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band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 CHD-Z (600 </a:t>
            </a:r>
            <a:r>
              <a:rPr lang="cs-CZ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pb</a:t>
            </a: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44500" indent="-444500">
              <a:buFont typeface="Arial" panose="02110004020202020204"/>
              <a:buChar char="•"/>
            </a:pPr>
            <a:endParaRPr lang="cs-CZ" sz="2000"/>
          </a:p>
          <a:p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FCE49AF4-85BD-6460-92E7-D36FAFCEE3EE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D09FABB-6CA9-B9D2-B662-6309E794AEDC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0C59E25C-7EEA-39F2-ED7B-928856916997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Princip determinace ptačího pohlaví</a:t>
            </a:r>
          </a:p>
        </p:txBody>
      </p:sp>
    </p:spTree>
    <p:extLst>
      <p:ext uri="{BB962C8B-B14F-4D97-AF65-F5344CB8AC3E}">
        <p14:creationId xmlns:p14="http://schemas.microsoft.com/office/powerpoint/2010/main" val="322354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198989E9-1939-21BA-D5D5-2B35F90B58F2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4A4BA4-5AEA-BD1C-27BF-702AE7D0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966" y="78982"/>
            <a:ext cx="10515600" cy="1325563"/>
          </a:xfrm>
        </p:spPr>
        <p:txBody>
          <a:bodyPr/>
          <a:lstStyle/>
          <a:p>
            <a:r>
              <a:rPr lang="cs-CZ"/>
              <a:t>Příprava tkáně k izolaci DNA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08858D-BFC5-9C46-E8F0-0A6F17204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630" y="1424679"/>
            <a:ext cx="5292668" cy="3760931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Oddělení kousku tkáně (sval) o velikosti dvou špendlíkových hlaviček a přenesení do mikrozkumavky (1,5 ml)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err="1"/>
              <a:t>Napipetování</a:t>
            </a:r>
            <a:r>
              <a:rPr lang="cs-CZ" sz="2000" dirty="0"/>
              <a:t> 200 µl pufru (</a:t>
            </a:r>
            <a:r>
              <a:rPr lang="cs-CZ" sz="2000" b="1" dirty="0">
                <a:solidFill>
                  <a:schemeClr val="accent1"/>
                </a:solidFill>
              </a:rPr>
              <a:t>GT Buffer</a:t>
            </a:r>
            <a:r>
              <a:rPr lang="cs-CZ" sz="21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Homogenizace pomocí </a:t>
            </a:r>
            <a:r>
              <a:rPr lang="cs-CZ" sz="2000" dirty="0" err="1"/>
              <a:t>mikropaličky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 err="1"/>
              <a:t>Napipetování</a:t>
            </a:r>
            <a:r>
              <a:rPr lang="cs-CZ" sz="2000" dirty="0"/>
              <a:t> 20 µl enzymu (</a:t>
            </a:r>
            <a:r>
              <a:rPr lang="cs-CZ" sz="2000" b="1" dirty="0">
                <a:solidFill>
                  <a:schemeClr val="accent1"/>
                </a:solidFill>
              </a:rPr>
              <a:t>proteináza K</a:t>
            </a:r>
            <a:r>
              <a:rPr lang="cs-CZ" sz="2000" dirty="0"/>
              <a:t>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Uzavření zkumavky, protřepání a inkubace </a:t>
            </a:r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A1CDA20A-3171-966C-FD89-69D7E6862EDB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290D945-8F37-8720-2896-F569CEFE5C30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9E26496-5622-C83E-F205-6F594D6055FD}"/>
              </a:ext>
            </a:extLst>
          </p:cNvPr>
          <p:cNvGrpSpPr/>
          <p:nvPr/>
        </p:nvGrpSpPr>
        <p:grpSpPr>
          <a:xfrm>
            <a:off x="5358751" y="5553832"/>
            <a:ext cx="1473199" cy="511175"/>
            <a:chOff x="4565001" y="5553832"/>
            <a:chExt cx="1473199" cy="511175"/>
          </a:xfrm>
        </p:grpSpPr>
        <p:sp>
          <p:nvSpPr>
            <p:cNvPr id="8" name="Šipka: pětiúhelník 7">
              <a:extLst>
                <a:ext uri="{FF2B5EF4-FFF2-40B4-BE49-F238E27FC236}">
                  <a16:creationId xmlns:a16="http://schemas.microsoft.com/office/drawing/2014/main" id="{F1986996-6ABD-5954-C4A4-CE2388DD44F9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ástupný text 4">
              <a:extLst>
                <a:ext uri="{FF2B5EF4-FFF2-40B4-BE49-F238E27FC236}">
                  <a16:creationId xmlns:a16="http://schemas.microsoft.com/office/drawing/2014/main" id="{D3A60105-4808-0501-81B1-4CF92B399D7F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3" name="Online médium 2" title="1  Příprava tkáně k izolaci DNA">
            <a:hlinkClick r:id="" action="ppaction://media"/>
            <a:extLst>
              <a:ext uri="{FF2B5EF4-FFF2-40B4-BE49-F238E27FC236}">
                <a16:creationId xmlns:a16="http://schemas.microsoft.com/office/drawing/2014/main" id="{53BEBE9F-DB74-DA12-37F9-0FB4F0981F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19656" y="1496646"/>
            <a:ext cx="5294499" cy="298547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6E7B20C-8439-0BCF-C369-233F40248A0F}"/>
              </a:ext>
            </a:extLst>
          </p:cNvPr>
          <p:cNvSpPr txBox="1"/>
          <p:nvPr/>
        </p:nvSpPr>
        <p:spPr>
          <a:xfrm>
            <a:off x="810031" y="4248801"/>
            <a:ext cx="40216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ea typeface="+mn-lt"/>
                <a:cs typeface="+mn-lt"/>
              </a:rPr>
              <a:t>2 min při pokojové teplotě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43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61066B4A-0098-0B07-01FB-C7EFA67F0649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08858D-BFC5-9C46-E8F0-0A6F17204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270" y="1418515"/>
            <a:ext cx="5550679" cy="3684588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 err="1"/>
              <a:t>Napipetování</a:t>
            </a:r>
            <a:r>
              <a:rPr lang="cs-CZ" sz="2000" dirty="0"/>
              <a:t> 200 µl </a:t>
            </a:r>
            <a:r>
              <a:rPr lang="cs-CZ" sz="2000" dirty="0" err="1"/>
              <a:t>lyzačního</a:t>
            </a:r>
            <a:r>
              <a:rPr lang="cs-CZ" sz="2000" dirty="0"/>
              <a:t> pufru (</a:t>
            </a:r>
            <a:r>
              <a:rPr lang="cs-CZ" sz="2000" b="1" dirty="0">
                <a:solidFill>
                  <a:schemeClr val="accent1"/>
                </a:solidFill>
              </a:rPr>
              <a:t>GBT Buffer</a:t>
            </a:r>
            <a:r>
              <a:rPr lang="cs-CZ" sz="2000" dirty="0"/>
              <a:t>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Uzavření, protřepání a umístění do předehřátého třepacího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termobloku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/>
              <a:t>na 3 hod při teplotě 55 °C a 500 </a:t>
            </a:r>
            <a:r>
              <a:rPr lang="cs-CZ" sz="2000" dirty="0" err="1"/>
              <a:t>rpm</a:t>
            </a:r>
            <a:endParaRPr lang="cs-CZ" sz="2000"/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Uchování buněčného </a:t>
            </a:r>
            <a:r>
              <a:rPr lang="cs-CZ" sz="2000" dirty="0" err="1"/>
              <a:t>lyzátu</a:t>
            </a:r>
            <a:r>
              <a:rPr lang="cs-CZ" sz="2000" dirty="0"/>
              <a:t> v </a:t>
            </a:r>
            <a:r>
              <a:rPr lang="cs-CZ" sz="2000" dirty="0">
                <a:solidFill>
                  <a:srgbClr val="C00000"/>
                </a:solidFill>
              </a:rPr>
              <a:t>lednici</a:t>
            </a:r>
            <a:r>
              <a:rPr lang="cs-CZ" sz="2000" dirty="0"/>
              <a:t> při 4 °C</a:t>
            </a:r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60930159-8E0C-C3DD-8644-06AB55A353E8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DAD29437-C57F-B4E3-13DD-9FEB45A9DC81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Nadpis 1">
            <a:extLst>
              <a:ext uri="{FF2B5EF4-FFF2-40B4-BE49-F238E27FC236}">
                <a16:creationId xmlns:a16="http://schemas.microsoft.com/office/drawing/2014/main" id="{3330CC1E-30D8-7FCD-C96F-D6318BF3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966" y="78982"/>
            <a:ext cx="10515600" cy="1325563"/>
          </a:xfrm>
        </p:spPr>
        <p:txBody>
          <a:bodyPr/>
          <a:lstStyle/>
          <a:p>
            <a:r>
              <a:rPr lang="cs-CZ"/>
              <a:t>Příprava tkáně k izolaci DNA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725F81DE-A849-AAC5-923F-9C1D2231F42E}"/>
              </a:ext>
            </a:extLst>
          </p:cNvPr>
          <p:cNvGrpSpPr/>
          <p:nvPr/>
        </p:nvGrpSpPr>
        <p:grpSpPr>
          <a:xfrm>
            <a:off x="5348168" y="5553832"/>
            <a:ext cx="1473199" cy="511175"/>
            <a:chOff x="4565001" y="5553832"/>
            <a:chExt cx="1473199" cy="511175"/>
          </a:xfrm>
        </p:grpSpPr>
        <p:sp>
          <p:nvSpPr>
            <p:cNvPr id="3" name="Šipka: pětiúhelník 2">
              <a:extLst>
                <a:ext uri="{FF2B5EF4-FFF2-40B4-BE49-F238E27FC236}">
                  <a16:creationId xmlns:a16="http://schemas.microsoft.com/office/drawing/2014/main" id="{38794C86-92AB-A088-7DC5-1CE496E81E25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Zástupný text 4">
              <a:extLst>
                <a:ext uri="{FF2B5EF4-FFF2-40B4-BE49-F238E27FC236}">
                  <a16:creationId xmlns:a16="http://schemas.microsoft.com/office/drawing/2014/main" id="{D03BF290-1269-0C58-4577-15F962A9D5C0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2" name="Online médium 1" title="2  Příprava tkáně k izolaci DNA">
            <a:hlinkClick r:id="" action="ppaction://media"/>
            <a:extLst>
              <a:ext uri="{FF2B5EF4-FFF2-40B4-BE49-F238E27FC236}">
                <a16:creationId xmlns:a16="http://schemas.microsoft.com/office/drawing/2014/main" id="{A9F5A97F-6FEB-95E5-FA89-C6056140BA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19656" y="1496646"/>
            <a:ext cx="5294499" cy="29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9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C6BF7AAE-6A8D-192D-8383-F2CF52F7091E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3EE631-58EF-F097-F41D-FCA3E82A8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125" y="1406335"/>
            <a:ext cx="5548204" cy="3742950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cs-CZ" sz="2000" dirty="0" err="1"/>
              <a:t>Napipetování</a:t>
            </a:r>
            <a:r>
              <a:rPr lang="cs-CZ" sz="2000" dirty="0"/>
              <a:t> 200 µl </a:t>
            </a:r>
            <a:r>
              <a:rPr lang="cs-CZ" sz="2000" b="1" dirty="0">
                <a:solidFill>
                  <a:schemeClr val="accent1"/>
                </a:solidFill>
              </a:rPr>
              <a:t>96% ethanolu </a:t>
            </a:r>
            <a:r>
              <a:rPr lang="cs-CZ" sz="2000" dirty="0"/>
              <a:t>k buněčnému </a:t>
            </a:r>
            <a:r>
              <a:rPr lang="cs-CZ" sz="2000" dirty="0" err="1"/>
              <a:t>lyzátu</a:t>
            </a:r>
            <a:endParaRPr lang="cs-CZ" sz="2000"/>
          </a:p>
          <a:p>
            <a:pPr marL="457200" indent="-457200">
              <a:buFont typeface="+mj-lt"/>
              <a:buAutoNum type="arabicPeriod" startAt="9"/>
            </a:pPr>
            <a:r>
              <a:rPr lang="cs-CZ" sz="2000" dirty="0"/>
              <a:t>Promíchání obsahu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cs-CZ" sz="2000" dirty="0"/>
              <a:t>Přelití </a:t>
            </a:r>
            <a:r>
              <a:rPr lang="cs-CZ" sz="2000" dirty="0" err="1"/>
              <a:t>lyzátu</a:t>
            </a:r>
            <a:r>
              <a:rPr lang="cs-CZ" sz="2000" dirty="0"/>
              <a:t> do kolonky ve sběrné zkumavce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cs-CZ" sz="2000" dirty="0"/>
              <a:t>Umístění vzorku do </a:t>
            </a:r>
            <a:r>
              <a:rPr lang="cs-CZ" sz="2000" dirty="0">
                <a:solidFill>
                  <a:srgbClr val="C00000"/>
                </a:solidFill>
              </a:rPr>
              <a:t>centrifugy</a:t>
            </a:r>
            <a:r>
              <a:rPr lang="cs-CZ" sz="2000" dirty="0"/>
              <a:t> a centrifugace </a:t>
            </a:r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43228F65-99CE-FE2E-3D61-F4C1C6EAE1D1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6F309ED-D30D-C12F-D8F3-3915C5C9035A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2F936A3D-42BA-4728-C70A-48836EC96FAF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Izolace DNA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D6276D2-1B24-3141-6A78-CB017A43AECF}"/>
              </a:ext>
            </a:extLst>
          </p:cNvPr>
          <p:cNvGrpSpPr/>
          <p:nvPr/>
        </p:nvGrpSpPr>
        <p:grpSpPr>
          <a:xfrm>
            <a:off x="5358751" y="5553832"/>
            <a:ext cx="1473199" cy="511175"/>
            <a:chOff x="4565001" y="5553832"/>
            <a:chExt cx="1473199" cy="511175"/>
          </a:xfrm>
        </p:grpSpPr>
        <p:sp>
          <p:nvSpPr>
            <p:cNvPr id="3" name="Šipka: pětiúhelník 2">
              <a:extLst>
                <a:ext uri="{FF2B5EF4-FFF2-40B4-BE49-F238E27FC236}">
                  <a16:creationId xmlns:a16="http://schemas.microsoft.com/office/drawing/2014/main" id="{94BD8EE2-D4D0-0176-93BA-B15B77112434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Zástupný text 4">
              <a:extLst>
                <a:ext uri="{FF2B5EF4-FFF2-40B4-BE49-F238E27FC236}">
                  <a16:creationId xmlns:a16="http://schemas.microsoft.com/office/drawing/2014/main" id="{D989C8EB-AC8F-8075-745A-6F62A9BFA53B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11" name="Obrázek 10" descr="Obsah obrázku zeď, interiér, Průhledný materiál, Laboratorní vybavení&#10;&#10;Popis se vygeneroval automaticky.">
            <a:extLst>
              <a:ext uri="{FF2B5EF4-FFF2-40B4-BE49-F238E27FC236}">
                <a16:creationId xmlns:a16="http://schemas.microsoft.com/office/drawing/2014/main" id="{21C4EDF9-F300-104E-AA3A-0B0752B8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45" t="33349" r="37868" b="24403"/>
          <a:stretch/>
        </p:blipFill>
        <p:spPr>
          <a:xfrm>
            <a:off x="3846617" y="3980799"/>
            <a:ext cx="1407630" cy="2628249"/>
          </a:xfrm>
          <a:prstGeom prst="rect">
            <a:avLst/>
          </a:prstGeom>
        </p:spPr>
      </p:pic>
      <p:pic>
        <p:nvPicPr>
          <p:cNvPr id="12" name="Obrázek 11" descr="Obsah obrázku zeď, interiér&#10;&#10;Popis se vygeneroval automaticky.">
            <a:extLst>
              <a:ext uri="{FF2B5EF4-FFF2-40B4-BE49-F238E27FC236}">
                <a16:creationId xmlns:a16="http://schemas.microsoft.com/office/drawing/2014/main" id="{31D6C1B5-740A-A57F-2A70-F348F75844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41" t="40497" r="33017" b="11149"/>
          <a:stretch/>
        </p:blipFill>
        <p:spPr>
          <a:xfrm>
            <a:off x="913912" y="3988939"/>
            <a:ext cx="1674840" cy="259434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E85C18F-728B-F798-1CF6-08226C63C52F}"/>
              </a:ext>
            </a:extLst>
          </p:cNvPr>
          <p:cNvSpPr txBox="1"/>
          <p:nvPr/>
        </p:nvSpPr>
        <p:spPr>
          <a:xfrm>
            <a:off x="158750" y="5312833"/>
            <a:ext cx="16192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200"/>
              <a:t>Kolonka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157D8CF-7A71-DCEF-CF53-39383C9153AE}"/>
              </a:ext>
            </a:extLst>
          </p:cNvPr>
          <p:cNvSpPr txBox="1"/>
          <p:nvPr/>
        </p:nvSpPr>
        <p:spPr>
          <a:xfrm>
            <a:off x="2561166" y="5291666"/>
            <a:ext cx="16192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/>
              <a:t>Sběrná zkumavka</a:t>
            </a:r>
            <a:endParaRPr lang="cs-CZ" sz="1400"/>
          </a:p>
        </p:txBody>
      </p:sp>
      <p:sp>
        <p:nvSpPr>
          <p:cNvPr id="15" name="Šipka: ohnutá 14">
            <a:extLst>
              <a:ext uri="{FF2B5EF4-FFF2-40B4-BE49-F238E27FC236}">
                <a16:creationId xmlns:a16="http://schemas.microsoft.com/office/drawing/2014/main" id="{C6C05CA1-4FE2-454B-026A-DFC45506E637}"/>
              </a:ext>
            </a:extLst>
          </p:cNvPr>
          <p:cNvSpPr/>
          <p:nvPr/>
        </p:nvSpPr>
        <p:spPr>
          <a:xfrm>
            <a:off x="433917" y="4931833"/>
            <a:ext cx="338666" cy="34925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: ohnutá 15">
            <a:extLst>
              <a:ext uri="{FF2B5EF4-FFF2-40B4-BE49-F238E27FC236}">
                <a16:creationId xmlns:a16="http://schemas.microsoft.com/office/drawing/2014/main" id="{0C1670B4-0A2D-92B0-2A34-C1EC629B8C30}"/>
              </a:ext>
            </a:extLst>
          </p:cNvPr>
          <p:cNvSpPr/>
          <p:nvPr/>
        </p:nvSpPr>
        <p:spPr>
          <a:xfrm rot="10800000" flipV="1">
            <a:off x="2910416" y="4931832"/>
            <a:ext cx="285750" cy="35983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" name="Online médium 1" title="3  Izolace DNA">
            <a:hlinkClick r:id="" action="ppaction://media"/>
            <a:extLst>
              <a:ext uri="{FF2B5EF4-FFF2-40B4-BE49-F238E27FC236}">
                <a16:creationId xmlns:a16="http://schemas.microsoft.com/office/drawing/2014/main" id="{CAAB5E94-3FA4-A9F7-5C0D-B01A50C2AB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40008" y="1511300"/>
            <a:ext cx="5289615" cy="2988734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062F64D-E6BC-7174-BFD7-5FF7729DB2BE}"/>
              </a:ext>
            </a:extLst>
          </p:cNvPr>
          <p:cNvSpPr txBox="1"/>
          <p:nvPr/>
        </p:nvSpPr>
        <p:spPr>
          <a:xfrm>
            <a:off x="801891" y="3477845"/>
            <a:ext cx="41380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ea typeface="+mn-lt"/>
                <a:cs typeface="+mn-lt"/>
              </a:rPr>
              <a:t>1 min při 13 000 </a:t>
            </a:r>
            <a:r>
              <a:rPr lang="cs-CZ" sz="2000" dirty="0" err="1">
                <a:ea typeface="+mn-lt"/>
                <a:cs typeface="+mn-lt"/>
              </a:rPr>
              <a:t>rpm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137422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CBD61E84-6C3B-492F-12A5-E720144A4622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150" y="1417913"/>
            <a:ext cx="5566541" cy="4184445"/>
          </a:xfrm>
        </p:spPr>
        <p:txBody>
          <a:bodyPr tIns="360000">
            <a:norm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cs-CZ" sz="2000"/>
              <a:t>Vylití obsahu ze sběrné zkumavky a navrácení pod kolonku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err="1"/>
              <a:t>Napipetování</a:t>
            </a:r>
            <a:r>
              <a:rPr lang="cs-CZ" sz="2000"/>
              <a:t> 400 µl promývacího roztoku 1 (</a:t>
            </a:r>
            <a:r>
              <a:rPr lang="cs-CZ" sz="2000" b="1">
                <a:solidFill>
                  <a:schemeClr val="accent1"/>
                </a:solidFill>
              </a:rPr>
              <a:t>W1 Buffer</a:t>
            </a:r>
            <a:r>
              <a:rPr lang="cs-CZ" sz="2000"/>
              <a:t>)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/>
              <a:t>Centrifugace 1 min při 13 000 </a:t>
            </a:r>
            <a:r>
              <a:rPr lang="cs-CZ" sz="2000" err="1"/>
              <a:t>rpm</a:t>
            </a:r>
            <a:endParaRPr lang="cs-CZ" sz="2000"/>
          </a:p>
          <a:p>
            <a:pPr marL="457200" indent="-457200">
              <a:buFont typeface="+mj-lt"/>
              <a:buAutoNum type="arabicPeriod" startAt="13"/>
            </a:pPr>
            <a:r>
              <a:rPr lang="cs-CZ" sz="2000"/>
              <a:t>Vylití obsahu ze sběrné zkumavky a navrácení pod kolonku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err="1"/>
              <a:t>Napipetování</a:t>
            </a:r>
            <a:r>
              <a:rPr lang="cs-CZ" sz="2000"/>
              <a:t>  600 µl promývacího roztoku 2 (</a:t>
            </a:r>
            <a:r>
              <a:rPr lang="cs-CZ" sz="2000" b="1" err="1">
                <a:solidFill>
                  <a:schemeClr val="accent1"/>
                </a:solidFill>
              </a:rPr>
              <a:t>Wash</a:t>
            </a:r>
            <a:r>
              <a:rPr lang="cs-CZ" sz="2000" b="1">
                <a:solidFill>
                  <a:schemeClr val="accent1"/>
                </a:solidFill>
              </a:rPr>
              <a:t> Buffer</a:t>
            </a:r>
            <a:r>
              <a:rPr lang="cs-CZ" sz="2000"/>
              <a:t>)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/>
              <a:t>Centrifugace 1 min při 13 000 </a:t>
            </a:r>
            <a:r>
              <a:rPr lang="cs-CZ" sz="2000" err="1"/>
              <a:t>rpm</a:t>
            </a:r>
            <a:endParaRPr lang="cs-CZ" sz="2000"/>
          </a:p>
          <a:p>
            <a:endParaRPr lang="cs-CZ"/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7CB1D1A5-0B92-1573-6A9D-6A29CE226A07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3312F7E-54D2-3A8A-C482-E470620F0D65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Nadpis 1">
            <a:extLst>
              <a:ext uri="{FF2B5EF4-FFF2-40B4-BE49-F238E27FC236}">
                <a16:creationId xmlns:a16="http://schemas.microsoft.com/office/drawing/2014/main" id="{12B65E25-E200-E0DB-B4DE-256BF2B2DD9D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Izolace DNA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3B91E4A-ADC0-7375-19F3-9A869BCED897}"/>
              </a:ext>
            </a:extLst>
          </p:cNvPr>
          <p:cNvGrpSpPr/>
          <p:nvPr/>
        </p:nvGrpSpPr>
        <p:grpSpPr>
          <a:xfrm>
            <a:off x="5358751" y="5553832"/>
            <a:ext cx="1473199" cy="511175"/>
            <a:chOff x="4565001" y="5553832"/>
            <a:chExt cx="1473199" cy="511175"/>
          </a:xfrm>
        </p:grpSpPr>
        <p:sp>
          <p:nvSpPr>
            <p:cNvPr id="3" name="Šipka: pětiúhelník 2">
              <a:extLst>
                <a:ext uri="{FF2B5EF4-FFF2-40B4-BE49-F238E27FC236}">
                  <a16:creationId xmlns:a16="http://schemas.microsoft.com/office/drawing/2014/main" id="{BC0D554B-E8B2-867F-9A39-9885657B5451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Zástupný text 4">
              <a:extLst>
                <a:ext uri="{FF2B5EF4-FFF2-40B4-BE49-F238E27FC236}">
                  <a16:creationId xmlns:a16="http://schemas.microsoft.com/office/drawing/2014/main" id="{E3B9A805-AED7-8C2D-99BC-0937C1E04E1C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2" name="Online médium 1" title="4  Izolace DNA">
            <a:hlinkClick r:id="" action="ppaction://media"/>
            <a:extLst>
              <a:ext uri="{FF2B5EF4-FFF2-40B4-BE49-F238E27FC236}">
                <a16:creationId xmlns:a16="http://schemas.microsoft.com/office/drawing/2014/main" id="{CE417C83-A497-E8D2-41F8-3AE1C21944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40008" y="1543050"/>
            <a:ext cx="5289615" cy="29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838" y="1421194"/>
            <a:ext cx="5729128" cy="4838061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19"/>
            </a:pPr>
            <a:r>
              <a:rPr lang="cs-CZ" sz="2000" dirty="0"/>
              <a:t>Vylití obsahu ze sběrné zkumavky a navrácení pod kolonku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cs-CZ" sz="2000" dirty="0"/>
              <a:t>Centrifugace 3 min při 13 000 </a:t>
            </a:r>
            <a:r>
              <a:rPr lang="cs-CZ" sz="2000" dirty="0" err="1"/>
              <a:t>rpm</a:t>
            </a:r>
            <a:endParaRPr lang="cs-CZ" sz="2000"/>
          </a:p>
          <a:p>
            <a:pPr marL="457200" indent="-457200">
              <a:buFont typeface="+mj-lt"/>
              <a:buAutoNum type="arabicPeriod" startAt="19"/>
            </a:pPr>
            <a:r>
              <a:rPr lang="cs-CZ" sz="2000" dirty="0"/>
              <a:t>Vložení kolonky do nové zkumavky (1,5 ml)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cs-CZ" sz="2000" dirty="0" err="1"/>
              <a:t>Napipetování</a:t>
            </a:r>
            <a:r>
              <a:rPr lang="cs-CZ" sz="2000" dirty="0"/>
              <a:t>  50 µl elučního roztoku (</a:t>
            </a:r>
            <a:r>
              <a:rPr lang="cs-CZ" sz="2000" b="1" dirty="0" err="1">
                <a:solidFill>
                  <a:schemeClr val="accent1"/>
                </a:solidFill>
              </a:rPr>
              <a:t>Elution</a:t>
            </a:r>
            <a:r>
              <a:rPr lang="cs-CZ" sz="2000" b="1" dirty="0">
                <a:solidFill>
                  <a:schemeClr val="accent1"/>
                </a:solidFill>
              </a:rPr>
              <a:t> Buffer</a:t>
            </a:r>
            <a:r>
              <a:rPr lang="cs-CZ" sz="2000" dirty="0"/>
              <a:t>)</a:t>
            </a:r>
          </a:p>
          <a:p>
            <a:pPr marL="457200" lvl="1" indent="0">
              <a:buNone/>
            </a:pPr>
            <a:r>
              <a:rPr lang="cs-CZ" sz="1600" dirty="0"/>
              <a:t> Může být předehřátý na 55 °C</a:t>
            </a:r>
          </a:p>
          <a:p>
            <a:pPr marL="444500" indent="-444500">
              <a:buFont typeface="+mj-lt"/>
              <a:buAutoNum type="arabicPeriod" startAt="19"/>
            </a:pPr>
            <a:r>
              <a:rPr lang="cs-CZ" sz="2000" dirty="0"/>
              <a:t>Inkubace 2 min při pokojové teplotě</a:t>
            </a:r>
          </a:p>
          <a:p>
            <a:pPr marL="444500" indent="-444500">
              <a:buFont typeface="+mj-lt"/>
              <a:buAutoNum type="arabicPeriod" startAt="19"/>
            </a:pPr>
            <a:r>
              <a:rPr lang="cs-CZ" sz="2000" dirty="0"/>
              <a:t>Centrifugace 2 min při 13 000 </a:t>
            </a:r>
            <a:r>
              <a:rPr lang="cs-CZ" sz="2000" dirty="0" err="1"/>
              <a:t>rpm</a:t>
            </a:r>
            <a:endParaRPr lang="cs-CZ" sz="2000"/>
          </a:p>
          <a:p>
            <a:pPr marL="444500" indent="-444500">
              <a:buFont typeface="+mj-lt"/>
              <a:buAutoNum type="arabicPeriod" startAt="19"/>
            </a:pPr>
            <a:r>
              <a:rPr lang="cs-CZ" sz="2000" dirty="0"/>
              <a:t>Odstranění kolonky a uložení DNA do </a:t>
            </a:r>
            <a:r>
              <a:rPr lang="cs-CZ" sz="2000" dirty="0">
                <a:solidFill>
                  <a:srgbClr val="C00000"/>
                </a:solidFill>
              </a:rPr>
              <a:t>mrazničky</a:t>
            </a:r>
            <a:r>
              <a:rPr lang="cs-CZ" sz="2000" dirty="0"/>
              <a:t> při -18 °C </a:t>
            </a:r>
          </a:p>
          <a:p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Izolace DNA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9A6EF2F-3EB4-CD40-CBF0-E655D4F538B6}"/>
              </a:ext>
            </a:extLst>
          </p:cNvPr>
          <p:cNvGrpSpPr/>
          <p:nvPr/>
        </p:nvGrpSpPr>
        <p:grpSpPr>
          <a:xfrm>
            <a:off x="5369334" y="5553832"/>
            <a:ext cx="1473199" cy="511175"/>
            <a:chOff x="4565001" y="5553832"/>
            <a:chExt cx="1473199" cy="511175"/>
          </a:xfrm>
        </p:grpSpPr>
        <p:sp>
          <p:nvSpPr>
            <p:cNvPr id="14" name="Šipka: pětiúhelník 13">
              <a:extLst>
                <a:ext uri="{FF2B5EF4-FFF2-40B4-BE49-F238E27FC236}">
                  <a16:creationId xmlns:a16="http://schemas.microsoft.com/office/drawing/2014/main" id="{18C8655C-4F4B-4C92-97BD-859AC1BB6E1A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ástupný text 4">
              <a:extLst>
                <a:ext uri="{FF2B5EF4-FFF2-40B4-BE49-F238E27FC236}">
                  <a16:creationId xmlns:a16="http://schemas.microsoft.com/office/drawing/2014/main" id="{4C29C981-51D3-5C1C-B33A-B93472D62A45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2" name="Online médium 1" title="5  Izolace DNA">
            <a:hlinkClick r:id="" action="ppaction://media"/>
            <a:extLst>
              <a:ext uri="{FF2B5EF4-FFF2-40B4-BE49-F238E27FC236}">
                <a16:creationId xmlns:a16="http://schemas.microsoft.com/office/drawing/2014/main" id="{3D84CDE7-8143-7A85-85F8-FA5E2203B7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0592" y="1521883"/>
            <a:ext cx="5289615" cy="29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503" y="1418520"/>
            <a:ext cx="5864930" cy="3611767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44500" indent="-444500">
              <a:buFont typeface="+mj-lt"/>
              <a:buAutoNum type="arabicPeriod"/>
            </a:pPr>
            <a:r>
              <a:rPr lang="cs-CZ" sz="2000"/>
              <a:t>Příprava PCR směsi (18 </a:t>
            </a:r>
            <a:r>
              <a:rPr lang="cs-CZ" sz="2000" err="1">
                <a:ea typeface="+mn-lt"/>
                <a:cs typeface="+mn-lt"/>
              </a:rPr>
              <a:t>μl</a:t>
            </a:r>
            <a:r>
              <a:rPr lang="cs-CZ" sz="2000">
                <a:ea typeface="+mn-lt"/>
                <a:cs typeface="+mn-lt"/>
              </a:rPr>
              <a:t>) </a:t>
            </a:r>
            <a:r>
              <a:rPr lang="cs-CZ" sz="2000"/>
              <a:t>do PCR mikrozkumavky </a:t>
            </a:r>
          </a:p>
          <a:p>
            <a:pPr marL="971550" lvl="1">
              <a:buFont typeface="Courier New"/>
              <a:buChar char="o"/>
            </a:pPr>
            <a:r>
              <a:rPr lang="cs-CZ" sz="1600"/>
              <a:t>10 </a:t>
            </a:r>
            <a:r>
              <a:rPr lang="cs-CZ" sz="1600" err="1">
                <a:ea typeface="+mn-lt"/>
                <a:cs typeface="+mn-lt"/>
              </a:rPr>
              <a:t>μl</a:t>
            </a:r>
            <a:r>
              <a:rPr lang="cs-CZ" sz="1600">
                <a:ea typeface="+mn-lt"/>
                <a:cs typeface="+mn-lt"/>
              </a:rPr>
              <a:t> - PCR master mix</a:t>
            </a:r>
          </a:p>
          <a:p>
            <a:pPr marL="971550" lvl="1">
              <a:buFont typeface="Courier New"/>
              <a:buChar char="o"/>
            </a:pPr>
            <a:r>
              <a:rPr lang="cs-CZ" sz="1600">
                <a:ea typeface="+mn-lt"/>
                <a:cs typeface="+mn-lt"/>
              </a:rPr>
              <a:t>4 </a:t>
            </a:r>
            <a:r>
              <a:rPr lang="cs-CZ" sz="1600" err="1">
                <a:ea typeface="+mn-lt"/>
                <a:cs typeface="+mn-lt"/>
              </a:rPr>
              <a:t>μl</a:t>
            </a:r>
            <a:r>
              <a:rPr lang="cs-CZ" sz="1600">
                <a:ea typeface="+mn-lt"/>
                <a:cs typeface="+mn-lt"/>
              </a:rPr>
              <a:t>  - PCR voda</a:t>
            </a:r>
          </a:p>
          <a:p>
            <a:pPr marL="971550" lvl="1">
              <a:buFont typeface="Courier New"/>
              <a:buChar char="o"/>
            </a:pPr>
            <a:r>
              <a:rPr lang="cs-CZ" sz="1600">
                <a:ea typeface="+mn-lt"/>
                <a:cs typeface="+mn-lt"/>
              </a:rPr>
              <a:t>2 </a:t>
            </a:r>
            <a:r>
              <a:rPr lang="cs-CZ" sz="1600" err="1">
                <a:ea typeface="+mn-lt"/>
                <a:cs typeface="+mn-lt"/>
              </a:rPr>
              <a:t>μl</a:t>
            </a:r>
            <a:r>
              <a:rPr lang="cs-CZ" sz="1600">
                <a:ea typeface="+mn-lt"/>
                <a:cs typeface="+mn-lt"/>
              </a:rPr>
              <a:t>  - primer 2550F</a:t>
            </a:r>
          </a:p>
          <a:p>
            <a:pPr marL="971550" lvl="1">
              <a:buFont typeface="Courier New"/>
              <a:buChar char="o"/>
            </a:pPr>
            <a:r>
              <a:rPr lang="cs-CZ" sz="1600"/>
              <a:t>2 </a:t>
            </a:r>
            <a:r>
              <a:rPr lang="cs-CZ" sz="1600" err="1">
                <a:ea typeface="+mn-lt"/>
                <a:cs typeface="+mn-lt"/>
              </a:rPr>
              <a:t>μl</a:t>
            </a:r>
            <a:r>
              <a:rPr lang="cs-CZ" sz="1600">
                <a:ea typeface="+mn-lt"/>
                <a:cs typeface="+mn-lt"/>
              </a:rPr>
              <a:t>  - primer 2718R </a:t>
            </a:r>
          </a:p>
          <a:p>
            <a:pPr marL="444500" indent="-444500">
              <a:buAutoNum type="arabicPeriod"/>
            </a:pPr>
            <a:r>
              <a:rPr lang="cs-CZ" sz="2000" err="1"/>
              <a:t>Připipetování</a:t>
            </a:r>
            <a:r>
              <a:rPr lang="cs-CZ" sz="2000"/>
              <a:t> </a:t>
            </a:r>
            <a:r>
              <a:rPr lang="cs-CZ" sz="2000">
                <a:ea typeface="+mn-lt"/>
                <a:cs typeface="+mn-lt"/>
              </a:rPr>
              <a:t>2 </a:t>
            </a:r>
            <a:r>
              <a:rPr lang="cs-CZ" sz="2000" err="1">
                <a:ea typeface="+mn-lt"/>
                <a:cs typeface="+mn-lt"/>
              </a:rPr>
              <a:t>μl</a:t>
            </a:r>
            <a:r>
              <a:rPr lang="cs-CZ" sz="2000">
                <a:ea typeface="+mn-lt"/>
                <a:cs typeface="+mn-lt"/>
              </a:rPr>
              <a:t> izolované DNA</a:t>
            </a:r>
          </a:p>
          <a:p>
            <a:pPr marL="444500" indent="-444500">
              <a:buAutoNum type="arabicPeriod"/>
            </a:pPr>
            <a:r>
              <a:rPr lang="cs-CZ" sz="2000"/>
              <a:t>Vložení do </a:t>
            </a:r>
            <a:r>
              <a:rPr lang="cs-CZ" sz="2000" err="1">
                <a:solidFill>
                  <a:srgbClr val="C00000"/>
                </a:solidFill>
              </a:rPr>
              <a:t>termocykleru</a:t>
            </a:r>
            <a:r>
              <a:rPr lang="cs-CZ" sz="2000"/>
              <a:t> a spuštění programu</a:t>
            </a:r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PCR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6FC0531-9CA1-6DB0-E912-86A88F3DBFA6}"/>
              </a:ext>
            </a:extLst>
          </p:cNvPr>
          <p:cNvGrpSpPr/>
          <p:nvPr/>
        </p:nvGrpSpPr>
        <p:grpSpPr>
          <a:xfrm>
            <a:off x="5379918" y="5553832"/>
            <a:ext cx="1473199" cy="511175"/>
            <a:chOff x="4565001" y="5553832"/>
            <a:chExt cx="1473199" cy="511175"/>
          </a:xfrm>
        </p:grpSpPr>
        <p:sp>
          <p:nvSpPr>
            <p:cNvPr id="5" name="Šipka: pětiúhelník 4">
              <a:extLst>
                <a:ext uri="{FF2B5EF4-FFF2-40B4-BE49-F238E27FC236}">
                  <a16:creationId xmlns:a16="http://schemas.microsoft.com/office/drawing/2014/main" id="{A1437D7D-ADDD-D70C-3A4E-297886AB07D5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ástupný text 4">
              <a:extLst>
                <a:ext uri="{FF2B5EF4-FFF2-40B4-BE49-F238E27FC236}">
                  <a16:creationId xmlns:a16="http://schemas.microsoft.com/office/drawing/2014/main" id="{04391207-E463-F512-80F8-85174B0A81E4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9" name="Obrázek 8" descr="Obsah obrázku text, Plastová láhev, Rozpustné/rozpouštědlo, láhev na vodu&#10;&#10;Popis se vygeneroval automaticky.">
            <a:extLst>
              <a:ext uri="{FF2B5EF4-FFF2-40B4-BE49-F238E27FC236}">
                <a16:creationId xmlns:a16="http://schemas.microsoft.com/office/drawing/2014/main" id="{4EEC7A4B-99B8-E273-34F8-3F3A2E6C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07" t="7997" r="28755" b="9594"/>
          <a:stretch/>
        </p:blipFill>
        <p:spPr>
          <a:xfrm>
            <a:off x="3856321" y="4443581"/>
            <a:ext cx="945427" cy="2438572"/>
          </a:xfrm>
          <a:prstGeom prst="rect">
            <a:avLst/>
          </a:prstGeom>
        </p:spPr>
      </p:pic>
      <p:pic>
        <p:nvPicPr>
          <p:cNvPr id="10" name="Obrázek 9" descr="Obsah obrázku láhev, Nádoby na skladování potravin, červená, interiér&#10;&#10;Popis se vygeneroval automaticky.">
            <a:extLst>
              <a:ext uri="{FF2B5EF4-FFF2-40B4-BE49-F238E27FC236}">
                <a16:creationId xmlns:a16="http://schemas.microsoft.com/office/drawing/2014/main" id="{68121768-78D4-3F8B-C65C-673AD7443F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86" t="12857" r="29880" b="23174"/>
          <a:stretch/>
        </p:blipFill>
        <p:spPr>
          <a:xfrm>
            <a:off x="1427853" y="4459491"/>
            <a:ext cx="1020073" cy="242301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B46002E-DC15-34F6-3E31-7A613C14017E}"/>
              </a:ext>
            </a:extLst>
          </p:cNvPr>
          <p:cNvSpPr txBox="1"/>
          <p:nvPr/>
        </p:nvSpPr>
        <p:spPr>
          <a:xfrm>
            <a:off x="281677" y="5968998"/>
            <a:ext cx="103146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/>
              <a:t>Master mix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42D301F-F012-D1C8-FA16-A82ECC53A92C}"/>
              </a:ext>
            </a:extLst>
          </p:cNvPr>
          <p:cNvSpPr txBox="1"/>
          <p:nvPr/>
        </p:nvSpPr>
        <p:spPr>
          <a:xfrm>
            <a:off x="2753292" y="5978767"/>
            <a:ext cx="103146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/>
              <a:t>PCR voda</a:t>
            </a:r>
            <a:endParaRPr lang="cs-CZ"/>
          </a:p>
        </p:txBody>
      </p:sp>
      <p:sp>
        <p:nvSpPr>
          <p:cNvPr id="15" name="Šipka: ohnutá 14">
            <a:extLst>
              <a:ext uri="{FF2B5EF4-FFF2-40B4-BE49-F238E27FC236}">
                <a16:creationId xmlns:a16="http://schemas.microsoft.com/office/drawing/2014/main" id="{F2420D3C-D4F9-8390-A2C0-FE70AB7FD185}"/>
              </a:ext>
            </a:extLst>
          </p:cNvPr>
          <p:cNvSpPr/>
          <p:nvPr/>
        </p:nvSpPr>
        <p:spPr>
          <a:xfrm>
            <a:off x="751417" y="5460999"/>
            <a:ext cx="338666" cy="39158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: ohnutá 15">
            <a:extLst>
              <a:ext uri="{FF2B5EF4-FFF2-40B4-BE49-F238E27FC236}">
                <a16:creationId xmlns:a16="http://schemas.microsoft.com/office/drawing/2014/main" id="{DCC195DE-BF4A-6FE4-E60B-7B9221C963AC}"/>
              </a:ext>
            </a:extLst>
          </p:cNvPr>
          <p:cNvSpPr/>
          <p:nvPr/>
        </p:nvSpPr>
        <p:spPr>
          <a:xfrm>
            <a:off x="3115570" y="5460999"/>
            <a:ext cx="338666" cy="39158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" name="Online médium 1" title="6  PCR">
            <a:hlinkClick r:id="" action="ppaction://media"/>
            <a:extLst>
              <a:ext uri="{FF2B5EF4-FFF2-40B4-BE49-F238E27FC236}">
                <a16:creationId xmlns:a16="http://schemas.microsoft.com/office/drawing/2014/main" id="{F135641B-7DC8-F849-4F87-B33DB1F39B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40008" y="1532466"/>
            <a:ext cx="5286059" cy="29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24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91AB99C8C10943B7B08965DCB33282" ma:contentTypeVersion="6" ma:contentTypeDescription="Vytvoří nový dokument" ma:contentTypeScope="" ma:versionID="c9b3963023ebd305c36cabcd1ff6d786">
  <xsd:schema xmlns:xsd="http://www.w3.org/2001/XMLSchema" xmlns:xs="http://www.w3.org/2001/XMLSchema" xmlns:p="http://schemas.microsoft.com/office/2006/metadata/properties" xmlns:ns3="5ef9de0c-e461-4240-8d4a-b003b2e89be0" targetNamespace="http://schemas.microsoft.com/office/2006/metadata/properties" ma:root="true" ma:fieldsID="50078c11e99d2b352b5abe96180b9b03" ns3:_="">
    <xsd:import namespace="5ef9de0c-e461-4240-8d4a-b003b2e89b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9de0c-e461-4240-8d4a-b003b2e89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f9de0c-e461-4240-8d4a-b003b2e89be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659F99-5A1F-4D8B-9D03-D506CE155237}">
  <ds:schemaRefs>
    <ds:schemaRef ds:uri="5ef9de0c-e461-4240-8d4a-b003b2e89b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FD3D30-0BDC-4CD8-8880-D62231419C84}">
  <ds:schemaRefs>
    <ds:schemaRef ds:uri="5ef9de0c-e461-4240-8d4a-b003b2e89b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CAADD5-AF24-41F5-81A3-E5DF9219C8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Širokoúhlá obrazovka</PresentationFormat>
  <Slides>15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Office</vt:lpstr>
      <vt:lpstr>Molekulární biologie Určení pohlaví ptačího jedince z biologického materiálu pomocí PCR</vt:lpstr>
      <vt:lpstr>Náplň cvičení</vt:lpstr>
      <vt:lpstr>Prezentace aplikace PowerPoint</vt:lpstr>
      <vt:lpstr>Příprava tkáně k izolaci DNA</vt:lpstr>
      <vt:lpstr>Příprava tkáně k izolaci DNA</vt:lpstr>
      <vt:lpstr>Prezentace aplikace PowerPoint</vt:lpstr>
      <vt:lpstr>Prezentace aplikace PowerPoint</vt:lpstr>
      <vt:lpstr>Prezentace aplikace PowerPoint</vt:lpstr>
      <vt:lpstr>Prezentace aplikace PowerPoint</vt:lpstr>
      <vt:lpstr>PCR program</vt:lpstr>
      <vt:lpstr>Prezentace aplikace PowerPoint</vt:lpstr>
      <vt:lpstr>Prezentace aplikace PowerPoint</vt:lpstr>
      <vt:lpstr>Prezentace aplikace PowerPoint</vt:lpstr>
      <vt:lpstr>Prezentace aplikace PowerPoint</vt:lpstr>
      <vt:lpstr>Děkujeme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H23297 Jorika Kejnovská</dc:creator>
  <cp:revision>21</cp:revision>
  <dcterms:created xsi:type="dcterms:W3CDTF">2024-10-22T12:51:25Z</dcterms:created>
  <dcterms:modified xsi:type="dcterms:W3CDTF">2024-11-13T09:37:30Z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0x0101008391AB99C8C10943B7B08965DCB33282</vt:lpwstr>
  </property>
</Properties>
</file>