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196"/>
  </p:notesMasterIdLst>
  <p:sldIdLst>
    <p:sldId id="740" r:id="rId2"/>
    <p:sldId id="883" r:id="rId3"/>
    <p:sldId id="836" r:id="rId4"/>
    <p:sldId id="744" r:id="rId5"/>
    <p:sldId id="741" r:id="rId6"/>
    <p:sldId id="742" r:id="rId7"/>
    <p:sldId id="743" r:id="rId8"/>
    <p:sldId id="745" r:id="rId9"/>
    <p:sldId id="746" r:id="rId10"/>
    <p:sldId id="747" r:id="rId11"/>
    <p:sldId id="839" r:id="rId12"/>
    <p:sldId id="759" r:id="rId13"/>
    <p:sldId id="849" r:id="rId14"/>
    <p:sldId id="888" r:id="rId15"/>
    <p:sldId id="923" r:id="rId16"/>
    <p:sldId id="924" r:id="rId17"/>
    <p:sldId id="894" r:id="rId18"/>
    <p:sldId id="926" r:id="rId19"/>
    <p:sldId id="896" r:id="rId20"/>
    <p:sldId id="897" r:id="rId21"/>
    <p:sldId id="898" r:id="rId22"/>
    <p:sldId id="899" r:id="rId23"/>
    <p:sldId id="900" r:id="rId24"/>
    <p:sldId id="901" r:id="rId25"/>
    <p:sldId id="902" r:id="rId26"/>
    <p:sldId id="850" r:id="rId27"/>
    <p:sldId id="755" r:id="rId28"/>
    <p:sldId id="863" r:id="rId29"/>
    <p:sldId id="852" r:id="rId30"/>
    <p:sldId id="776" r:id="rId31"/>
    <p:sldId id="771" r:id="rId32"/>
    <p:sldId id="773" r:id="rId33"/>
    <p:sldId id="774" r:id="rId34"/>
    <p:sldId id="775" r:id="rId35"/>
    <p:sldId id="853" r:id="rId36"/>
    <p:sldId id="884" r:id="rId37"/>
    <p:sldId id="885" r:id="rId38"/>
    <p:sldId id="921" r:id="rId39"/>
    <p:sldId id="887" r:id="rId40"/>
    <p:sldId id="854" r:id="rId41"/>
    <p:sldId id="857" r:id="rId42"/>
    <p:sldId id="782" r:id="rId43"/>
    <p:sldId id="781" r:id="rId44"/>
    <p:sldId id="784" r:id="rId45"/>
    <p:sldId id="783" r:id="rId46"/>
    <p:sldId id="785" r:id="rId47"/>
    <p:sldId id="786" r:id="rId48"/>
    <p:sldId id="855" r:id="rId49"/>
    <p:sldId id="787" r:id="rId50"/>
    <p:sldId id="789" r:id="rId51"/>
    <p:sldId id="905" r:id="rId52"/>
    <p:sldId id="858" r:id="rId53"/>
    <p:sldId id="788" r:id="rId54"/>
    <p:sldId id="922" r:id="rId55"/>
    <p:sldId id="856" r:id="rId56"/>
    <p:sldId id="792" r:id="rId57"/>
    <p:sldId id="869" r:id="rId58"/>
    <p:sldId id="872" r:id="rId59"/>
    <p:sldId id="837" r:id="rId60"/>
    <p:sldId id="753" r:id="rId61"/>
    <p:sldId id="754" r:id="rId62"/>
    <p:sldId id="752" r:id="rId63"/>
    <p:sldId id="838" r:id="rId64"/>
    <p:sldId id="756" r:id="rId65"/>
    <p:sldId id="757" r:id="rId66"/>
    <p:sldId id="913" r:id="rId67"/>
    <p:sldId id="701" r:id="rId68"/>
    <p:sldId id="842" r:id="rId69"/>
    <p:sldId id="909" r:id="rId70"/>
    <p:sldId id="910" r:id="rId71"/>
    <p:sldId id="908" r:id="rId72"/>
    <p:sldId id="748" r:id="rId73"/>
    <p:sldId id="749" r:id="rId74"/>
    <p:sldId id="687" r:id="rId75"/>
    <p:sldId id="751" r:id="rId76"/>
    <p:sldId id="750" r:id="rId77"/>
    <p:sldId id="840" r:id="rId78"/>
    <p:sldId id="793" r:id="rId79"/>
    <p:sldId id="794" r:id="rId80"/>
    <p:sldId id="694" r:id="rId81"/>
    <p:sldId id="686" r:id="rId82"/>
    <p:sldId id="844" r:id="rId83"/>
    <p:sldId id="697" r:id="rId84"/>
    <p:sldId id="843" r:id="rId85"/>
    <p:sldId id="688" r:id="rId86"/>
    <p:sldId id="859" r:id="rId87"/>
    <p:sldId id="692" r:id="rId88"/>
    <p:sldId id="693" r:id="rId89"/>
    <p:sldId id="841" r:id="rId90"/>
    <p:sldId id="691" r:id="rId91"/>
    <p:sldId id="690" r:id="rId92"/>
    <p:sldId id="684" r:id="rId93"/>
    <p:sldId id="685" r:id="rId94"/>
    <p:sldId id="845" r:id="rId95"/>
    <p:sldId id="695" r:id="rId96"/>
    <p:sldId id="696" r:id="rId97"/>
    <p:sldId id="698" r:id="rId98"/>
    <p:sldId id="873" r:id="rId99"/>
    <p:sldId id="715" r:id="rId100"/>
    <p:sldId id="737" r:id="rId101"/>
    <p:sldId id="727" r:id="rId102"/>
    <p:sldId id="728" r:id="rId103"/>
    <p:sldId id="729" r:id="rId104"/>
    <p:sldId id="730" r:id="rId105"/>
    <p:sldId id="731" r:id="rId106"/>
    <p:sldId id="732" r:id="rId107"/>
    <p:sldId id="733" r:id="rId108"/>
    <p:sldId id="734" r:id="rId109"/>
    <p:sldId id="735" r:id="rId110"/>
    <p:sldId id="736" r:id="rId111"/>
    <p:sldId id="847" r:id="rId112"/>
    <p:sldId id="716" r:id="rId113"/>
    <p:sldId id="717" r:id="rId114"/>
    <p:sldId id="699" r:id="rId115"/>
    <p:sldId id="712" r:id="rId116"/>
    <p:sldId id="711" r:id="rId117"/>
    <p:sldId id="710" r:id="rId118"/>
    <p:sldId id="916" r:id="rId119"/>
    <p:sldId id="707" r:id="rId120"/>
    <p:sldId id="709" r:id="rId121"/>
    <p:sldId id="706" r:id="rId122"/>
    <p:sldId id="708" r:id="rId123"/>
    <p:sldId id="704" r:id="rId124"/>
    <p:sldId id="705" r:id="rId125"/>
    <p:sldId id="917" r:id="rId126"/>
    <p:sldId id="874" r:id="rId127"/>
    <p:sldId id="713" r:id="rId128"/>
    <p:sldId id="826" r:id="rId129"/>
    <p:sldId id="828" r:id="rId130"/>
    <p:sldId id="702" r:id="rId131"/>
    <p:sldId id="703" r:id="rId132"/>
    <p:sldId id="907" r:id="rId133"/>
    <p:sldId id="903" r:id="rId134"/>
    <p:sldId id="835" r:id="rId135"/>
    <p:sldId id="680" r:id="rId136"/>
    <p:sldId id="718" r:id="rId137"/>
    <p:sldId id="720" r:id="rId138"/>
    <p:sldId id="722" r:id="rId139"/>
    <p:sldId id="719" r:id="rId140"/>
    <p:sldId id="721" r:id="rId141"/>
    <p:sldId id="723" r:id="rId142"/>
    <p:sldId id="724" r:id="rId143"/>
    <p:sldId id="725" r:id="rId144"/>
    <p:sldId id="726" r:id="rId145"/>
    <p:sldId id="880" r:id="rId146"/>
    <p:sldId id="829" r:id="rId147"/>
    <p:sldId id="830" r:id="rId148"/>
    <p:sldId id="881" r:id="rId149"/>
    <p:sldId id="831" r:id="rId150"/>
    <p:sldId id="832" r:id="rId151"/>
    <p:sldId id="920" r:id="rId152"/>
    <p:sldId id="919" r:id="rId153"/>
    <p:sldId id="833" r:id="rId154"/>
    <p:sldId id="834" r:id="rId155"/>
    <p:sldId id="918" r:id="rId156"/>
    <p:sldId id="877" r:id="rId157"/>
    <p:sldId id="738" r:id="rId158"/>
    <p:sldId id="795" r:id="rId159"/>
    <p:sldId id="796" r:id="rId160"/>
    <p:sldId id="797" r:id="rId161"/>
    <p:sldId id="799" r:id="rId162"/>
    <p:sldId id="798" r:id="rId163"/>
    <p:sldId id="800" r:id="rId164"/>
    <p:sldId id="801" r:id="rId165"/>
    <p:sldId id="803" r:id="rId166"/>
    <p:sldId id="650" r:id="rId167"/>
    <p:sldId id="802" r:id="rId168"/>
    <p:sldId id="804" r:id="rId169"/>
    <p:sldId id="805" r:id="rId170"/>
    <p:sldId id="806" r:id="rId171"/>
    <p:sldId id="809" r:id="rId172"/>
    <p:sldId id="807" r:id="rId173"/>
    <p:sldId id="808" r:id="rId174"/>
    <p:sldId id="810" r:id="rId175"/>
    <p:sldId id="811" r:id="rId176"/>
    <p:sldId id="813" r:id="rId177"/>
    <p:sldId id="812" r:id="rId178"/>
    <p:sldId id="814" r:id="rId179"/>
    <p:sldId id="815" r:id="rId180"/>
    <p:sldId id="878" r:id="rId181"/>
    <p:sldId id="816" r:id="rId182"/>
    <p:sldId id="817" r:id="rId183"/>
    <p:sldId id="821" r:id="rId184"/>
    <p:sldId id="819" r:id="rId185"/>
    <p:sldId id="818" r:id="rId186"/>
    <p:sldId id="822" r:id="rId187"/>
    <p:sldId id="915" r:id="rId188"/>
    <p:sldId id="914" r:id="rId189"/>
    <p:sldId id="823" r:id="rId190"/>
    <p:sldId id="879" r:id="rId191"/>
    <p:sldId id="911" r:id="rId192"/>
    <p:sldId id="912" r:id="rId193"/>
    <p:sldId id="824" r:id="rId194"/>
    <p:sldId id="825" r:id="rId19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CC3300"/>
    <a:srgbClr val="080808"/>
    <a:srgbClr val="333333"/>
    <a:srgbClr val="808080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5203" autoAdjust="0"/>
  </p:normalViewPr>
  <p:slideViewPr>
    <p:cSldViewPr snapToGrid="0">
      <p:cViewPr varScale="1">
        <p:scale>
          <a:sx n="78" d="100"/>
          <a:sy n="78" d="100"/>
        </p:scale>
        <p:origin x="84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DEA14-4869-4A31-B8B1-601D9FA71E6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F90C900-F0C8-42B4-965B-9DE92BCC111D}">
      <dgm:prSet phldrT="[Text]" custT="1"/>
      <dgm:spPr/>
      <dgm:t>
        <a:bodyPr/>
        <a:lstStyle/>
        <a:p>
          <a:r>
            <a:rPr lang="cs-CZ" sz="1700" dirty="0" smtClean="0"/>
            <a:t>Levé atrium</a:t>
          </a:r>
          <a:endParaRPr lang="cs-CZ" sz="1700" dirty="0"/>
        </a:p>
      </dgm:t>
    </dgm:pt>
    <dgm:pt modelId="{B6A833F5-0D54-46E4-A7AD-1A6E2F164B5E}" type="parTrans" cxnId="{B6043A61-F41D-456A-A2C3-882EB22F28B6}">
      <dgm:prSet/>
      <dgm:spPr/>
      <dgm:t>
        <a:bodyPr/>
        <a:lstStyle/>
        <a:p>
          <a:endParaRPr lang="cs-CZ"/>
        </a:p>
      </dgm:t>
    </dgm:pt>
    <dgm:pt modelId="{7E768FFB-106D-4DBB-985D-13230516E861}" type="sibTrans" cxnId="{B6043A61-F41D-456A-A2C3-882EB22F28B6}">
      <dgm:prSet/>
      <dgm:spPr/>
      <dgm:t>
        <a:bodyPr/>
        <a:lstStyle/>
        <a:p>
          <a:endParaRPr lang="cs-CZ"/>
        </a:p>
      </dgm:t>
    </dgm:pt>
    <dgm:pt modelId="{189072D4-1D7C-4B3C-AEFE-BAB8887C6514}">
      <dgm:prSet phldrT="[Text]" custT="1"/>
      <dgm:spPr/>
      <dgm:t>
        <a:bodyPr/>
        <a:lstStyle/>
        <a:p>
          <a:r>
            <a:rPr lang="cs-CZ" sz="1700" dirty="0" smtClean="0"/>
            <a:t>Pravé atrium</a:t>
          </a:r>
          <a:endParaRPr lang="cs-CZ" sz="1700" dirty="0"/>
        </a:p>
      </dgm:t>
    </dgm:pt>
    <dgm:pt modelId="{08D370BD-8798-4095-ABF9-08623A953FA7}" type="parTrans" cxnId="{3AA47219-2146-406F-9424-75BC9B104042}">
      <dgm:prSet/>
      <dgm:spPr/>
      <dgm:t>
        <a:bodyPr/>
        <a:lstStyle/>
        <a:p>
          <a:endParaRPr lang="cs-CZ"/>
        </a:p>
      </dgm:t>
    </dgm:pt>
    <dgm:pt modelId="{5DDFA7C8-FA97-42FD-9DEB-88CBB7E84275}" type="sibTrans" cxnId="{3AA47219-2146-406F-9424-75BC9B104042}">
      <dgm:prSet/>
      <dgm:spPr/>
      <dgm:t>
        <a:bodyPr/>
        <a:lstStyle/>
        <a:p>
          <a:endParaRPr lang="cs-CZ"/>
        </a:p>
      </dgm:t>
    </dgm:pt>
    <dgm:pt modelId="{8A66CD27-B0DA-4A90-8605-80F047C2FD34}">
      <dgm:prSet phldrT="[Text]" custT="1"/>
      <dgm:spPr/>
      <dgm:t>
        <a:bodyPr/>
        <a:lstStyle/>
        <a:p>
          <a:r>
            <a:rPr lang="cs-CZ" sz="1700" dirty="0" smtClean="0"/>
            <a:t>Pravá komora</a:t>
          </a:r>
          <a:endParaRPr lang="cs-CZ" sz="1700" dirty="0"/>
        </a:p>
      </dgm:t>
    </dgm:pt>
    <dgm:pt modelId="{41DE3714-F96E-46F1-8976-934E2843C1AE}" type="parTrans" cxnId="{DABF0659-4A89-4D22-85AE-2A806BCD4279}">
      <dgm:prSet/>
      <dgm:spPr/>
      <dgm:t>
        <a:bodyPr/>
        <a:lstStyle/>
        <a:p>
          <a:endParaRPr lang="cs-CZ"/>
        </a:p>
      </dgm:t>
    </dgm:pt>
    <dgm:pt modelId="{073CFEF5-C18A-48CE-8D15-89FA89E4D77A}" type="sibTrans" cxnId="{DABF0659-4A89-4D22-85AE-2A806BCD4279}">
      <dgm:prSet/>
      <dgm:spPr/>
      <dgm:t>
        <a:bodyPr/>
        <a:lstStyle/>
        <a:p>
          <a:endParaRPr lang="cs-CZ"/>
        </a:p>
      </dgm:t>
    </dgm:pt>
    <dgm:pt modelId="{A8293ED3-3BED-4AF1-9608-8468662ED3C5}">
      <dgm:prSet custT="1"/>
      <dgm:spPr/>
      <dgm:t>
        <a:bodyPr/>
        <a:lstStyle/>
        <a:p>
          <a:r>
            <a:rPr lang="cs-CZ" sz="1700" dirty="0" smtClean="0"/>
            <a:t>Pulmonální artérie</a:t>
          </a:r>
          <a:endParaRPr lang="cs-CZ" sz="1700" dirty="0"/>
        </a:p>
      </dgm:t>
    </dgm:pt>
    <dgm:pt modelId="{F4CAC266-F4B5-4976-9D79-00D42DCA7354}" type="parTrans" cxnId="{10D870BE-2831-483F-9994-B9E8FC563BC4}">
      <dgm:prSet/>
      <dgm:spPr/>
      <dgm:t>
        <a:bodyPr/>
        <a:lstStyle/>
        <a:p>
          <a:endParaRPr lang="cs-CZ"/>
        </a:p>
      </dgm:t>
    </dgm:pt>
    <dgm:pt modelId="{75794028-E72A-4E8E-9F40-E2F69AC20E56}" type="sibTrans" cxnId="{10D870BE-2831-483F-9994-B9E8FC563BC4}">
      <dgm:prSet/>
      <dgm:spPr/>
      <dgm:t>
        <a:bodyPr/>
        <a:lstStyle/>
        <a:p>
          <a:endParaRPr lang="cs-CZ"/>
        </a:p>
      </dgm:t>
    </dgm:pt>
    <dgm:pt modelId="{0D9BA9C4-AD99-4284-ACAB-A28AD12D7B38}">
      <dgm:prSet custT="1"/>
      <dgm:spPr/>
      <dgm:t>
        <a:bodyPr/>
        <a:lstStyle/>
        <a:p>
          <a:r>
            <a:rPr lang="cs-CZ" sz="1700" dirty="0" smtClean="0"/>
            <a:t>Plicní vaskulatura</a:t>
          </a:r>
          <a:endParaRPr lang="cs-CZ" sz="1700" dirty="0"/>
        </a:p>
      </dgm:t>
    </dgm:pt>
    <dgm:pt modelId="{2F0D7521-8746-4D67-8117-7CEE7E9CB9A8}" type="parTrans" cxnId="{5FBC1C36-7EA0-4091-BF54-098B23BE2472}">
      <dgm:prSet/>
      <dgm:spPr/>
      <dgm:t>
        <a:bodyPr/>
        <a:lstStyle/>
        <a:p>
          <a:endParaRPr lang="cs-CZ"/>
        </a:p>
      </dgm:t>
    </dgm:pt>
    <dgm:pt modelId="{EE2568B9-2C21-4552-8796-22A3B9C0DE2C}" type="sibTrans" cxnId="{5FBC1C36-7EA0-4091-BF54-098B23BE2472}">
      <dgm:prSet/>
      <dgm:spPr/>
      <dgm:t>
        <a:bodyPr/>
        <a:lstStyle/>
        <a:p>
          <a:endParaRPr lang="cs-CZ"/>
        </a:p>
      </dgm:t>
    </dgm:pt>
    <dgm:pt modelId="{6EF051F6-727C-48F0-9E1C-2A838D2E0C4D}" type="pres">
      <dgm:prSet presAssocID="{2A4DEA14-4869-4A31-B8B1-601D9FA71E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BCC3D4E-EBE4-476A-BBF5-FF6533C2B65A}" type="pres">
      <dgm:prSet presAssocID="{0D9BA9C4-AD99-4284-ACAB-A28AD12D7B38}" presName="boxAndChildren" presStyleCnt="0"/>
      <dgm:spPr/>
    </dgm:pt>
    <dgm:pt modelId="{22892251-4B9E-41D5-89DF-E39B394C7050}" type="pres">
      <dgm:prSet presAssocID="{0D9BA9C4-AD99-4284-ACAB-A28AD12D7B38}" presName="parentTextBox" presStyleLbl="node1" presStyleIdx="0" presStyleCnt="5" custLinFactNeighborX="5811" custLinFactNeighborY="-1322"/>
      <dgm:spPr/>
      <dgm:t>
        <a:bodyPr/>
        <a:lstStyle/>
        <a:p>
          <a:endParaRPr lang="cs-CZ"/>
        </a:p>
      </dgm:t>
    </dgm:pt>
    <dgm:pt modelId="{63DCC3B0-0441-4615-8AD2-299FAA977448}" type="pres">
      <dgm:prSet presAssocID="{75794028-E72A-4E8E-9F40-E2F69AC20E56}" presName="sp" presStyleCnt="0"/>
      <dgm:spPr/>
    </dgm:pt>
    <dgm:pt modelId="{02349687-EF34-47FE-890A-46BC484FA68A}" type="pres">
      <dgm:prSet presAssocID="{A8293ED3-3BED-4AF1-9608-8468662ED3C5}" presName="arrowAndChildren" presStyleCnt="0"/>
      <dgm:spPr/>
    </dgm:pt>
    <dgm:pt modelId="{D56FE23C-5DA6-441B-93F4-AB270C6B663F}" type="pres">
      <dgm:prSet presAssocID="{A8293ED3-3BED-4AF1-9608-8468662ED3C5}" presName="parentTextArrow" presStyleLbl="node1" presStyleIdx="1" presStyleCnt="5"/>
      <dgm:spPr/>
      <dgm:t>
        <a:bodyPr/>
        <a:lstStyle/>
        <a:p>
          <a:endParaRPr lang="cs-CZ"/>
        </a:p>
      </dgm:t>
    </dgm:pt>
    <dgm:pt modelId="{B0C7ACB3-0B83-4BDA-B455-33BDD4E75AFD}" type="pres">
      <dgm:prSet presAssocID="{073CFEF5-C18A-48CE-8D15-89FA89E4D77A}" presName="sp" presStyleCnt="0"/>
      <dgm:spPr/>
    </dgm:pt>
    <dgm:pt modelId="{CC2D9B1A-2813-4746-9F91-FC34C45275AB}" type="pres">
      <dgm:prSet presAssocID="{8A66CD27-B0DA-4A90-8605-80F047C2FD34}" presName="arrowAndChildren" presStyleCnt="0"/>
      <dgm:spPr/>
    </dgm:pt>
    <dgm:pt modelId="{4E54017C-75AC-4E76-B79F-71E85EB3E1FF}" type="pres">
      <dgm:prSet presAssocID="{8A66CD27-B0DA-4A90-8605-80F047C2FD34}" presName="parentTextArrow" presStyleLbl="node1" presStyleIdx="2" presStyleCnt="5"/>
      <dgm:spPr/>
      <dgm:t>
        <a:bodyPr/>
        <a:lstStyle/>
        <a:p>
          <a:endParaRPr lang="cs-CZ"/>
        </a:p>
      </dgm:t>
    </dgm:pt>
    <dgm:pt modelId="{731188BD-215D-45F3-8F21-C641CBB2A04F}" type="pres">
      <dgm:prSet presAssocID="{5DDFA7C8-FA97-42FD-9DEB-88CBB7E84275}" presName="sp" presStyleCnt="0"/>
      <dgm:spPr/>
    </dgm:pt>
    <dgm:pt modelId="{1E20758A-1107-4C49-8B8B-596643A90DF6}" type="pres">
      <dgm:prSet presAssocID="{189072D4-1D7C-4B3C-AEFE-BAB8887C6514}" presName="arrowAndChildren" presStyleCnt="0"/>
      <dgm:spPr/>
    </dgm:pt>
    <dgm:pt modelId="{4372D3CD-AEC8-4ECF-ACFE-6E9418E6CED5}" type="pres">
      <dgm:prSet presAssocID="{189072D4-1D7C-4B3C-AEFE-BAB8887C6514}" presName="parentTextArrow" presStyleLbl="node1" presStyleIdx="3" presStyleCnt="5"/>
      <dgm:spPr/>
      <dgm:t>
        <a:bodyPr/>
        <a:lstStyle/>
        <a:p>
          <a:endParaRPr lang="cs-CZ"/>
        </a:p>
      </dgm:t>
    </dgm:pt>
    <dgm:pt modelId="{CF7E7582-0C86-4C6D-870B-2A7D70F5BCC2}" type="pres">
      <dgm:prSet presAssocID="{7E768FFB-106D-4DBB-985D-13230516E861}" presName="sp" presStyleCnt="0"/>
      <dgm:spPr/>
    </dgm:pt>
    <dgm:pt modelId="{B29F0E88-96DE-4FD7-B582-5A0A1547CBB3}" type="pres">
      <dgm:prSet presAssocID="{EF90C900-F0C8-42B4-965B-9DE92BCC111D}" presName="arrowAndChildren" presStyleCnt="0"/>
      <dgm:spPr/>
    </dgm:pt>
    <dgm:pt modelId="{DCC7F04D-C8CB-49CF-8B70-CF56DEA769ED}" type="pres">
      <dgm:prSet presAssocID="{EF90C900-F0C8-42B4-965B-9DE92BCC111D}" presName="parentTextArrow" presStyleLbl="node1" presStyleIdx="4" presStyleCnt="5" custLinFactNeighborY="-220"/>
      <dgm:spPr/>
      <dgm:t>
        <a:bodyPr/>
        <a:lstStyle/>
        <a:p>
          <a:endParaRPr lang="cs-CZ"/>
        </a:p>
      </dgm:t>
    </dgm:pt>
  </dgm:ptLst>
  <dgm:cxnLst>
    <dgm:cxn modelId="{DABF0659-4A89-4D22-85AE-2A806BCD4279}" srcId="{2A4DEA14-4869-4A31-B8B1-601D9FA71E61}" destId="{8A66CD27-B0DA-4A90-8605-80F047C2FD34}" srcOrd="2" destOrd="0" parTransId="{41DE3714-F96E-46F1-8976-934E2843C1AE}" sibTransId="{073CFEF5-C18A-48CE-8D15-89FA89E4D77A}"/>
    <dgm:cxn modelId="{B6043A61-F41D-456A-A2C3-882EB22F28B6}" srcId="{2A4DEA14-4869-4A31-B8B1-601D9FA71E61}" destId="{EF90C900-F0C8-42B4-965B-9DE92BCC111D}" srcOrd="0" destOrd="0" parTransId="{B6A833F5-0D54-46E4-A7AD-1A6E2F164B5E}" sibTransId="{7E768FFB-106D-4DBB-985D-13230516E861}"/>
    <dgm:cxn modelId="{6913D21A-C76B-4292-9A48-2ED0D488AB78}" type="presOf" srcId="{8A66CD27-B0DA-4A90-8605-80F047C2FD34}" destId="{4E54017C-75AC-4E76-B79F-71E85EB3E1FF}" srcOrd="0" destOrd="0" presId="urn:microsoft.com/office/officeart/2005/8/layout/process4"/>
    <dgm:cxn modelId="{6655A6A7-7846-41C4-A538-6C95C3D1C9B9}" type="presOf" srcId="{2A4DEA14-4869-4A31-B8B1-601D9FA71E61}" destId="{6EF051F6-727C-48F0-9E1C-2A838D2E0C4D}" srcOrd="0" destOrd="0" presId="urn:microsoft.com/office/officeart/2005/8/layout/process4"/>
    <dgm:cxn modelId="{35E22E33-C395-4F3C-AFF5-926365FD1194}" type="presOf" srcId="{0D9BA9C4-AD99-4284-ACAB-A28AD12D7B38}" destId="{22892251-4B9E-41D5-89DF-E39B394C7050}" srcOrd="0" destOrd="0" presId="urn:microsoft.com/office/officeart/2005/8/layout/process4"/>
    <dgm:cxn modelId="{10D870BE-2831-483F-9994-B9E8FC563BC4}" srcId="{2A4DEA14-4869-4A31-B8B1-601D9FA71E61}" destId="{A8293ED3-3BED-4AF1-9608-8468662ED3C5}" srcOrd="3" destOrd="0" parTransId="{F4CAC266-F4B5-4976-9D79-00D42DCA7354}" sibTransId="{75794028-E72A-4E8E-9F40-E2F69AC20E56}"/>
    <dgm:cxn modelId="{1727175C-0FB7-4BB0-9B82-92D2777C8EEC}" type="presOf" srcId="{EF90C900-F0C8-42B4-965B-9DE92BCC111D}" destId="{DCC7F04D-C8CB-49CF-8B70-CF56DEA769ED}" srcOrd="0" destOrd="0" presId="urn:microsoft.com/office/officeart/2005/8/layout/process4"/>
    <dgm:cxn modelId="{0FF79CEF-F8D5-4B5A-B6BB-828AE550DBFC}" type="presOf" srcId="{A8293ED3-3BED-4AF1-9608-8468662ED3C5}" destId="{D56FE23C-5DA6-441B-93F4-AB270C6B663F}" srcOrd="0" destOrd="0" presId="urn:microsoft.com/office/officeart/2005/8/layout/process4"/>
    <dgm:cxn modelId="{3AA47219-2146-406F-9424-75BC9B104042}" srcId="{2A4DEA14-4869-4A31-B8B1-601D9FA71E61}" destId="{189072D4-1D7C-4B3C-AEFE-BAB8887C6514}" srcOrd="1" destOrd="0" parTransId="{08D370BD-8798-4095-ABF9-08623A953FA7}" sibTransId="{5DDFA7C8-FA97-42FD-9DEB-88CBB7E84275}"/>
    <dgm:cxn modelId="{5FBC1C36-7EA0-4091-BF54-098B23BE2472}" srcId="{2A4DEA14-4869-4A31-B8B1-601D9FA71E61}" destId="{0D9BA9C4-AD99-4284-ACAB-A28AD12D7B38}" srcOrd="4" destOrd="0" parTransId="{2F0D7521-8746-4D67-8117-7CEE7E9CB9A8}" sibTransId="{EE2568B9-2C21-4552-8796-22A3B9C0DE2C}"/>
    <dgm:cxn modelId="{E64272F9-E885-4C24-AC83-62C4DA8F711E}" type="presOf" srcId="{189072D4-1D7C-4B3C-AEFE-BAB8887C6514}" destId="{4372D3CD-AEC8-4ECF-ACFE-6E9418E6CED5}" srcOrd="0" destOrd="0" presId="urn:microsoft.com/office/officeart/2005/8/layout/process4"/>
    <dgm:cxn modelId="{7F7A18CD-9D4D-4E90-9095-6709B862A8E9}" type="presParOf" srcId="{6EF051F6-727C-48F0-9E1C-2A838D2E0C4D}" destId="{DBCC3D4E-EBE4-476A-BBF5-FF6533C2B65A}" srcOrd="0" destOrd="0" presId="urn:microsoft.com/office/officeart/2005/8/layout/process4"/>
    <dgm:cxn modelId="{9A99DF66-48E5-4957-B9D1-18AEAFBAD205}" type="presParOf" srcId="{DBCC3D4E-EBE4-476A-BBF5-FF6533C2B65A}" destId="{22892251-4B9E-41D5-89DF-E39B394C7050}" srcOrd="0" destOrd="0" presId="urn:microsoft.com/office/officeart/2005/8/layout/process4"/>
    <dgm:cxn modelId="{4615E6A3-B0BC-44C6-BECF-78606D012334}" type="presParOf" srcId="{6EF051F6-727C-48F0-9E1C-2A838D2E0C4D}" destId="{63DCC3B0-0441-4615-8AD2-299FAA977448}" srcOrd="1" destOrd="0" presId="urn:microsoft.com/office/officeart/2005/8/layout/process4"/>
    <dgm:cxn modelId="{1A6BB211-4668-4822-AAAB-903BEB5930C0}" type="presParOf" srcId="{6EF051F6-727C-48F0-9E1C-2A838D2E0C4D}" destId="{02349687-EF34-47FE-890A-46BC484FA68A}" srcOrd="2" destOrd="0" presId="urn:microsoft.com/office/officeart/2005/8/layout/process4"/>
    <dgm:cxn modelId="{E58B2E74-FE7C-4CFC-9407-2769253CECA3}" type="presParOf" srcId="{02349687-EF34-47FE-890A-46BC484FA68A}" destId="{D56FE23C-5DA6-441B-93F4-AB270C6B663F}" srcOrd="0" destOrd="0" presId="urn:microsoft.com/office/officeart/2005/8/layout/process4"/>
    <dgm:cxn modelId="{48B69400-A101-4A2D-A49A-3259D3FEECBF}" type="presParOf" srcId="{6EF051F6-727C-48F0-9E1C-2A838D2E0C4D}" destId="{B0C7ACB3-0B83-4BDA-B455-33BDD4E75AFD}" srcOrd="3" destOrd="0" presId="urn:microsoft.com/office/officeart/2005/8/layout/process4"/>
    <dgm:cxn modelId="{82F355F8-1F13-4F62-917D-AB680FC4086F}" type="presParOf" srcId="{6EF051F6-727C-48F0-9E1C-2A838D2E0C4D}" destId="{CC2D9B1A-2813-4746-9F91-FC34C45275AB}" srcOrd="4" destOrd="0" presId="urn:microsoft.com/office/officeart/2005/8/layout/process4"/>
    <dgm:cxn modelId="{8954337F-1922-46B9-9570-D1DEEC7F98BE}" type="presParOf" srcId="{CC2D9B1A-2813-4746-9F91-FC34C45275AB}" destId="{4E54017C-75AC-4E76-B79F-71E85EB3E1FF}" srcOrd="0" destOrd="0" presId="urn:microsoft.com/office/officeart/2005/8/layout/process4"/>
    <dgm:cxn modelId="{B5F0F952-D728-4173-9265-23DADE2A293F}" type="presParOf" srcId="{6EF051F6-727C-48F0-9E1C-2A838D2E0C4D}" destId="{731188BD-215D-45F3-8F21-C641CBB2A04F}" srcOrd="5" destOrd="0" presId="urn:microsoft.com/office/officeart/2005/8/layout/process4"/>
    <dgm:cxn modelId="{02B3B636-B8B2-422A-865A-74740277AD5E}" type="presParOf" srcId="{6EF051F6-727C-48F0-9E1C-2A838D2E0C4D}" destId="{1E20758A-1107-4C49-8B8B-596643A90DF6}" srcOrd="6" destOrd="0" presId="urn:microsoft.com/office/officeart/2005/8/layout/process4"/>
    <dgm:cxn modelId="{7B1F3974-914A-4985-94A7-D03A731BAFC2}" type="presParOf" srcId="{1E20758A-1107-4C49-8B8B-596643A90DF6}" destId="{4372D3CD-AEC8-4ECF-ACFE-6E9418E6CED5}" srcOrd="0" destOrd="0" presId="urn:microsoft.com/office/officeart/2005/8/layout/process4"/>
    <dgm:cxn modelId="{FEFDF3D6-A715-4FCA-8B21-926544353288}" type="presParOf" srcId="{6EF051F6-727C-48F0-9E1C-2A838D2E0C4D}" destId="{CF7E7582-0C86-4C6D-870B-2A7D70F5BCC2}" srcOrd="7" destOrd="0" presId="urn:microsoft.com/office/officeart/2005/8/layout/process4"/>
    <dgm:cxn modelId="{E7714988-D281-4A8A-AA4B-4753A49AA33F}" type="presParOf" srcId="{6EF051F6-727C-48F0-9E1C-2A838D2E0C4D}" destId="{B29F0E88-96DE-4FD7-B582-5A0A1547CBB3}" srcOrd="8" destOrd="0" presId="urn:microsoft.com/office/officeart/2005/8/layout/process4"/>
    <dgm:cxn modelId="{B3EB6136-4C2B-483A-8CA5-F000B3264967}" type="presParOf" srcId="{B29F0E88-96DE-4FD7-B582-5A0A1547CBB3}" destId="{DCC7F04D-C8CB-49CF-8B70-CF56DEA769E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DEA14-4869-4A31-B8B1-601D9FA71E6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F90C900-F0C8-42B4-965B-9DE92BCC111D}">
      <dgm:prSet phldrT="[Text]" custT="1"/>
      <dgm:spPr/>
      <dgm:t>
        <a:bodyPr/>
        <a:lstStyle/>
        <a:p>
          <a:r>
            <a:rPr lang="cs-CZ" sz="1700" dirty="0" smtClean="0"/>
            <a:t>Levá komora</a:t>
          </a:r>
          <a:endParaRPr lang="cs-CZ" sz="1700" dirty="0"/>
        </a:p>
      </dgm:t>
    </dgm:pt>
    <dgm:pt modelId="{B6A833F5-0D54-46E4-A7AD-1A6E2F164B5E}" type="parTrans" cxnId="{B6043A61-F41D-456A-A2C3-882EB22F28B6}">
      <dgm:prSet/>
      <dgm:spPr/>
      <dgm:t>
        <a:bodyPr/>
        <a:lstStyle/>
        <a:p>
          <a:endParaRPr lang="cs-CZ"/>
        </a:p>
      </dgm:t>
    </dgm:pt>
    <dgm:pt modelId="{7E768FFB-106D-4DBB-985D-13230516E861}" type="sibTrans" cxnId="{B6043A61-F41D-456A-A2C3-882EB22F28B6}">
      <dgm:prSet/>
      <dgm:spPr/>
      <dgm:t>
        <a:bodyPr/>
        <a:lstStyle/>
        <a:p>
          <a:endParaRPr lang="cs-CZ"/>
        </a:p>
      </dgm:t>
    </dgm:pt>
    <dgm:pt modelId="{189072D4-1D7C-4B3C-AEFE-BAB8887C6514}">
      <dgm:prSet phldrT="[Text]" custT="1"/>
      <dgm:spPr/>
      <dgm:t>
        <a:bodyPr/>
        <a:lstStyle/>
        <a:p>
          <a:r>
            <a:rPr lang="cs-CZ" sz="1700" dirty="0" smtClean="0"/>
            <a:t>Pravá komora</a:t>
          </a:r>
          <a:endParaRPr lang="cs-CZ" sz="1700" dirty="0"/>
        </a:p>
      </dgm:t>
    </dgm:pt>
    <dgm:pt modelId="{08D370BD-8798-4095-ABF9-08623A953FA7}" type="parTrans" cxnId="{3AA47219-2146-406F-9424-75BC9B104042}">
      <dgm:prSet/>
      <dgm:spPr/>
      <dgm:t>
        <a:bodyPr/>
        <a:lstStyle/>
        <a:p>
          <a:endParaRPr lang="cs-CZ"/>
        </a:p>
      </dgm:t>
    </dgm:pt>
    <dgm:pt modelId="{5DDFA7C8-FA97-42FD-9DEB-88CBB7E84275}" type="sibTrans" cxnId="{3AA47219-2146-406F-9424-75BC9B104042}">
      <dgm:prSet/>
      <dgm:spPr/>
      <dgm:t>
        <a:bodyPr/>
        <a:lstStyle/>
        <a:p>
          <a:endParaRPr lang="cs-CZ"/>
        </a:p>
      </dgm:t>
    </dgm:pt>
    <dgm:pt modelId="{8A66CD27-B0DA-4A90-8605-80F047C2FD34}">
      <dgm:prSet phldrT="[Text]" custT="1"/>
      <dgm:spPr/>
      <dgm:t>
        <a:bodyPr/>
        <a:lstStyle/>
        <a:p>
          <a:r>
            <a:rPr lang="cs-CZ" sz="1700" dirty="0" smtClean="0"/>
            <a:t>Pulmonální artérie (truncus pulmonalis)</a:t>
          </a:r>
          <a:endParaRPr lang="cs-CZ" sz="1700" dirty="0"/>
        </a:p>
      </dgm:t>
    </dgm:pt>
    <dgm:pt modelId="{41DE3714-F96E-46F1-8976-934E2843C1AE}" type="parTrans" cxnId="{DABF0659-4A89-4D22-85AE-2A806BCD4279}">
      <dgm:prSet/>
      <dgm:spPr/>
      <dgm:t>
        <a:bodyPr/>
        <a:lstStyle/>
        <a:p>
          <a:endParaRPr lang="cs-CZ"/>
        </a:p>
      </dgm:t>
    </dgm:pt>
    <dgm:pt modelId="{073CFEF5-C18A-48CE-8D15-89FA89E4D77A}" type="sibTrans" cxnId="{DABF0659-4A89-4D22-85AE-2A806BCD4279}">
      <dgm:prSet/>
      <dgm:spPr/>
      <dgm:t>
        <a:bodyPr/>
        <a:lstStyle/>
        <a:p>
          <a:endParaRPr lang="cs-CZ"/>
        </a:p>
      </dgm:t>
    </dgm:pt>
    <dgm:pt modelId="{A8293ED3-3BED-4AF1-9608-8468662ED3C5}">
      <dgm:prSet custT="1"/>
      <dgm:spPr/>
      <dgm:t>
        <a:bodyPr/>
        <a:lstStyle/>
        <a:p>
          <a:r>
            <a:rPr lang="cs-CZ" sz="1700" dirty="0" smtClean="0"/>
            <a:t>Plicní vaskulatura</a:t>
          </a:r>
          <a:endParaRPr lang="cs-CZ" sz="1700" dirty="0"/>
        </a:p>
      </dgm:t>
    </dgm:pt>
    <dgm:pt modelId="{F4CAC266-F4B5-4976-9D79-00D42DCA7354}" type="parTrans" cxnId="{10D870BE-2831-483F-9994-B9E8FC563BC4}">
      <dgm:prSet/>
      <dgm:spPr/>
      <dgm:t>
        <a:bodyPr/>
        <a:lstStyle/>
        <a:p>
          <a:endParaRPr lang="cs-CZ"/>
        </a:p>
      </dgm:t>
    </dgm:pt>
    <dgm:pt modelId="{75794028-E72A-4E8E-9F40-E2F69AC20E56}" type="sibTrans" cxnId="{10D870BE-2831-483F-9994-B9E8FC563BC4}">
      <dgm:prSet/>
      <dgm:spPr/>
      <dgm:t>
        <a:bodyPr/>
        <a:lstStyle/>
        <a:p>
          <a:endParaRPr lang="cs-CZ"/>
        </a:p>
      </dgm:t>
    </dgm:pt>
    <dgm:pt modelId="{0D9BA9C4-AD99-4284-ACAB-A28AD12D7B38}">
      <dgm:prSet custT="1"/>
      <dgm:spPr/>
      <dgm:t>
        <a:bodyPr/>
        <a:lstStyle/>
        <a:p>
          <a:r>
            <a:rPr lang="cs-CZ" sz="1700" dirty="0" smtClean="0"/>
            <a:t>Levé atrium</a:t>
          </a:r>
          <a:endParaRPr lang="cs-CZ" sz="1700" dirty="0"/>
        </a:p>
      </dgm:t>
    </dgm:pt>
    <dgm:pt modelId="{2F0D7521-8746-4D67-8117-7CEE7E9CB9A8}" type="parTrans" cxnId="{5FBC1C36-7EA0-4091-BF54-098B23BE2472}">
      <dgm:prSet/>
      <dgm:spPr/>
      <dgm:t>
        <a:bodyPr/>
        <a:lstStyle/>
        <a:p>
          <a:endParaRPr lang="cs-CZ"/>
        </a:p>
      </dgm:t>
    </dgm:pt>
    <dgm:pt modelId="{EE2568B9-2C21-4552-8796-22A3B9C0DE2C}" type="sibTrans" cxnId="{5FBC1C36-7EA0-4091-BF54-098B23BE2472}">
      <dgm:prSet/>
      <dgm:spPr/>
      <dgm:t>
        <a:bodyPr/>
        <a:lstStyle/>
        <a:p>
          <a:endParaRPr lang="cs-CZ"/>
        </a:p>
      </dgm:t>
    </dgm:pt>
    <dgm:pt modelId="{6EF051F6-727C-48F0-9E1C-2A838D2E0C4D}" type="pres">
      <dgm:prSet presAssocID="{2A4DEA14-4869-4A31-B8B1-601D9FA71E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BCC3D4E-EBE4-476A-BBF5-FF6533C2B65A}" type="pres">
      <dgm:prSet presAssocID="{0D9BA9C4-AD99-4284-ACAB-A28AD12D7B38}" presName="boxAndChildren" presStyleCnt="0"/>
      <dgm:spPr/>
      <dgm:t>
        <a:bodyPr/>
        <a:lstStyle/>
        <a:p>
          <a:endParaRPr lang="cs-CZ"/>
        </a:p>
      </dgm:t>
    </dgm:pt>
    <dgm:pt modelId="{22892251-4B9E-41D5-89DF-E39B394C7050}" type="pres">
      <dgm:prSet presAssocID="{0D9BA9C4-AD99-4284-ACAB-A28AD12D7B38}" presName="parentTextBox" presStyleLbl="node1" presStyleIdx="0" presStyleCnt="5"/>
      <dgm:spPr/>
      <dgm:t>
        <a:bodyPr/>
        <a:lstStyle/>
        <a:p>
          <a:endParaRPr lang="cs-CZ"/>
        </a:p>
      </dgm:t>
    </dgm:pt>
    <dgm:pt modelId="{63DCC3B0-0441-4615-8AD2-299FAA977448}" type="pres">
      <dgm:prSet presAssocID="{75794028-E72A-4E8E-9F40-E2F69AC20E56}" presName="sp" presStyleCnt="0"/>
      <dgm:spPr/>
      <dgm:t>
        <a:bodyPr/>
        <a:lstStyle/>
        <a:p>
          <a:endParaRPr lang="cs-CZ"/>
        </a:p>
      </dgm:t>
    </dgm:pt>
    <dgm:pt modelId="{02349687-EF34-47FE-890A-46BC484FA68A}" type="pres">
      <dgm:prSet presAssocID="{A8293ED3-3BED-4AF1-9608-8468662ED3C5}" presName="arrowAndChildren" presStyleCnt="0"/>
      <dgm:spPr/>
      <dgm:t>
        <a:bodyPr/>
        <a:lstStyle/>
        <a:p>
          <a:endParaRPr lang="cs-CZ"/>
        </a:p>
      </dgm:t>
    </dgm:pt>
    <dgm:pt modelId="{D56FE23C-5DA6-441B-93F4-AB270C6B663F}" type="pres">
      <dgm:prSet presAssocID="{A8293ED3-3BED-4AF1-9608-8468662ED3C5}" presName="parentTextArrow" presStyleLbl="node1" presStyleIdx="1" presStyleCnt="5"/>
      <dgm:spPr/>
      <dgm:t>
        <a:bodyPr/>
        <a:lstStyle/>
        <a:p>
          <a:endParaRPr lang="cs-CZ"/>
        </a:p>
      </dgm:t>
    </dgm:pt>
    <dgm:pt modelId="{B0C7ACB3-0B83-4BDA-B455-33BDD4E75AFD}" type="pres">
      <dgm:prSet presAssocID="{073CFEF5-C18A-48CE-8D15-89FA89E4D77A}" presName="sp" presStyleCnt="0"/>
      <dgm:spPr/>
      <dgm:t>
        <a:bodyPr/>
        <a:lstStyle/>
        <a:p>
          <a:endParaRPr lang="cs-CZ"/>
        </a:p>
      </dgm:t>
    </dgm:pt>
    <dgm:pt modelId="{CC2D9B1A-2813-4746-9F91-FC34C45275AB}" type="pres">
      <dgm:prSet presAssocID="{8A66CD27-B0DA-4A90-8605-80F047C2FD34}" presName="arrowAndChildren" presStyleCnt="0"/>
      <dgm:spPr/>
      <dgm:t>
        <a:bodyPr/>
        <a:lstStyle/>
        <a:p>
          <a:endParaRPr lang="cs-CZ"/>
        </a:p>
      </dgm:t>
    </dgm:pt>
    <dgm:pt modelId="{4E54017C-75AC-4E76-B79F-71E85EB3E1FF}" type="pres">
      <dgm:prSet presAssocID="{8A66CD27-B0DA-4A90-8605-80F047C2FD34}" presName="parentTextArrow" presStyleLbl="node1" presStyleIdx="2" presStyleCnt="5" custLinFactNeighborX="2178"/>
      <dgm:spPr/>
      <dgm:t>
        <a:bodyPr/>
        <a:lstStyle/>
        <a:p>
          <a:endParaRPr lang="cs-CZ"/>
        </a:p>
      </dgm:t>
    </dgm:pt>
    <dgm:pt modelId="{731188BD-215D-45F3-8F21-C641CBB2A04F}" type="pres">
      <dgm:prSet presAssocID="{5DDFA7C8-FA97-42FD-9DEB-88CBB7E84275}" presName="sp" presStyleCnt="0"/>
      <dgm:spPr/>
      <dgm:t>
        <a:bodyPr/>
        <a:lstStyle/>
        <a:p>
          <a:endParaRPr lang="cs-CZ"/>
        </a:p>
      </dgm:t>
    </dgm:pt>
    <dgm:pt modelId="{1E20758A-1107-4C49-8B8B-596643A90DF6}" type="pres">
      <dgm:prSet presAssocID="{189072D4-1D7C-4B3C-AEFE-BAB8887C6514}" presName="arrowAndChildren" presStyleCnt="0"/>
      <dgm:spPr/>
      <dgm:t>
        <a:bodyPr/>
        <a:lstStyle/>
        <a:p>
          <a:endParaRPr lang="cs-CZ"/>
        </a:p>
      </dgm:t>
    </dgm:pt>
    <dgm:pt modelId="{4372D3CD-AEC8-4ECF-ACFE-6E9418E6CED5}" type="pres">
      <dgm:prSet presAssocID="{189072D4-1D7C-4B3C-AEFE-BAB8887C6514}" presName="parentTextArrow" presStyleLbl="node1" presStyleIdx="3" presStyleCnt="5"/>
      <dgm:spPr/>
      <dgm:t>
        <a:bodyPr/>
        <a:lstStyle/>
        <a:p>
          <a:endParaRPr lang="cs-CZ"/>
        </a:p>
      </dgm:t>
    </dgm:pt>
    <dgm:pt modelId="{CF7E7582-0C86-4C6D-870B-2A7D70F5BCC2}" type="pres">
      <dgm:prSet presAssocID="{7E768FFB-106D-4DBB-985D-13230516E861}" presName="sp" presStyleCnt="0"/>
      <dgm:spPr/>
      <dgm:t>
        <a:bodyPr/>
        <a:lstStyle/>
        <a:p>
          <a:endParaRPr lang="cs-CZ"/>
        </a:p>
      </dgm:t>
    </dgm:pt>
    <dgm:pt modelId="{B29F0E88-96DE-4FD7-B582-5A0A1547CBB3}" type="pres">
      <dgm:prSet presAssocID="{EF90C900-F0C8-42B4-965B-9DE92BCC111D}" presName="arrowAndChildren" presStyleCnt="0"/>
      <dgm:spPr/>
      <dgm:t>
        <a:bodyPr/>
        <a:lstStyle/>
        <a:p>
          <a:endParaRPr lang="cs-CZ"/>
        </a:p>
      </dgm:t>
    </dgm:pt>
    <dgm:pt modelId="{DCC7F04D-C8CB-49CF-8B70-CF56DEA769ED}" type="pres">
      <dgm:prSet presAssocID="{EF90C900-F0C8-42B4-965B-9DE92BCC111D}" presName="parentTextArrow" presStyleLbl="node1" presStyleIdx="4" presStyleCnt="5"/>
      <dgm:spPr/>
      <dgm:t>
        <a:bodyPr/>
        <a:lstStyle/>
        <a:p>
          <a:endParaRPr lang="cs-CZ"/>
        </a:p>
      </dgm:t>
    </dgm:pt>
  </dgm:ptLst>
  <dgm:cxnLst>
    <dgm:cxn modelId="{DABF0659-4A89-4D22-85AE-2A806BCD4279}" srcId="{2A4DEA14-4869-4A31-B8B1-601D9FA71E61}" destId="{8A66CD27-B0DA-4A90-8605-80F047C2FD34}" srcOrd="2" destOrd="0" parTransId="{41DE3714-F96E-46F1-8976-934E2843C1AE}" sibTransId="{073CFEF5-C18A-48CE-8D15-89FA89E4D77A}"/>
    <dgm:cxn modelId="{E893BA08-14F5-43AC-B5E4-9C48588F0149}" type="presOf" srcId="{A8293ED3-3BED-4AF1-9608-8468662ED3C5}" destId="{D56FE23C-5DA6-441B-93F4-AB270C6B663F}" srcOrd="0" destOrd="0" presId="urn:microsoft.com/office/officeart/2005/8/layout/process4"/>
    <dgm:cxn modelId="{B6043A61-F41D-456A-A2C3-882EB22F28B6}" srcId="{2A4DEA14-4869-4A31-B8B1-601D9FA71E61}" destId="{EF90C900-F0C8-42B4-965B-9DE92BCC111D}" srcOrd="0" destOrd="0" parTransId="{B6A833F5-0D54-46E4-A7AD-1A6E2F164B5E}" sibTransId="{7E768FFB-106D-4DBB-985D-13230516E861}"/>
    <dgm:cxn modelId="{0A942F1A-D2F7-4D76-916F-1C4AEC5FA66A}" type="presOf" srcId="{0D9BA9C4-AD99-4284-ACAB-A28AD12D7B38}" destId="{22892251-4B9E-41D5-89DF-E39B394C7050}" srcOrd="0" destOrd="0" presId="urn:microsoft.com/office/officeart/2005/8/layout/process4"/>
    <dgm:cxn modelId="{10D870BE-2831-483F-9994-B9E8FC563BC4}" srcId="{2A4DEA14-4869-4A31-B8B1-601D9FA71E61}" destId="{A8293ED3-3BED-4AF1-9608-8468662ED3C5}" srcOrd="3" destOrd="0" parTransId="{F4CAC266-F4B5-4976-9D79-00D42DCA7354}" sibTransId="{75794028-E72A-4E8E-9F40-E2F69AC20E56}"/>
    <dgm:cxn modelId="{3A70621A-C4F8-4557-A88B-55757D94B463}" type="presOf" srcId="{EF90C900-F0C8-42B4-965B-9DE92BCC111D}" destId="{DCC7F04D-C8CB-49CF-8B70-CF56DEA769ED}" srcOrd="0" destOrd="0" presId="urn:microsoft.com/office/officeart/2005/8/layout/process4"/>
    <dgm:cxn modelId="{52D81CB5-3E8E-4D5B-82ED-85DE496DF95C}" type="presOf" srcId="{2A4DEA14-4869-4A31-B8B1-601D9FA71E61}" destId="{6EF051F6-727C-48F0-9E1C-2A838D2E0C4D}" srcOrd="0" destOrd="0" presId="urn:microsoft.com/office/officeart/2005/8/layout/process4"/>
    <dgm:cxn modelId="{3AA47219-2146-406F-9424-75BC9B104042}" srcId="{2A4DEA14-4869-4A31-B8B1-601D9FA71E61}" destId="{189072D4-1D7C-4B3C-AEFE-BAB8887C6514}" srcOrd="1" destOrd="0" parTransId="{08D370BD-8798-4095-ABF9-08623A953FA7}" sibTransId="{5DDFA7C8-FA97-42FD-9DEB-88CBB7E84275}"/>
    <dgm:cxn modelId="{5FBC1C36-7EA0-4091-BF54-098B23BE2472}" srcId="{2A4DEA14-4869-4A31-B8B1-601D9FA71E61}" destId="{0D9BA9C4-AD99-4284-ACAB-A28AD12D7B38}" srcOrd="4" destOrd="0" parTransId="{2F0D7521-8746-4D67-8117-7CEE7E9CB9A8}" sibTransId="{EE2568B9-2C21-4552-8796-22A3B9C0DE2C}"/>
    <dgm:cxn modelId="{F265CD83-3A1C-48D2-8919-4EDF6611A35F}" type="presOf" srcId="{8A66CD27-B0DA-4A90-8605-80F047C2FD34}" destId="{4E54017C-75AC-4E76-B79F-71E85EB3E1FF}" srcOrd="0" destOrd="0" presId="urn:microsoft.com/office/officeart/2005/8/layout/process4"/>
    <dgm:cxn modelId="{95CAA36B-8ADE-41C2-B894-7664A6280610}" type="presOf" srcId="{189072D4-1D7C-4B3C-AEFE-BAB8887C6514}" destId="{4372D3CD-AEC8-4ECF-ACFE-6E9418E6CED5}" srcOrd="0" destOrd="0" presId="urn:microsoft.com/office/officeart/2005/8/layout/process4"/>
    <dgm:cxn modelId="{054DA27F-020F-4C39-9B78-E5FD004D2488}" type="presParOf" srcId="{6EF051F6-727C-48F0-9E1C-2A838D2E0C4D}" destId="{DBCC3D4E-EBE4-476A-BBF5-FF6533C2B65A}" srcOrd="0" destOrd="0" presId="urn:microsoft.com/office/officeart/2005/8/layout/process4"/>
    <dgm:cxn modelId="{312DDB89-0CC5-4027-B5F6-D011A60A74BA}" type="presParOf" srcId="{DBCC3D4E-EBE4-476A-BBF5-FF6533C2B65A}" destId="{22892251-4B9E-41D5-89DF-E39B394C7050}" srcOrd="0" destOrd="0" presId="urn:microsoft.com/office/officeart/2005/8/layout/process4"/>
    <dgm:cxn modelId="{6E07A48D-4109-4E43-BF74-17BC6B31EBF4}" type="presParOf" srcId="{6EF051F6-727C-48F0-9E1C-2A838D2E0C4D}" destId="{63DCC3B0-0441-4615-8AD2-299FAA977448}" srcOrd="1" destOrd="0" presId="urn:microsoft.com/office/officeart/2005/8/layout/process4"/>
    <dgm:cxn modelId="{341C5A03-DEE6-409F-82C6-739E0D1A9B81}" type="presParOf" srcId="{6EF051F6-727C-48F0-9E1C-2A838D2E0C4D}" destId="{02349687-EF34-47FE-890A-46BC484FA68A}" srcOrd="2" destOrd="0" presId="urn:microsoft.com/office/officeart/2005/8/layout/process4"/>
    <dgm:cxn modelId="{1C80B39F-A100-493E-853A-4F8D788992EB}" type="presParOf" srcId="{02349687-EF34-47FE-890A-46BC484FA68A}" destId="{D56FE23C-5DA6-441B-93F4-AB270C6B663F}" srcOrd="0" destOrd="0" presId="urn:microsoft.com/office/officeart/2005/8/layout/process4"/>
    <dgm:cxn modelId="{065811EE-A1AC-43C9-930C-C6A0C594256D}" type="presParOf" srcId="{6EF051F6-727C-48F0-9E1C-2A838D2E0C4D}" destId="{B0C7ACB3-0B83-4BDA-B455-33BDD4E75AFD}" srcOrd="3" destOrd="0" presId="urn:microsoft.com/office/officeart/2005/8/layout/process4"/>
    <dgm:cxn modelId="{2A198159-6F94-4B35-95C4-0BFFCEFA4A30}" type="presParOf" srcId="{6EF051F6-727C-48F0-9E1C-2A838D2E0C4D}" destId="{CC2D9B1A-2813-4746-9F91-FC34C45275AB}" srcOrd="4" destOrd="0" presId="urn:microsoft.com/office/officeart/2005/8/layout/process4"/>
    <dgm:cxn modelId="{A59AE0D8-D72A-4954-80AF-8B2BE9A37533}" type="presParOf" srcId="{CC2D9B1A-2813-4746-9F91-FC34C45275AB}" destId="{4E54017C-75AC-4E76-B79F-71E85EB3E1FF}" srcOrd="0" destOrd="0" presId="urn:microsoft.com/office/officeart/2005/8/layout/process4"/>
    <dgm:cxn modelId="{3EAE2141-7445-4229-90E6-A4B709F3A4B0}" type="presParOf" srcId="{6EF051F6-727C-48F0-9E1C-2A838D2E0C4D}" destId="{731188BD-215D-45F3-8F21-C641CBB2A04F}" srcOrd="5" destOrd="0" presId="urn:microsoft.com/office/officeart/2005/8/layout/process4"/>
    <dgm:cxn modelId="{8066E1AD-E1CC-4D95-8FE0-ED0B83C20657}" type="presParOf" srcId="{6EF051F6-727C-48F0-9E1C-2A838D2E0C4D}" destId="{1E20758A-1107-4C49-8B8B-596643A90DF6}" srcOrd="6" destOrd="0" presId="urn:microsoft.com/office/officeart/2005/8/layout/process4"/>
    <dgm:cxn modelId="{7B2EE65A-2B82-48D9-BF38-54C71CF3CAEB}" type="presParOf" srcId="{1E20758A-1107-4C49-8B8B-596643A90DF6}" destId="{4372D3CD-AEC8-4ECF-ACFE-6E9418E6CED5}" srcOrd="0" destOrd="0" presId="urn:microsoft.com/office/officeart/2005/8/layout/process4"/>
    <dgm:cxn modelId="{ECC1182C-252E-4C96-AE28-088C004212BB}" type="presParOf" srcId="{6EF051F6-727C-48F0-9E1C-2A838D2E0C4D}" destId="{CF7E7582-0C86-4C6D-870B-2A7D70F5BCC2}" srcOrd="7" destOrd="0" presId="urn:microsoft.com/office/officeart/2005/8/layout/process4"/>
    <dgm:cxn modelId="{D783B723-FB60-4EB4-89FF-084616773BEC}" type="presParOf" srcId="{6EF051F6-727C-48F0-9E1C-2A838D2E0C4D}" destId="{B29F0E88-96DE-4FD7-B582-5A0A1547CBB3}" srcOrd="8" destOrd="0" presId="urn:microsoft.com/office/officeart/2005/8/layout/process4"/>
    <dgm:cxn modelId="{0A929EAF-D560-4621-81D6-E44E18C615FA}" type="presParOf" srcId="{B29F0E88-96DE-4FD7-B582-5A0A1547CBB3}" destId="{DCC7F04D-C8CB-49CF-8B70-CF56DEA769E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4DEA14-4869-4A31-B8B1-601D9FA71E6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F90C900-F0C8-42B4-965B-9DE92BCC111D}">
      <dgm:prSet phldrT="[Text]"/>
      <dgm:spPr/>
      <dgm:t>
        <a:bodyPr/>
        <a:lstStyle/>
        <a:p>
          <a:r>
            <a:rPr lang="cs-CZ" dirty="0" smtClean="0"/>
            <a:t>Descendentní aorta</a:t>
          </a:r>
          <a:endParaRPr lang="cs-CZ" dirty="0"/>
        </a:p>
      </dgm:t>
    </dgm:pt>
    <dgm:pt modelId="{B6A833F5-0D54-46E4-A7AD-1A6E2F164B5E}" type="parTrans" cxnId="{B6043A61-F41D-456A-A2C3-882EB22F28B6}">
      <dgm:prSet/>
      <dgm:spPr/>
      <dgm:t>
        <a:bodyPr/>
        <a:lstStyle/>
        <a:p>
          <a:endParaRPr lang="cs-CZ"/>
        </a:p>
      </dgm:t>
    </dgm:pt>
    <dgm:pt modelId="{7E768FFB-106D-4DBB-985D-13230516E861}" type="sibTrans" cxnId="{B6043A61-F41D-456A-A2C3-882EB22F28B6}">
      <dgm:prSet/>
      <dgm:spPr/>
      <dgm:t>
        <a:bodyPr/>
        <a:lstStyle/>
        <a:p>
          <a:endParaRPr lang="cs-CZ"/>
        </a:p>
      </dgm:t>
    </dgm:pt>
    <dgm:pt modelId="{189072D4-1D7C-4B3C-AEFE-BAB8887C6514}">
      <dgm:prSet phldrT="[Text]"/>
      <dgm:spPr/>
      <dgm:t>
        <a:bodyPr/>
        <a:lstStyle/>
        <a:p>
          <a:r>
            <a:rPr lang="cs-CZ" dirty="0" smtClean="0"/>
            <a:t>Plicní</a:t>
          </a:r>
          <a:r>
            <a:rPr lang="cs-CZ" baseline="0" dirty="0" smtClean="0"/>
            <a:t> vaskulatura</a:t>
          </a:r>
          <a:endParaRPr lang="cs-CZ" dirty="0"/>
        </a:p>
      </dgm:t>
    </dgm:pt>
    <dgm:pt modelId="{08D370BD-8798-4095-ABF9-08623A953FA7}" type="parTrans" cxnId="{3AA47219-2146-406F-9424-75BC9B104042}">
      <dgm:prSet/>
      <dgm:spPr/>
      <dgm:t>
        <a:bodyPr/>
        <a:lstStyle/>
        <a:p>
          <a:endParaRPr lang="cs-CZ"/>
        </a:p>
      </dgm:t>
    </dgm:pt>
    <dgm:pt modelId="{5DDFA7C8-FA97-42FD-9DEB-88CBB7E84275}" type="sibTrans" cxnId="{3AA47219-2146-406F-9424-75BC9B104042}">
      <dgm:prSet/>
      <dgm:spPr/>
      <dgm:t>
        <a:bodyPr/>
        <a:lstStyle/>
        <a:p>
          <a:endParaRPr lang="cs-CZ"/>
        </a:p>
      </dgm:t>
    </dgm:pt>
    <dgm:pt modelId="{8A66CD27-B0DA-4A90-8605-80F047C2FD34}">
      <dgm:prSet phldrT="[Text]"/>
      <dgm:spPr/>
      <dgm:t>
        <a:bodyPr/>
        <a:lstStyle/>
        <a:p>
          <a:r>
            <a:rPr lang="cs-CZ" dirty="0" smtClean="0"/>
            <a:t>Levé atrium</a:t>
          </a:r>
          <a:endParaRPr lang="cs-CZ" dirty="0"/>
        </a:p>
      </dgm:t>
    </dgm:pt>
    <dgm:pt modelId="{41DE3714-F96E-46F1-8976-934E2843C1AE}" type="parTrans" cxnId="{DABF0659-4A89-4D22-85AE-2A806BCD4279}">
      <dgm:prSet/>
      <dgm:spPr/>
      <dgm:t>
        <a:bodyPr/>
        <a:lstStyle/>
        <a:p>
          <a:endParaRPr lang="cs-CZ"/>
        </a:p>
      </dgm:t>
    </dgm:pt>
    <dgm:pt modelId="{073CFEF5-C18A-48CE-8D15-89FA89E4D77A}" type="sibTrans" cxnId="{DABF0659-4A89-4D22-85AE-2A806BCD4279}">
      <dgm:prSet/>
      <dgm:spPr/>
      <dgm:t>
        <a:bodyPr/>
        <a:lstStyle/>
        <a:p>
          <a:endParaRPr lang="cs-CZ"/>
        </a:p>
      </dgm:t>
    </dgm:pt>
    <dgm:pt modelId="{A8293ED3-3BED-4AF1-9608-8468662ED3C5}">
      <dgm:prSet/>
      <dgm:spPr/>
      <dgm:t>
        <a:bodyPr/>
        <a:lstStyle/>
        <a:p>
          <a:r>
            <a:rPr lang="cs-CZ" dirty="0" smtClean="0"/>
            <a:t>Levá komora</a:t>
          </a:r>
          <a:endParaRPr lang="cs-CZ" dirty="0"/>
        </a:p>
      </dgm:t>
    </dgm:pt>
    <dgm:pt modelId="{F4CAC266-F4B5-4976-9D79-00D42DCA7354}" type="parTrans" cxnId="{10D870BE-2831-483F-9994-B9E8FC563BC4}">
      <dgm:prSet/>
      <dgm:spPr/>
      <dgm:t>
        <a:bodyPr/>
        <a:lstStyle/>
        <a:p>
          <a:endParaRPr lang="cs-CZ"/>
        </a:p>
      </dgm:t>
    </dgm:pt>
    <dgm:pt modelId="{75794028-E72A-4E8E-9F40-E2F69AC20E56}" type="sibTrans" cxnId="{10D870BE-2831-483F-9994-B9E8FC563BC4}">
      <dgm:prSet/>
      <dgm:spPr/>
      <dgm:t>
        <a:bodyPr/>
        <a:lstStyle/>
        <a:p>
          <a:endParaRPr lang="cs-CZ"/>
        </a:p>
      </dgm:t>
    </dgm:pt>
    <dgm:pt modelId="{0D9BA9C4-AD99-4284-ACAB-A28AD12D7B38}">
      <dgm:prSet/>
      <dgm:spPr/>
      <dgm:t>
        <a:bodyPr/>
        <a:lstStyle/>
        <a:p>
          <a:r>
            <a:rPr lang="cs-CZ" dirty="0" smtClean="0"/>
            <a:t>Aorta</a:t>
          </a:r>
          <a:endParaRPr lang="cs-CZ" dirty="0"/>
        </a:p>
      </dgm:t>
    </dgm:pt>
    <dgm:pt modelId="{2F0D7521-8746-4D67-8117-7CEE7E9CB9A8}" type="parTrans" cxnId="{5FBC1C36-7EA0-4091-BF54-098B23BE2472}">
      <dgm:prSet/>
      <dgm:spPr/>
      <dgm:t>
        <a:bodyPr/>
        <a:lstStyle/>
        <a:p>
          <a:endParaRPr lang="cs-CZ"/>
        </a:p>
      </dgm:t>
    </dgm:pt>
    <dgm:pt modelId="{EE2568B9-2C21-4552-8796-22A3B9C0DE2C}" type="sibTrans" cxnId="{5FBC1C36-7EA0-4091-BF54-098B23BE2472}">
      <dgm:prSet/>
      <dgm:spPr/>
      <dgm:t>
        <a:bodyPr/>
        <a:lstStyle/>
        <a:p>
          <a:endParaRPr lang="cs-CZ"/>
        </a:p>
      </dgm:t>
    </dgm:pt>
    <dgm:pt modelId="{EA96D8D6-A6A0-4C51-B506-18431E70EBA8}">
      <dgm:prSet phldrT="[Text]"/>
      <dgm:spPr/>
      <dgm:t>
        <a:bodyPr/>
        <a:lstStyle/>
        <a:p>
          <a:r>
            <a:rPr lang="cs-CZ" dirty="0" smtClean="0"/>
            <a:t>Pulmonální artérie</a:t>
          </a:r>
          <a:endParaRPr lang="cs-CZ" dirty="0"/>
        </a:p>
      </dgm:t>
    </dgm:pt>
    <dgm:pt modelId="{479947A5-18FB-4757-88C6-F7EC050E01A4}" type="parTrans" cxnId="{873BCD78-E452-4F18-B922-F3C9754A18B8}">
      <dgm:prSet/>
      <dgm:spPr/>
      <dgm:t>
        <a:bodyPr/>
        <a:lstStyle/>
        <a:p>
          <a:endParaRPr lang="cs-CZ"/>
        </a:p>
      </dgm:t>
    </dgm:pt>
    <dgm:pt modelId="{77A99800-9FCE-4C67-B57C-0ED5A2E910B9}" type="sibTrans" cxnId="{873BCD78-E452-4F18-B922-F3C9754A18B8}">
      <dgm:prSet/>
      <dgm:spPr/>
      <dgm:t>
        <a:bodyPr/>
        <a:lstStyle/>
        <a:p>
          <a:endParaRPr lang="cs-CZ"/>
        </a:p>
      </dgm:t>
    </dgm:pt>
    <dgm:pt modelId="{6EF051F6-727C-48F0-9E1C-2A838D2E0C4D}" type="pres">
      <dgm:prSet presAssocID="{2A4DEA14-4869-4A31-B8B1-601D9FA71E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BCC3D4E-EBE4-476A-BBF5-FF6533C2B65A}" type="pres">
      <dgm:prSet presAssocID="{0D9BA9C4-AD99-4284-ACAB-A28AD12D7B38}" presName="boxAndChildren" presStyleCnt="0"/>
      <dgm:spPr/>
    </dgm:pt>
    <dgm:pt modelId="{22892251-4B9E-41D5-89DF-E39B394C7050}" type="pres">
      <dgm:prSet presAssocID="{0D9BA9C4-AD99-4284-ACAB-A28AD12D7B38}" presName="parentTextBox" presStyleLbl="node1" presStyleIdx="0" presStyleCnt="6"/>
      <dgm:spPr/>
      <dgm:t>
        <a:bodyPr/>
        <a:lstStyle/>
        <a:p>
          <a:endParaRPr lang="cs-CZ"/>
        </a:p>
      </dgm:t>
    </dgm:pt>
    <dgm:pt modelId="{63DCC3B0-0441-4615-8AD2-299FAA977448}" type="pres">
      <dgm:prSet presAssocID="{75794028-E72A-4E8E-9F40-E2F69AC20E56}" presName="sp" presStyleCnt="0"/>
      <dgm:spPr/>
    </dgm:pt>
    <dgm:pt modelId="{02349687-EF34-47FE-890A-46BC484FA68A}" type="pres">
      <dgm:prSet presAssocID="{A8293ED3-3BED-4AF1-9608-8468662ED3C5}" presName="arrowAndChildren" presStyleCnt="0"/>
      <dgm:spPr/>
    </dgm:pt>
    <dgm:pt modelId="{D56FE23C-5DA6-441B-93F4-AB270C6B663F}" type="pres">
      <dgm:prSet presAssocID="{A8293ED3-3BED-4AF1-9608-8468662ED3C5}" presName="parentTextArrow" presStyleLbl="node1" presStyleIdx="1" presStyleCnt="6" custLinFactNeighborX="-16418" custLinFactNeighborY="6701"/>
      <dgm:spPr/>
      <dgm:t>
        <a:bodyPr/>
        <a:lstStyle/>
        <a:p>
          <a:endParaRPr lang="cs-CZ"/>
        </a:p>
      </dgm:t>
    </dgm:pt>
    <dgm:pt modelId="{B0C7ACB3-0B83-4BDA-B455-33BDD4E75AFD}" type="pres">
      <dgm:prSet presAssocID="{073CFEF5-C18A-48CE-8D15-89FA89E4D77A}" presName="sp" presStyleCnt="0"/>
      <dgm:spPr/>
    </dgm:pt>
    <dgm:pt modelId="{CC2D9B1A-2813-4746-9F91-FC34C45275AB}" type="pres">
      <dgm:prSet presAssocID="{8A66CD27-B0DA-4A90-8605-80F047C2FD34}" presName="arrowAndChildren" presStyleCnt="0"/>
      <dgm:spPr/>
    </dgm:pt>
    <dgm:pt modelId="{4E54017C-75AC-4E76-B79F-71E85EB3E1FF}" type="pres">
      <dgm:prSet presAssocID="{8A66CD27-B0DA-4A90-8605-80F047C2FD34}" presName="parentTextArrow" presStyleLbl="node1" presStyleIdx="2" presStyleCnt="6" custLinFactNeighborX="-1493" custLinFactNeighborY="-1276"/>
      <dgm:spPr/>
      <dgm:t>
        <a:bodyPr/>
        <a:lstStyle/>
        <a:p>
          <a:endParaRPr lang="cs-CZ"/>
        </a:p>
      </dgm:t>
    </dgm:pt>
    <dgm:pt modelId="{731188BD-215D-45F3-8F21-C641CBB2A04F}" type="pres">
      <dgm:prSet presAssocID="{5DDFA7C8-FA97-42FD-9DEB-88CBB7E84275}" presName="sp" presStyleCnt="0"/>
      <dgm:spPr/>
    </dgm:pt>
    <dgm:pt modelId="{1E20758A-1107-4C49-8B8B-596643A90DF6}" type="pres">
      <dgm:prSet presAssocID="{189072D4-1D7C-4B3C-AEFE-BAB8887C6514}" presName="arrowAndChildren" presStyleCnt="0"/>
      <dgm:spPr/>
    </dgm:pt>
    <dgm:pt modelId="{4372D3CD-AEC8-4ECF-ACFE-6E9418E6CED5}" type="pres">
      <dgm:prSet presAssocID="{189072D4-1D7C-4B3C-AEFE-BAB8887C6514}" presName="parentTextArrow" presStyleLbl="node1" presStyleIdx="3" presStyleCnt="6"/>
      <dgm:spPr/>
      <dgm:t>
        <a:bodyPr/>
        <a:lstStyle/>
        <a:p>
          <a:endParaRPr lang="cs-CZ"/>
        </a:p>
      </dgm:t>
    </dgm:pt>
    <dgm:pt modelId="{3DCA6532-0980-4918-AFEA-C533F4A60C1B}" type="pres">
      <dgm:prSet presAssocID="{77A99800-9FCE-4C67-B57C-0ED5A2E910B9}" presName="sp" presStyleCnt="0"/>
      <dgm:spPr/>
    </dgm:pt>
    <dgm:pt modelId="{4590A8A8-D844-4027-97FA-2C01415649EF}" type="pres">
      <dgm:prSet presAssocID="{EA96D8D6-A6A0-4C51-B506-18431E70EBA8}" presName="arrowAndChildren" presStyleCnt="0"/>
      <dgm:spPr/>
    </dgm:pt>
    <dgm:pt modelId="{3406197F-EEA7-4EA7-AB2B-6F1700F9F4B3}" type="pres">
      <dgm:prSet presAssocID="{EA96D8D6-A6A0-4C51-B506-18431E70EBA8}" presName="parentTextArrow" presStyleLbl="node1" presStyleIdx="4" presStyleCnt="6"/>
      <dgm:spPr/>
      <dgm:t>
        <a:bodyPr/>
        <a:lstStyle/>
        <a:p>
          <a:endParaRPr lang="cs-CZ"/>
        </a:p>
      </dgm:t>
    </dgm:pt>
    <dgm:pt modelId="{CF7E7582-0C86-4C6D-870B-2A7D70F5BCC2}" type="pres">
      <dgm:prSet presAssocID="{7E768FFB-106D-4DBB-985D-13230516E861}" presName="sp" presStyleCnt="0"/>
      <dgm:spPr/>
    </dgm:pt>
    <dgm:pt modelId="{B29F0E88-96DE-4FD7-B582-5A0A1547CBB3}" type="pres">
      <dgm:prSet presAssocID="{EF90C900-F0C8-42B4-965B-9DE92BCC111D}" presName="arrowAndChildren" presStyleCnt="0"/>
      <dgm:spPr/>
    </dgm:pt>
    <dgm:pt modelId="{DCC7F04D-C8CB-49CF-8B70-CF56DEA769ED}" type="pres">
      <dgm:prSet presAssocID="{EF90C900-F0C8-42B4-965B-9DE92BCC111D}" presName="parentTextArrow" presStyleLbl="node1" presStyleIdx="5" presStyleCnt="6" custLinFactNeighborY="-220"/>
      <dgm:spPr/>
      <dgm:t>
        <a:bodyPr/>
        <a:lstStyle/>
        <a:p>
          <a:endParaRPr lang="cs-CZ"/>
        </a:p>
      </dgm:t>
    </dgm:pt>
  </dgm:ptLst>
  <dgm:cxnLst>
    <dgm:cxn modelId="{DABF0659-4A89-4D22-85AE-2A806BCD4279}" srcId="{2A4DEA14-4869-4A31-B8B1-601D9FA71E61}" destId="{8A66CD27-B0DA-4A90-8605-80F047C2FD34}" srcOrd="3" destOrd="0" parTransId="{41DE3714-F96E-46F1-8976-934E2843C1AE}" sibTransId="{073CFEF5-C18A-48CE-8D15-89FA89E4D77A}"/>
    <dgm:cxn modelId="{B6043A61-F41D-456A-A2C3-882EB22F28B6}" srcId="{2A4DEA14-4869-4A31-B8B1-601D9FA71E61}" destId="{EF90C900-F0C8-42B4-965B-9DE92BCC111D}" srcOrd="0" destOrd="0" parTransId="{B6A833F5-0D54-46E4-A7AD-1A6E2F164B5E}" sibTransId="{7E768FFB-106D-4DBB-985D-13230516E861}"/>
    <dgm:cxn modelId="{9CD1C82B-2845-4641-A16C-CB91A2A3CF4D}" type="presOf" srcId="{A8293ED3-3BED-4AF1-9608-8468662ED3C5}" destId="{D56FE23C-5DA6-441B-93F4-AB270C6B663F}" srcOrd="0" destOrd="0" presId="urn:microsoft.com/office/officeart/2005/8/layout/process4"/>
    <dgm:cxn modelId="{8AE0CB42-2C81-4E28-AD72-A0558EA4BDA8}" type="presOf" srcId="{189072D4-1D7C-4B3C-AEFE-BAB8887C6514}" destId="{4372D3CD-AEC8-4ECF-ACFE-6E9418E6CED5}" srcOrd="0" destOrd="0" presId="urn:microsoft.com/office/officeart/2005/8/layout/process4"/>
    <dgm:cxn modelId="{10D870BE-2831-483F-9994-B9E8FC563BC4}" srcId="{2A4DEA14-4869-4A31-B8B1-601D9FA71E61}" destId="{A8293ED3-3BED-4AF1-9608-8468662ED3C5}" srcOrd="4" destOrd="0" parTransId="{F4CAC266-F4B5-4976-9D79-00D42DCA7354}" sibTransId="{75794028-E72A-4E8E-9F40-E2F69AC20E56}"/>
    <dgm:cxn modelId="{D8279986-FD1B-4EA2-83ED-295944CC0CEA}" type="presOf" srcId="{EF90C900-F0C8-42B4-965B-9DE92BCC111D}" destId="{DCC7F04D-C8CB-49CF-8B70-CF56DEA769ED}" srcOrd="0" destOrd="0" presId="urn:microsoft.com/office/officeart/2005/8/layout/process4"/>
    <dgm:cxn modelId="{F8DE1B0D-EC7E-42F7-B981-6112D3B53B50}" type="presOf" srcId="{8A66CD27-B0DA-4A90-8605-80F047C2FD34}" destId="{4E54017C-75AC-4E76-B79F-71E85EB3E1FF}" srcOrd="0" destOrd="0" presId="urn:microsoft.com/office/officeart/2005/8/layout/process4"/>
    <dgm:cxn modelId="{29771633-1188-450C-97CA-19445A94F682}" type="presOf" srcId="{EA96D8D6-A6A0-4C51-B506-18431E70EBA8}" destId="{3406197F-EEA7-4EA7-AB2B-6F1700F9F4B3}" srcOrd="0" destOrd="0" presId="urn:microsoft.com/office/officeart/2005/8/layout/process4"/>
    <dgm:cxn modelId="{873BCD78-E452-4F18-B922-F3C9754A18B8}" srcId="{2A4DEA14-4869-4A31-B8B1-601D9FA71E61}" destId="{EA96D8D6-A6A0-4C51-B506-18431E70EBA8}" srcOrd="1" destOrd="0" parTransId="{479947A5-18FB-4757-88C6-F7EC050E01A4}" sibTransId="{77A99800-9FCE-4C67-B57C-0ED5A2E910B9}"/>
    <dgm:cxn modelId="{3AA47219-2146-406F-9424-75BC9B104042}" srcId="{2A4DEA14-4869-4A31-B8B1-601D9FA71E61}" destId="{189072D4-1D7C-4B3C-AEFE-BAB8887C6514}" srcOrd="2" destOrd="0" parTransId="{08D370BD-8798-4095-ABF9-08623A953FA7}" sibTransId="{5DDFA7C8-FA97-42FD-9DEB-88CBB7E84275}"/>
    <dgm:cxn modelId="{5FBC1C36-7EA0-4091-BF54-098B23BE2472}" srcId="{2A4DEA14-4869-4A31-B8B1-601D9FA71E61}" destId="{0D9BA9C4-AD99-4284-ACAB-A28AD12D7B38}" srcOrd="5" destOrd="0" parTransId="{2F0D7521-8746-4D67-8117-7CEE7E9CB9A8}" sibTransId="{EE2568B9-2C21-4552-8796-22A3B9C0DE2C}"/>
    <dgm:cxn modelId="{0A39DCF7-B67D-4C2E-B00E-59B44764FFAE}" type="presOf" srcId="{0D9BA9C4-AD99-4284-ACAB-A28AD12D7B38}" destId="{22892251-4B9E-41D5-89DF-E39B394C7050}" srcOrd="0" destOrd="0" presId="urn:microsoft.com/office/officeart/2005/8/layout/process4"/>
    <dgm:cxn modelId="{B13A6CED-DC11-4DB9-82FF-FCA77CECF329}" type="presOf" srcId="{2A4DEA14-4869-4A31-B8B1-601D9FA71E61}" destId="{6EF051F6-727C-48F0-9E1C-2A838D2E0C4D}" srcOrd="0" destOrd="0" presId="urn:microsoft.com/office/officeart/2005/8/layout/process4"/>
    <dgm:cxn modelId="{7F980914-C7F0-4565-8954-4183D0078234}" type="presParOf" srcId="{6EF051F6-727C-48F0-9E1C-2A838D2E0C4D}" destId="{DBCC3D4E-EBE4-476A-BBF5-FF6533C2B65A}" srcOrd="0" destOrd="0" presId="urn:microsoft.com/office/officeart/2005/8/layout/process4"/>
    <dgm:cxn modelId="{7CD1D9E8-3D0E-4252-98D9-CF19B2A2ED82}" type="presParOf" srcId="{DBCC3D4E-EBE4-476A-BBF5-FF6533C2B65A}" destId="{22892251-4B9E-41D5-89DF-E39B394C7050}" srcOrd="0" destOrd="0" presId="urn:microsoft.com/office/officeart/2005/8/layout/process4"/>
    <dgm:cxn modelId="{415B36A1-4705-4E92-931F-DD8D3273603E}" type="presParOf" srcId="{6EF051F6-727C-48F0-9E1C-2A838D2E0C4D}" destId="{63DCC3B0-0441-4615-8AD2-299FAA977448}" srcOrd="1" destOrd="0" presId="urn:microsoft.com/office/officeart/2005/8/layout/process4"/>
    <dgm:cxn modelId="{0D8896C3-E7D2-4AB5-8987-698728DB28F9}" type="presParOf" srcId="{6EF051F6-727C-48F0-9E1C-2A838D2E0C4D}" destId="{02349687-EF34-47FE-890A-46BC484FA68A}" srcOrd="2" destOrd="0" presId="urn:microsoft.com/office/officeart/2005/8/layout/process4"/>
    <dgm:cxn modelId="{25665418-DF3B-484D-A308-8A439376857C}" type="presParOf" srcId="{02349687-EF34-47FE-890A-46BC484FA68A}" destId="{D56FE23C-5DA6-441B-93F4-AB270C6B663F}" srcOrd="0" destOrd="0" presId="urn:microsoft.com/office/officeart/2005/8/layout/process4"/>
    <dgm:cxn modelId="{65309360-CF50-425C-96EB-E4FA4B6FCEE6}" type="presParOf" srcId="{6EF051F6-727C-48F0-9E1C-2A838D2E0C4D}" destId="{B0C7ACB3-0B83-4BDA-B455-33BDD4E75AFD}" srcOrd="3" destOrd="0" presId="urn:microsoft.com/office/officeart/2005/8/layout/process4"/>
    <dgm:cxn modelId="{3B0B8E4F-FF0F-4890-BFBD-4A549BD12161}" type="presParOf" srcId="{6EF051F6-727C-48F0-9E1C-2A838D2E0C4D}" destId="{CC2D9B1A-2813-4746-9F91-FC34C45275AB}" srcOrd="4" destOrd="0" presId="urn:microsoft.com/office/officeart/2005/8/layout/process4"/>
    <dgm:cxn modelId="{DDD51E6D-37E7-49C2-A646-4DB73A27310E}" type="presParOf" srcId="{CC2D9B1A-2813-4746-9F91-FC34C45275AB}" destId="{4E54017C-75AC-4E76-B79F-71E85EB3E1FF}" srcOrd="0" destOrd="0" presId="urn:microsoft.com/office/officeart/2005/8/layout/process4"/>
    <dgm:cxn modelId="{376A8E80-DB04-4E61-BB91-6EF61024F5F5}" type="presParOf" srcId="{6EF051F6-727C-48F0-9E1C-2A838D2E0C4D}" destId="{731188BD-215D-45F3-8F21-C641CBB2A04F}" srcOrd="5" destOrd="0" presId="urn:microsoft.com/office/officeart/2005/8/layout/process4"/>
    <dgm:cxn modelId="{04AF433D-AADD-4618-99A7-AE00880A40EA}" type="presParOf" srcId="{6EF051F6-727C-48F0-9E1C-2A838D2E0C4D}" destId="{1E20758A-1107-4C49-8B8B-596643A90DF6}" srcOrd="6" destOrd="0" presId="urn:microsoft.com/office/officeart/2005/8/layout/process4"/>
    <dgm:cxn modelId="{FB24B2B2-736A-48F4-AC06-BA4A4B481BA6}" type="presParOf" srcId="{1E20758A-1107-4C49-8B8B-596643A90DF6}" destId="{4372D3CD-AEC8-4ECF-ACFE-6E9418E6CED5}" srcOrd="0" destOrd="0" presId="urn:microsoft.com/office/officeart/2005/8/layout/process4"/>
    <dgm:cxn modelId="{23F95125-BBFC-4FB1-930A-583C696D849D}" type="presParOf" srcId="{6EF051F6-727C-48F0-9E1C-2A838D2E0C4D}" destId="{3DCA6532-0980-4918-AFEA-C533F4A60C1B}" srcOrd="7" destOrd="0" presId="urn:microsoft.com/office/officeart/2005/8/layout/process4"/>
    <dgm:cxn modelId="{EAA22CF5-30B7-4BAF-BEE1-C27E2C29DFB7}" type="presParOf" srcId="{6EF051F6-727C-48F0-9E1C-2A838D2E0C4D}" destId="{4590A8A8-D844-4027-97FA-2C01415649EF}" srcOrd="8" destOrd="0" presId="urn:microsoft.com/office/officeart/2005/8/layout/process4"/>
    <dgm:cxn modelId="{5C9FFFB0-6F0D-4395-A073-454FE9D98D5A}" type="presParOf" srcId="{4590A8A8-D844-4027-97FA-2C01415649EF}" destId="{3406197F-EEA7-4EA7-AB2B-6F1700F9F4B3}" srcOrd="0" destOrd="0" presId="urn:microsoft.com/office/officeart/2005/8/layout/process4"/>
    <dgm:cxn modelId="{867E941C-5111-411C-8442-22225DA5A307}" type="presParOf" srcId="{6EF051F6-727C-48F0-9E1C-2A838D2E0C4D}" destId="{CF7E7582-0C86-4C6D-870B-2A7D70F5BCC2}" srcOrd="9" destOrd="0" presId="urn:microsoft.com/office/officeart/2005/8/layout/process4"/>
    <dgm:cxn modelId="{D0C67DBA-8B8B-471C-9801-9E1444BAA0B4}" type="presParOf" srcId="{6EF051F6-727C-48F0-9E1C-2A838D2E0C4D}" destId="{B29F0E88-96DE-4FD7-B582-5A0A1547CBB3}" srcOrd="10" destOrd="0" presId="urn:microsoft.com/office/officeart/2005/8/layout/process4"/>
    <dgm:cxn modelId="{4A41F3CB-A103-42F7-8153-1E54F93529F3}" type="presParOf" srcId="{B29F0E88-96DE-4FD7-B582-5A0A1547CBB3}" destId="{DCC7F04D-C8CB-49CF-8B70-CF56DEA769E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D5FA211-1F24-473B-B48E-49E3F65BB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3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04A0F8-6338-4910-AE36-32914E3EA6BD}" type="slidenum">
              <a:rPr lang="en-US" altLang="cs-CZ" b="0" smtClean="0"/>
              <a:pPr/>
              <a:t>2</a:t>
            </a:fld>
            <a:endParaRPr lang="en-US" altLang="cs-CZ" b="0" smtClean="0"/>
          </a:p>
        </p:txBody>
      </p:sp>
    </p:spTree>
    <p:extLst>
      <p:ext uri="{BB962C8B-B14F-4D97-AF65-F5344CB8AC3E}">
        <p14:creationId xmlns:p14="http://schemas.microsoft.com/office/powerpoint/2010/main" val="142827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FA211-1F24-473B-B48E-49E3F65BB2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88075BD-CEC0-45F4-B119-66779F51CBE5}" type="slidenum">
              <a:rPr lang="en-US" altLang="cs-CZ" b="0">
                <a:solidFill>
                  <a:prstClr val="black"/>
                </a:solidFill>
              </a:rPr>
              <a:pPr/>
              <a:t>32</a:t>
            </a:fld>
            <a:endParaRPr lang="en-US" altLang="cs-CZ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9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7F7EE9-9006-489F-AB7C-DA8D5ADD4BC0}" type="slidenum">
              <a:rPr lang="en-US" altLang="cs-CZ" b="0" smtClean="0"/>
              <a:pPr/>
              <a:t>38</a:t>
            </a:fld>
            <a:endParaRPr lang="en-US" altLang="cs-CZ" b="0" smtClean="0"/>
          </a:p>
        </p:txBody>
      </p:sp>
    </p:spTree>
    <p:extLst>
      <p:ext uri="{BB962C8B-B14F-4D97-AF65-F5344CB8AC3E}">
        <p14:creationId xmlns:p14="http://schemas.microsoft.com/office/powerpoint/2010/main" val="1817289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FA211-1F24-473B-B48E-49E3F65BB2E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5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FA211-1F24-473B-B48E-49E3F65BB2ED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18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FA211-1F24-473B-B48E-49E3F65BB2ED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FA211-1F24-473B-B48E-49E3F65BB2ED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FA211-1F24-473B-B48E-49E3F65BB2ED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5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4A9E4-32F7-4B8C-BEB8-D2BB1AE374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47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AAC-6212-417B-B57C-ACF190139D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16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AAC-6212-417B-B57C-ACF190139D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63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AAC-6212-417B-B57C-ACF190139D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6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57F7D-F9CD-4ADF-AABC-64456DD4B3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14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AAC-6212-417B-B57C-ACF190139D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45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3BC80-4219-4512-911A-24B16152E78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33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80364-25BB-4AB6-880A-12F16BD5427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12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06652-B29D-43B0-A4B9-6B35A276C41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28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380B1-17CA-41A8-90A7-C6A7008E3E0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11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8290F-3D55-4F37-936C-48879BE5A94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4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91A77-EAE9-4237-B7F5-9D9303808DF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04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pPr>
              <a:defRPr/>
            </a:pPr>
            <a:fld id="{D96FA6EA-2CEA-4892-87AA-BD02993DCFD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81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246DAAC-6212-417B-B57C-ACF190139D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960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8038" y="1449388"/>
            <a:ext cx="7527925" cy="297021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altLang="cs-CZ" sz="4800" dirty="0" smtClean="0">
                <a:cs typeface="Trebuchet MS" pitchFamily="34" charset="0"/>
              </a:rPr>
              <a:t>Rtg. vyšetření dutiny hrudní II</a:t>
            </a:r>
            <a:br>
              <a:rPr lang="cs-CZ" altLang="cs-CZ" sz="4800" dirty="0" smtClean="0">
                <a:cs typeface="Trebuchet MS" pitchFamily="34" charset="0"/>
              </a:rPr>
            </a:br>
            <a:r>
              <a:rPr lang="cs-CZ" altLang="cs-CZ" sz="1700" dirty="0" smtClean="0">
                <a:cs typeface="Trebuchet MS" pitchFamily="34" charset="0"/>
              </a:rPr>
              <a:t>(</a:t>
            </a:r>
            <a:r>
              <a:rPr lang="cs-CZ" altLang="cs-CZ" sz="1700" dirty="0">
                <a:cs typeface="Trebuchet MS" pitchFamily="34" charset="0"/>
              </a:rPr>
              <a:t>K</a:t>
            </a:r>
            <a:r>
              <a:rPr lang="cs-CZ" altLang="cs-CZ" sz="1700" dirty="0" smtClean="0">
                <a:cs typeface="Trebuchet MS" pitchFamily="34" charset="0"/>
              </a:rPr>
              <a:t>ardiovaskulární systém)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5281613"/>
            <a:ext cx="7527925" cy="434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/>
              <a:t>MVDr. Pavel </a:t>
            </a:r>
            <a:r>
              <a:rPr lang="cs-CZ" sz="1700" dirty="0" err="1"/>
              <a:t>Proks</a:t>
            </a:r>
            <a:r>
              <a:rPr lang="cs-CZ" sz="1700" dirty="0"/>
              <a:t>, Ph.D.</a:t>
            </a:r>
          </a:p>
          <a:p>
            <a:pPr>
              <a:defRPr/>
            </a:pPr>
            <a:r>
              <a:rPr lang="cs-CZ" sz="1700" dirty="0"/>
              <a:t>MVDr. Ivana </a:t>
            </a:r>
            <a:r>
              <a:rPr lang="cs-CZ" sz="1700" dirty="0" smtClean="0"/>
              <a:t>Nývltová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1741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projekce</a:t>
            </a:r>
            <a:endParaRPr lang="cs-CZ" sz="36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DV projekce</a:t>
            </a:r>
            <a:endParaRPr lang="cs-CZ" sz="17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/>
          <a:stretch/>
        </p:blipFill>
        <p:spPr bwMode="auto">
          <a:xfrm>
            <a:off x="914400" y="2971800"/>
            <a:ext cx="3762969" cy="27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971800"/>
            <a:ext cx="3532694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4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Generalizovaná kardiomegalie</a:t>
            </a:r>
            <a:endParaRPr lang="cs-CZ" sz="36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Fyziologická/arteficiální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Normální u trénovaných </a:t>
            </a:r>
            <a:r>
              <a:rPr lang="cs-CZ" sz="1700" dirty="0" smtClean="0"/>
              <a:t>jedinců</a:t>
            </a:r>
          </a:p>
          <a:p>
            <a:r>
              <a:rPr lang="cs-CZ" sz="1700" dirty="0" smtClean="0"/>
              <a:t>Intraperikardiální </a:t>
            </a:r>
            <a:r>
              <a:rPr lang="cs-CZ" sz="1700" dirty="0"/>
              <a:t>nebo mediastinální </a:t>
            </a:r>
            <a:r>
              <a:rPr lang="cs-CZ" sz="1700" dirty="0" smtClean="0"/>
              <a:t>tuk</a:t>
            </a:r>
          </a:p>
          <a:p>
            <a:r>
              <a:rPr lang="cs-CZ" sz="1700" dirty="0" smtClean="0"/>
              <a:t>Bradykardie (= zvýšená </a:t>
            </a:r>
            <a:r>
              <a:rPr lang="cs-CZ" sz="1700" dirty="0"/>
              <a:t>diastolická </a:t>
            </a:r>
            <a:r>
              <a:rPr lang="cs-CZ" sz="1700" dirty="0" smtClean="0"/>
              <a:t>náplň) – např</a:t>
            </a:r>
            <a:r>
              <a:rPr lang="cs-CZ" sz="1700" dirty="0"/>
              <a:t>. </a:t>
            </a:r>
            <a:r>
              <a:rPr lang="cs-CZ" sz="1700" dirty="0" smtClean="0"/>
              <a:t>sedace</a:t>
            </a:r>
            <a:endParaRPr lang="cs-CZ" sz="1700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/>
              <a:t>N</a:t>
            </a:r>
            <a:r>
              <a:rPr lang="cs-CZ" sz="1700" dirty="0" smtClean="0"/>
              <a:t>evýrazná</a:t>
            </a:r>
            <a:endParaRPr lang="cs-CZ" sz="1700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Metabolická </a:t>
            </a:r>
            <a:r>
              <a:rPr lang="cs-CZ" sz="1700" dirty="0" smtClean="0"/>
              <a:t>onemocnění: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ypertyreóza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err="1"/>
              <a:t>h</a:t>
            </a:r>
            <a:r>
              <a:rPr lang="cs-CZ" sz="1700" dirty="0" err="1" smtClean="0"/>
              <a:t>ypersomatotropismus</a:t>
            </a:r>
            <a:endParaRPr lang="cs-CZ" sz="1700" dirty="0" smtClean="0"/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yperadrenokorticismus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infiltrativní </a:t>
            </a:r>
            <a:r>
              <a:rPr lang="cs-CZ" sz="1700" dirty="0"/>
              <a:t>onemocnění – storage </a:t>
            </a:r>
            <a:r>
              <a:rPr lang="cs-CZ" sz="1700" dirty="0" smtClean="0"/>
              <a:t>disease</a:t>
            </a:r>
          </a:p>
          <a:p>
            <a:r>
              <a:rPr lang="cs-CZ" sz="1700" dirty="0" smtClean="0"/>
              <a:t>Chronická anémie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2133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Generalizovaná kardiomegalie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Hypertrofie x dilatace srdečních dutin</a:t>
            </a:r>
          </a:p>
          <a:p>
            <a:r>
              <a:rPr lang="cs-CZ" sz="1700" dirty="0" smtClean="0"/>
              <a:t>Trikuspidální dysplazie/insuficience</a:t>
            </a:r>
            <a:endParaRPr lang="cs-CZ" sz="1700" dirty="0"/>
          </a:p>
          <a:p>
            <a:r>
              <a:rPr lang="cs-CZ" sz="1700" dirty="0"/>
              <a:t>Mitrální </a:t>
            </a:r>
            <a:r>
              <a:rPr lang="cs-CZ" sz="1700" dirty="0" smtClean="0"/>
              <a:t>dysplazie/insuficience</a:t>
            </a:r>
            <a:endParaRPr lang="cs-CZ" sz="1700" dirty="0"/>
          </a:p>
          <a:p>
            <a:r>
              <a:rPr lang="cs-CZ" sz="1700" dirty="0"/>
              <a:t>Dilatační kardiomyopatie (DCM)</a:t>
            </a:r>
          </a:p>
          <a:p>
            <a:r>
              <a:rPr lang="cs-CZ" sz="1700" dirty="0" smtClean="0"/>
              <a:t>L – P </a:t>
            </a:r>
            <a:r>
              <a:rPr lang="cs-CZ" sz="1700" dirty="0"/>
              <a:t>z</a:t>
            </a:r>
            <a:r>
              <a:rPr lang="cs-CZ" sz="1700" dirty="0" smtClean="0"/>
              <a:t>kraty </a:t>
            </a:r>
            <a:r>
              <a:rPr lang="cs-CZ" sz="1700" dirty="0"/>
              <a:t>(PDA, VSD</a:t>
            </a:r>
            <a:r>
              <a:rPr lang="cs-CZ" sz="1700" dirty="0" smtClean="0"/>
              <a:t>)</a:t>
            </a:r>
            <a:endParaRPr lang="cs-CZ" sz="1700" dirty="0"/>
          </a:p>
          <a:p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 </a:t>
            </a:r>
            <a:r>
              <a:rPr lang="cs-CZ" sz="1700" dirty="0"/>
              <a:t>g</a:t>
            </a:r>
            <a:r>
              <a:rPr lang="cs-CZ" sz="1700" dirty="0" smtClean="0"/>
              <a:t>eneralizované kardiomegalie: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erikardiální efuze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DCM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 err="1"/>
              <a:t>p</a:t>
            </a:r>
            <a:r>
              <a:rPr lang="cs-CZ" sz="1700" dirty="0" err="1" smtClean="0"/>
              <a:t>eritoneoperikardiální</a:t>
            </a:r>
            <a:r>
              <a:rPr lang="cs-CZ" sz="1700" dirty="0" smtClean="0"/>
              <a:t> hernie</a:t>
            </a:r>
          </a:p>
        </p:txBody>
      </p:sp>
    </p:spTree>
    <p:extLst>
      <p:ext uri="{BB962C8B-B14F-4D97-AF65-F5344CB8AC3E}">
        <p14:creationId xmlns:p14="http://schemas.microsoft.com/office/powerpoint/2010/main" val="2155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Generalizovaná kardiomegalie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/>
              <a:t>Rtg. příznaky: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rodloužení </a:t>
            </a:r>
            <a:r>
              <a:rPr lang="cs-CZ" sz="1700" dirty="0"/>
              <a:t>dlouhé i krátké </a:t>
            </a:r>
            <a:r>
              <a:rPr lang="cs-CZ" sz="1700" dirty="0" smtClean="0"/>
              <a:t>osy srdeční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k</a:t>
            </a:r>
            <a:r>
              <a:rPr lang="cs-CZ" sz="1700" dirty="0" smtClean="0"/>
              <a:t>ulovitý tvar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menšený </a:t>
            </a:r>
            <a:r>
              <a:rPr lang="cs-CZ" sz="1700" dirty="0"/>
              <a:t>tracheospinální </a:t>
            </a:r>
            <a:r>
              <a:rPr lang="cs-CZ" sz="1700" dirty="0" smtClean="0"/>
              <a:t>úhel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většený </a:t>
            </a:r>
            <a:r>
              <a:rPr lang="cs-CZ" sz="1700" dirty="0"/>
              <a:t>sternální kontakt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7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Dilatační kardiomyopatie (DCM)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Velká a gigantická plemena psů, častěji u samců</a:t>
            </a:r>
          </a:p>
          <a:p>
            <a:r>
              <a:rPr lang="cs-CZ" sz="1700" dirty="0" smtClean="0"/>
              <a:t>Rtg. nález: 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g</a:t>
            </a:r>
            <a:r>
              <a:rPr lang="cs-CZ" sz="1700" dirty="0" smtClean="0"/>
              <a:t>eneralizovaná </a:t>
            </a:r>
            <a:r>
              <a:rPr lang="cs-CZ" sz="1700" dirty="0"/>
              <a:t>kardiomegalie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</a:t>
            </a:r>
            <a:r>
              <a:rPr lang="cs-CZ" sz="1700" dirty="0"/>
              <a:t>plicních vén </a:t>
            </a:r>
            <a:r>
              <a:rPr lang="cs-CZ" sz="1700" dirty="0" smtClean="0"/>
              <a:t>(rtg. </a:t>
            </a:r>
            <a:r>
              <a:rPr lang="cs-CZ" sz="1700" dirty="0"/>
              <a:t>z</a:t>
            </a:r>
            <a:r>
              <a:rPr lang="cs-CZ" sz="1700" dirty="0" smtClean="0"/>
              <a:t>námky levostranného selhání</a:t>
            </a:r>
            <a:r>
              <a:rPr lang="cs-CZ" sz="1700" dirty="0"/>
              <a:t>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</a:t>
            </a:r>
            <a:r>
              <a:rPr lang="cs-CZ" sz="1700" dirty="0"/>
              <a:t>zadní duté žíly </a:t>
            </a:r>
            <a:r>
              <a:rPr lang="cs-CZ" sz="1700" dirty="0" smtClean="0"/>
              <a:t>(rtg. </a:t>
            </a:r>
            <a:r>
              <a:rPr lang="cs-CZ" sz="1700" dirty="0"/>
              <a:t>z</a:t>
            </a:r>
            <a:r>
              <a:rPr lang="cs-CZ" sz="1700" dirty="0" smtClean="0"/>
              <a:t>námky pravostranného selhání)</a:t>
            </a:r>
            <a:endParaRPr lang="cs-CZ" sz="1700" dirty="0"/>
          </a:p>
          <a:p>
            <a:r>
              <a:rPr lang="cs-CZ" sz="1700" dirty="0"/>
              <a:t>Plemenná </a:t>
            </a:r>
            <a:r>
              <a:rPr lang="cs-CZ" sz="1700" dirty="0" smtClean="0"/>
              <a:t>predispozice: dobrman</a:t>
            </a:r>
            <a:r>
              <a:rPr lang="cs-CZ" sz="1700" dirty="0"/>
              <a:t>, </a:t>
            </a:r>
            <a:r>
              <a:rPr lang="cs-CZ" sz="1700" dirty="0" smtClean="0"/>
              <a:t>německá doga, novofundlandský </a:t>
            </a:r>
            <a:r>
              <a:rPr lang="cs-CZ" sz="1700" dirty="0"/>
              <a:t>pes, </a:t>
            </a:r>
            <a:r>
              <a:rPr lang="cs-CZ" sz="1700" dirty="0" smtClean="0"/>
              <a:t>irský vlkodav</a:t>
            </a:r>
          </a:p>
          <a:p>
            <a:r>
              <a:rPr lang="cs-CZ" sz="1700" dirty="0" smtClean="0"/>
              <a:t>Dříve detekováno sekundárně jako následek deficitu taurinu v potravě (americký kokršpaněl, ZR, dalmatin)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204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DCM</a:t>
            </a:r>
            <a:endParaRPr lang="cs-CZ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46" y="2468870"/>
            <a:ext cx="2731245" cy="314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556905"/>
            <a:ext cx="3671887" cy="296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6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DCM</a:t>
            </a:r>
            <a:endParaRPr lang="cs-CZ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85" y="2304264"/>
            <a:ext cx="2865368" cy="34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489123"/>
            <a:ext cx="3671887" cy="31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284" y="2468870"/>
            <a:ext cx="2688569" cy="31458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Pravostranná arytmogenní kardiomyopatie boxerů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Plemenná predispozice</a:t>
            </a:r>
          </a:p>
          <a:p>
            <a:r>
              <a:rPr lang="cs-CZ" sz="1700" dirty="0" smtClean="0"/>
              <a:t>Vrozené onemocnění srdeční svaloviny</a:t>
            </a:r>
          </a:p>
          <a:p>
            <a:r>
              <a:rPr lang="cs-CZ" sz="1700" dirty="0" smtClean="0"/>
              <a:t>Často končí kongestivním srdečním selháním</a:t>
            </a:r>
          </a:p>
          <a:p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č</a:t>
            </a:r>
            <a:r>
              <a:rPr lang="cs-CZ" sz="1700" dirty="0" smtClean="0"/>
              <a:t>asto nevýrazná kardiomegalie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u</a:t>
            </a:r>
            <a:r>
              <a:rPr lang="cs-CZ" sz="1700" dirty="0" smtClean="0"/>
              <a:t> vážnějších případů známky srdečního selhání</a:t>
            </a:r>
          </a:p>
        </p:txBody>
      </p:sp>
      <p:sp>
        <p:nvSpPr>
          <p:cNvPr id="3" name="Ovál 2"/>
          <p:cNvSpPr/>
          <p:nvPr/>
        </p:nvSpPr>
        <p:spPr>
          <a:xfrm>
            <a:off x="2009775" y="3305175"/>
            <a:ext cx="1323975" cy="12105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2492639"/>
            <a:ext cx="3733800" cy="30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Perikardiální efuze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Rtg. příznaky: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silueta generalizovaně zvětšená – kulovitého tvaru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prodloužená krátká i dlouhá </a:t>
            </a:r>
            <a:r>
              <a:rPr lang="cs-CZ" sz="1700" dirty="0" smtClean="0"/>
              <a:t>osa srdeční</a:t>
            </a:r>
            <a:endParaRPr lang="cs-CZ" sz="1700" dirty="0"/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velmi ostré ohraničení srdeční </a:t>
            </a:r>
            <a:r>
              <a:rPr lang="cs-CZ" sz="1700" dirty="0" smtClean="0"/>
              <a:t>siluety</a:t>
            </a:r>
          </a:p>
          <a:p>
            <a:r>
              <a:rPr lang="cs-CZ" sz="1700" dirty="0"/>
              <a:t>„typický pacient“ s perikardiální efuzí – samec, nad 20 kg, starší 6 let, intolerance zátěže, nechutenství</a:t>
            </a:r>
          </a:p>
          <a:p>
            <a:r>
              <a:rPr lang="cs-CZ" sz="1700" dirty="0" smtClean="0"/>
              <a:t>Doprovázena příznaky srdečního selhání (levostranného/pravostranného, bilaterálního)</a:t>
            </a:r>
          </a:p>
          <a:p>
            <a:r>
              <a:rPr lang="cs-CZ" sz="1700" dirty="0" smtClean="0"/>
              <a:t>Srdeční tamponáda = akutně </a:t>
            </a:r>
            <a:r>
              <a:rPr lang="cs-CZ" sz="1700" dirty="0"/>
              <a:t>vzniklá perikardiální </a:t>
            </a:r>
            <a:r>
              <a:rPr lang="cs-CZ" sz="1700" dirty="0" smtClean="0"/>
              <a:t>efúze → relativně </a:t>
            </a:r>
            <a:r>
              <a:rPr lang="cs-CZ" sz="1700" dirty="0"/>
              <a:t>nevýrazné zvětšení srdeční siluety </a:t>
            </a:r>
          </a:p>
        </p:txBody>
      </p:sp>
    </p:spTree>
    <p:extLst>
      <p:ext uri="{BB962C8B-B14F-4D97-AF65-F5344CB8AC3E}">
        <p14:creationId xmlns:p14="http://schemas.microsoft.com/office/powerpoint/2010/main" val="36787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Perikardiální efuze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019" t="5846" b="4014"/>
          <a:stretch/>
        </p:blipFill>
        <p:spPr>
          <a:xfrm>
            <a:off x="1143000" y="2401887"/>
            <a:ext cx="2695697" cy="3279775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836"/>
          <a:stretch/>
        </p:blipFill>
        <p:spPr>
          <a:xfrm>
            <a:off x="4618814" y="2401887"/>
            <a:ext cx="3756528" cy="32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Na základě tohoto rtg. </a:t>
            </a:r>
            <a:r>
              <a:rPr lang="cs-CZ" sz="3600" dirty="0"/>
              <a:t>s</a:t>
            </a:r>
            <a:r>
              <a:rPr lang="cs-CZ" sz="3600" dirty="0" smtClean="0"/>
              <a:t>nímku …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arenR"/>
            </a:pPr>
            <a:r>
              <a:rPr lang="cs-CZ" sz="1700" dirty="0"/>
              <a:t>Mohu potvrdit srdeční tamponádu</a:t>
            </a:r>
          </a:p>
          <a:p>
            <a:pPr>
              <a:buFont typeface="+mj-lt"/>
              <a:buAutoNum type="arabicParenR"/>
            </a:pPr>
            <a:r>
              <a:rPr lang="cs-CZ" sz="1700" dirty="0"/>
              <a:t>Mohu vyloučit srdeční tamponádu</a:t>
            </a:r>
          </a:p>
          <a:p>
            <a:pPr>
              <a:buFont typeface="+mj-lt"/>
              <a:buAutoNum type="arabicParenR"/>
            </a:pPr>
            <a:r>
              <a:rPr lang="cs-CZ" sz="1700" dirty="0"/>
              <a:t>Nemohu vyloučit srdeční </a:t>
            </a:r>
            <a:r>
              <a:rPr lang="cs-CZ" sz="1700" dirty="0" smtClean="0"/>
              <a:t>tamponádu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3587" y="2651766"/>
            <a:ext cx="2523963" cy="27800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68" y="2620660"/>
            <a:ext cx="3581400" cy="28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 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6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Srdeční tamponáda</a:t>
            </a:r>
            <a:endParaRPr lang="cs-CZ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5" y="2514594"/>
            <a:ext cx="2761727" cy="30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573020"/>
            <a:ext cx="3671887" cy="29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5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</a:t>
            </a:r>
            <a:r>
              <a:rPr lang="cs-CZ" sz="4000" dirty="0"/>
              <a:t>i</a:t>
            </a:r>
            <a:r>
              <a:rPr lang="cs-CZ" sz="4000" dirty="0" smtClean="0"/>
              <a:t>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Lokalizovaná kardiomegalie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5652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nález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Levostranná kardiomegalie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1700" dirty="0"/>
              <a:t>DV </a:t>
            </a:r>
            <a:r>
              <a:rPr lang="cs-CZ" sz="1700" dirty="0" smtClean="0"/>
              <a:t>projekce: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zvětšení úhlu </a:t>
            </a:r>
            <a:r>
              <a:rPr lang="cs-CZ" sz="1700" dirty="0" smtClean="0"/>
              <a:t>bifurkace 80 – 90° a více (fyziologicky do 60˚) 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úhel </a:t>
            </a:r>
            <a:r>
              <a:rPr lang="cs-CZ" sz="1700" dirty="0"/>
              <a:t>bifurkace tvar obráceného písmene „U</a:t>
            </a:r>
            <a:r>
              <a:rPr lang="cs-CZ" sz="1700" dirty="0" smtClean="0"/>
              <a:t>“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Pravostranná kardiomegalie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DV projekce: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vyklenutí srdeční siluety v pozici 9 – 11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apex směřující </a:t>
            </a:r>
            <a:r>
              <a:rPr lang="cs-CZ" sz="1700" dirty="0" smtClean="0"/>
              <a:t>vlevo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silueta </a:t>
            </a:r>
            <a:r>
              <a:rPr lang="cs-CZ" sz="1700" dirty="0" smtClean="0"/>
              <a:t>tvaru </a:t>
            </a:r>
            <a:r>
              <a:rPr lang="cs-CZ" sz="1700" dirty="0"/>
              <a:t>„</a:t>
            </a:r>
            <a:r>
              <a:rPr lang="cs-CZ" sz="1700" dirty="0" smtClean="0"/>
              <a:t>D“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r</a:t>
            </a:r>
            <a:r>
              <a:rPr lang="cs-CZ" sz="1700" dirty="0" smtClean="0"/>
              <a:t>edukce </a:t>
            </a:r>
            <a:r>
              <a:rPr lang="cs-CZ" sz="1700" dirty="0"/>
              <a:t>vzdálenosti mezi srdeční siluetou a pravou hrudní </a:t>
            </a:r>
            <a:r>
              <a:rPr lang="cs-CZ" sz="1700" dirty="0" smtClean="0"/>
              <a:t>stěnou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2387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nález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Levostranná kardiomegalie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LL projekce: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vyklenutí srdeční siluety v pozici 12 – 2 (3) s dorzální elevací principielního bronchu </a:t>
            </a:r>
            <a:r>
              <a:rPr lang="cs-CZ" dirty="0" smtClean="0"/>
              <a:t>sin.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rodloužení </a:t>
            </a:r>
            <a:r>
              <a:rPr lang="cs-CZ" dirty="0"/>
              <a:t>dlouhé </a:t>
            </a:r>
            <a:r>
              <a:rPr lang="cs-CZ" dirty="0" smtClean="0"/>
              <a:t>osy srdeční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z</a:t>
            </a:r>
            <a:r>
              <a:rPr lang="cs-CZ" dirty="0" smtClean="0"/>
              <a:t>menšený </a:t>
            </a:r>
            <a:r>
              <a:rPr lang="cs-CZ" dirty="0"/>
              <a:t>tracheospinální </a:t>
            </a:r>
            <a:r>
              <a:rPr lang="cs-CZ" dirty="0" smtClean="0"/>
              <a:t>úhel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k</a:t>
            </a:r>
            <a:r>
              <a:rPr lang="cs-CZ" dirty="0" smtClean="0"/>
              <a:t>audální </a:t>
            </a:r>
            <a:r>
              <a:rPr lang="cs-CZ" dirty="0"/>
              <a:t>okraj srdeční siluety </a:t>
            </a:r>
            <a:r>
              <a:rPr lang="cs-CZ" dirty="0" smtClean="0"/>
              <a:t>rovného až konkávního tvaru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Pravostranná kardiomegalie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LL projekce: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růdušnice hákovitě zahnutá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 smtClean="0"/>
              <a:t>vyklenutí </a:t>
            </a:r>
            <a:r>
              <a:rPr lang="cs-CZ" dirty="0"/>
              <a:t>srdeční siluety v pozici 12 – 2 (3)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rodloužená </a:t>
            </a:r>
            <a:r>
              <a:rPr lang="cs-CZ" dirty="0"/>
              <a:t>krátká </a:t>
            </a:r>
            <a:r>
              <a:rPr lang="cs-CZ" dirty="0" smtClean="0"/>
              <a:t>osa srdeční</a:t>
            </a:r>
            <a:endParaRPr lang="cs-CZ" dirty="0"/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z</a:t>
            </a:r>
            <a:r>
              <a:rPr lang="cs-CZ" dirty="0" smtClean="0"/>
              <a:t>výšený </a:t>
            </a:r>
            <a:r>
              <a:rPr lang="cs-CZ" dirty="0"/>
              <a:t>sternální kontakt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dirty="0"/>
              <a:t>e</a:t>
            </a:r>
            <a:r>
              <a:rPr lang="cs-CZ" dirty="0" smtClean="0"/>
              <a:t>levace </a:t>
            </a:r>
            <a:r>
              <a:rPr lang="cs-CZ" dirty="0"/>
              <a:t>srdečního hrotu od </a:t>
            </a:r>
            <a:r>
              <a:rPr lang="cs-CZ" dirty="0" smtClean="0"/>
              <a:t>sterna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4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Lokalizovaná kardiomegalie</a:t>
            </a:r>
            <a:endParaRPr lang="cs-CZ" sz="3600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059786"/>
              </p:ext>
            </p:extLst>
          </p:nvPr>
        </p:nvGraphicFramePr>
        <p:xfrm>
          <a:off x="929923" y="2286000"/>
          <a:ext cx="7284154" cy="4164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704"/>
                <a:gridCol w="3356424"/>
                <a:gridCol w="1214026"/>
              </a:tblGrid>
              <a:tr h="344212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Oblast srdce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Rtg. senzitivita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Specifita</a:t>
                      </a:r>
                      <a:endParaRPr lang="cs-CZ" sz="1700" dirty="0"/>
                    </a:p>
                  </a:txBody>
                  <a:tcPr anchor="ctr"/>
                </a:tc>
              </a:tr>
              <a:tr h="469366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Hypertrofie</a:t>
                      </a:r>
                      <a:r>
                        <a:rPr lang="cs-CZ" sz="1700" baseline="0" dirty="0" smtClean="0"/>
                        <a:t> levé komory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endParaRPr lang="cs-CZ" sz="1700" b="1" dirty="0"/>
                    </a:p>
                  </a:txBody>
                  <a:tcPr anchor="ctr"/>
                </a:tc>
              </a:tr>
              <a:tr h="668848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Hypertrofie</a:t>
                      </a:r>
                      <a:r>
                        <a:rPr lang="cs-CZ" sz="1700" baseline="0" dirty="0" smtClean="0"/>
                        <a:t> pravé komory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r>
                        <a:rPr lang="cs-CZ" sz="1700" baseline="0" dirty="0" smtClean="0"/>
                        <a:t> až střední (podle stupně hypertrofie)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endParaRPr lang="cs-CZ" sz="1700" dirty="0"/>
                    </a:p>
                  </a:txBody>
                  <a:tcPr anchor="ctr"/>
                </a:tc>
              </a:tr>
              <a:tr h="668848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Dilatace</a:t>
                      </a:r>
                      <a:r>
                        <a:rPr lang="cs-CZ" sz="1700" baseline="0" dirty="0" smtClean="0"/>
                        <a:t> levé komory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r>
                        <a:rPr lang="cs-CZ" sz="1700" baseline="0" dirty="0" smtClean="0"/>
                        <a:t> až vysoká (podle velikosti dilatace)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endParaRPr lang="cs-CZ" sz="1700" dirty="0"/>
                    </a:p>
                  </a:txBody>
                  <a:tcPr anchor="ctr"/>
                </a:tc>
              </a:tr>
              <a:tr h="668848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Dilatace pravé</a:t>
                      </a:r>
                      <a:r>
                        <a:rPr lang="cs-CZ" sz="1700" baseline="0" dirty="0" smtClean="0"/>
                        <a:t> komory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>
                        <a:tabLst/>
                      </a:pPr>
                      <a:r>
                        <a:rPr lang="cs-CZ" sz="1700" dirty="0" smtClean="0"/>
                        <a:t>Nízká</a:t>
                      </a:r>
                      <a:r>
                        <a:rPr lang="cs-CZ" sz="1700" baseline="0" dirty="0" smtClean="0"/>
                        <a:t> až vysoká (podle velikosti dilatace)</a:t>
                      </a:r>
                      <a:endParaRPr lang="cs-CZ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endParaRPr lang="cs-CZ" sz="1700" dirty="0"/>
                    </a:p>
                  </a:txBody>
                  <a:tcPr anchor="ctr"/>
                </a:tc>
              </a:tr>
              <a:tr h="668848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Dilatace levého atria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r>
                        <a:rPr lang="cs-CZ" sz="1700" baseline="0" dirty="0" smtClean="0"/>
                        <a:t> až vysoká (podle velikosti dilatace)</a:t>
                      </a:r>
                      <a:endParaRPr lang="cs-CZ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Vysoká</a:t>
                      </a:r>
                      <a:endParaRPr lang="cs-CZ" sz="1700" dirty="0"/>
                    </a:p>
                  </a:txBody>
                  <a:tcPr anchor="ctr"/>
                </a:tc>
              </a:tr>
              <a:tr h="668848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smtClean="0"/>
                        <a:t>Dilatace pravého atria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r>
                        <a:rPr lang="cs-CZ" sz="1700" baseline="0" dirty="0" smtClean="0"/>
                        <a:t> až střední (podle velikosti dilatace)</a:t>
                      </a:r>
                      <a:endParaRPr lang="cs-CZ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cs-CZ" sz="1700" dirty="0" smtClean="0"/>
                        <a:t>Nízká</a:t>
                      </a:r>
                      <a:endParaRPr lang="cs-CZ" sz="17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5029926" y="6440731"/>
            <a:ext cx="31841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b="0" dirty="0" err="1" smtClean="0">
                <a:latin typeface="+mn-lt"/>
              </a:rPr>
              <a:t>Thrall</a:t>
            </a:r>
            <a:r>
              <a:rPr lang="cs-CZ" sz="1200" b="0" dirty="0" smtClean="0">
                <a:latin typeface="+mn-lt"/>
              </a:rPr>
              <a:t> 2012, Seminář </a:t>
            </a:r>
            <a:r>
              <a:rPr lang="cs-CZ" sz="1200" b="0" dirty="0">
                <a:latin typeface="+mn-lt"/>
              </a:rPr>
              <a:t>M+H </a:t>
            </a:r>
            <a:r>
              <a:rPr lang="cs-CZ" sz="1200" b="0" dirty="0" smtClean="0">
                <a:latin typeface="+mn-lt"/>
              </a:rPr>
              <a:t>Vet</a:t>
            </a:r>
            <a:endParaRPr lang="cs-CZ" sz="1200" b="0" dirty="0">
              <a:latin typeface="+mn-lt"/>
            </a:endParaRP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340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Levé atrium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7912"/>
          <a:stretch/>
        </p:blipFill>
        <p:spPr>
          <a:xfrm>
            <a:off x="809625" y="2409492"/>
            <a:ext cx="3381375" cy="326456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DV projekce</a:t>
            </a:r>
          </a:p>
          <a:p>
            <a:r>
              <a:rPr lang="cs-CZ" sz="1700" dirty="0" smtClean="0"/>
              <a:t>Levé atrium (LA)</a:t>
            </a:r>
          </a:p>
          <a:p>
            <a:r>
              <a:rPr lang="cs-CZ" sz="1700" dirty="0"/>
              <a:t>O</a:t>
            </a:r>
            <a:r>
              <a:rPr lang="cs-CZ" sz="1700" dirty="0" smtClean="0"/>
              <a:t>uško LA v pozici 2:30 – 3</a:t>
            </a:r>
          </a:p>
          <a:p>
            <a:r>
              <a:rPr lang="cs-CZ" sz="1700" dirty="0"/>
              <a:t>Z</a:t>
            </a:r>
            <a:r>
              <a:rPr lang="cs-CZ" sz="1700" dirty="0" smtClean="0"/>
              <a:t>většení </a:t>
            </a:r>
            <a:r>
              <a:rPr lang="cs-CZ" sz="1700" dirty="0"/>
              <a:t>úhlu bifurkace 80 – 90° a více (</a:t>
            </a:r>
            <a:r>
              <a:rPr lang="cs-CZ" sz="1700" dirty="0" smtClean="0"/>
              <a:t>fyziologicky cca 60°)</a:t>
            </a:r>
          </a:p>
          <a:p>
            <a:r>
              <a:rPr lang="cs-CZ" sz="1700" dirty="0"/>
              <a:t>Ú</a:t>
            </a:r>
            <a:r>
              <a:rPr lang="cs-CZ" sz="1700" dirty="0" smtClean="0"/>
              <a:t>hel </a:t>
            </a:r>
            <a:r>
              <a:rPr lang="cs-CZ" sz="1700" dirty="0"/>
              <a:t>bifurkace </a:t>
            </a:r>
            <a:r>
              <a:rPr lang="cs-CZ" sz="1700" dirty="0" smtClean="0"/>
              <a:t>tvar obráceného </a:t>
            </a:r>
            <a:r>
              <a:rPr lang="cs-CZ" sz="1700" dirty="0"/>
              <a:t>písmene „U</a:t>
            </a:r>
            <a:r>
              <a:rPr lang="cs-CZ" sz="1700" dirty="0" smtClean="0"/>
              <a:t>“ (kovbojské nohy)</a:t>
            </a:r>
            <a:endParaRPr lang="cs-CZ" sz="1700" dirty="0"/>
          </a:p>
        </p:txBody>
      </p:sp>
      <p:sp>
        <p:nvSpPr>
          <p:cNvPr id="3" name="Vývojový diagram: spojnice 2"/>
          <p:cNvSpPr/>
          <p:nvPr/>
        </p:nvSpPr>
        <p:spPr>
          <a:xfrm>
            <a:off x="1832812" y="3335317"/>
            <a:ext cx="838200" cy="873166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Levá jednoduchá závorka 5"/>
          <p:cNvSpPr/>
          <p:nvPr/>
        </p:nvSpPr>
        <p:spPr>
          <a:xfrm rot="16200000" flipH="1">
            <a:off x="2057404" y="3505200"/>
            <a:ext cx="380998" cy="533401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7809616" y="3352801"/>
            <a:ext cx="0" cy="3047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6909709" y="2971772"/>
            <a:ext cx="1454" cy="304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3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Levé atrium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18" t="3839" r="3340" b="1920"/>
          <a:stretch/>
        </p:blipFill>
        <p:spPr>
          <a:xfrm>
            <a:off x="914399" y="2362200"/>
            <a:ext cx="3429001" cy="342900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LL projekce</a:t>
            </a:r>
          </a:p>
          <a:p>
            <a:r>
              <a:rPr lang="cs-CZ" sz="1700" dirty="0"/>
              <a:t>V</a:t>
            </a:r>
            <a:r>
              <a:rPr lang="cs-CZ" sz="1700" dirty="0" smtClean="0"/>
              <a:t>yklenutí </a:t>
            </a:r>
            <a:r>
              <a:rPr lang="cs-CZ" sz="1700" dirty="0"/>
              <a:t>srdeční siluety v pozici </a:t>
            </a:r>
            <a:r>
              <a:rPr lang="cs-CZ" sz="1700" dirty="0" smtClean="0"/>
              <a:t>12 – 2 </a:t>
            </a:r>
            <a:r>
              <a:rPr lang="cs-CZ" sz="1700" dirty="0"/>
              <a:t>(</a:t>
            </a:r>
            <a:r>
              <a:rPr lang="cs-CZ" sz="1700" dirty="0" smtClean="0"/>
              <a:t>3)</a:t>
            </a:r>
          </a:p>
          <a:p>
            <a:r>
              <a:rPr lang="cs-CZ" sz="1700" dirty="0"/>
              <a:t>D</a:t>
            </a:r>
            <a:r>
              <a:rPr lang="cs-CZ" sz="1700" dirty="0" smtClean="0"/>
              <a:t>orzální </a:t>
            </a:r>
            <a:r>
              <a:rPr lang="cs-CZ" sz="1700" dirty="0"/>
              <a:t>elevace levého principielního </a:t>
            </a:r>
            <a:r>
              <a:rPr lang="cs-CZ" sz="1700" dirty="0" smtClean="0"/>
              <a:t>bronchu</a:t>
            </a:r>
            <a:endParaRPr lang="cs-CZ" sz="1700" dirty="0"/>
          </a:p>
        </p:txBody>
      </p:sp>
      <p:sp>
        <p:nvSpPr>
          <p:cNvPr id="6" name="Oblouk 5"/>
          <p:cNvSpPr/>
          <p:nvPr/>
        </p:nvSpPr>
        <p:spPr>
          <a:xfrm>
            <a:off x="2667000" y="2971800"/>
            <a:ext cx="685800" cy="685800"/>
          </a:xfrm>
          <a:prstGeom prst="arc">
            <a:avLst>
              <a:gd name="adj1" fmla="val 11826163"/>
              <a:gd name="adj2" fmla="val 11060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2438400" y="3429001"/>
            <a:ext cx="0" cy="359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Levá komora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74" t="3754" r="3885" b="1920"/>
          <a:stretch/>
        </p:blipFill>
        <p:spPr>
          <a:xfrm>
            <a:off x="809997" y="2325634"/>
            <a:ext cx="3429000" cy="3432068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projekce</a:t>
            </a:r>
          </a:p>
          <a:p>
            <a:r>
              <a:rPr lang="cs-CZ" sz="1700" dirty="0" smtClean="0"/>
              <a:t>Prodloužení </a:t>
            </a:r>
            <a:r>
              <a:rPr lang="cs-CZ" sz="1700" dirty="0"/>
              <a:t>dlouhé srdeční </a:t>
            </a:r>
            <a:r>
              <a:rPr lang="cs-CZ" sz="1700" dirty="0" smtClean="0"/>
              <a:t>osy</a:t>
            </a:r>
          </a:p>
          <a:p>
            <a:r>
              <a:rPr lang="cs-CZ" sz="1700" dirty="0" smtClean="0"/>
              <a:t>Dorzální elevace trachey</a:t>
            </a:r>
          </a:p>
          <a:p>
            <a:r>
              <a:rPr lang="cs-CZ" sz="1700" dirty="0" smtClean="0"/>
              <a:t>Zmenšený </a:t>
            </a:r>
            <a:r>
              <a:rPr lang="cs-CZ" sz="1700" dirty="0"/>
              <a:t>tracheospinální </a:t>
            </a:r>
            <a:r>
              <a:rPr lang="cs-CZ" sz="1700" dirty="0" smtClean="0"/>
              <a:t>úhel</a:t>
            </a:r>
          </a:p>
          <a:p>
            <a:r>
              <a:rPr lang="cs-CZ" sz="1700" dirty="0" smtClean="0"/>
              <a:t>Kaudální </a:t>
            </a:r>
            <a:r>
              <a:rPr lang="cs-CZ" sz="1700" dirty="0"/>
              <a:t>okraj srdeční </a:t>
            </a:r>
            <a:r>
              <a:rPr lang="cs-CZ" sz="1700" dirty="0" smtClean="0"/>
              <a:t>siluety rovného až </a:t>
            </a:r>
            <a:r>
              <a:rPr lang="cs-CZ" sz="1700" dirty="0"/>
              <a:t>konkávního </a:t>
            </a:r>
            <a:r>
              <a:rPr lang="cs-CZ" sz="1700" dirty="0" smtClean="0"/>
              <a:t>tvaru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181662" y="3352800"/>
            <a:ext cx="1143000" cy="2362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olný tvar 2"/>
          <p:cNvSpPr/>
          <p:nvPr/>
        </p:nvSpPr>
        <p:spPr>
          <a:xfrm>
            <a:off x="3246278" y="3253471"/>
            <a:ext cx="92345" cy="755003"/>
          </a:xfrm>
          <a:custGeom>
            <a:avLst/>
            <a:gdLst>
              <a:gd name="connsiteX0" fmla="*/ 92224 w 92224"/>
              <a:gd name="connsiteY0" fmla="*/ 839642 h 839642"/>
              <a:gd name="connsiteX1" fmla="*/ 7164 w 92224"/>
              <a:gd name="connsiteY1" fmla="*/ 478135 h 839642"/>
              <a:gd name="connsiteX2" fmla="*/ 7164 w 92224"/>
              <a:gd name="connsiteY2" fmla="*/ 222954 h 839642"/>
              <a:gd name="connsiteX3" fmla="*/ 28429 w 92224"/>
              <a:gd name="connsiteY3" fmla="*/ 10303 h 839642"/>
              <a:gd name="connsiteX4" fmla="*/ 39061 w 92224"/>
              <a:gd name="connsiteY4" fmla="*/ 52833 h 839642"/>
              <a:gd name="connsiteX0" fmla="*/ 92224 w 92224"/>
              <a:gd name="connsiteY0" fmla="*/ 834352 h 834352"/>
              <a:gd name="connsiteX1" fmla="*/ 7164 w 92224"/>
              <a:gd name="connsiteY1" fmla="*/ 472845 h 834352"/>
              <a:gd name="connsiteX2" fmla="*/ 7164 w 92224"/>
              <a:gd name="connsiteY2" fmla="*/ 217664 h 834352"/>
              <a:gd name="connsiteX3" fmla="*/ 28429 w 92224"/>
              <a:gd name="connsiteY3" fmla="*/ 5013 h 834352"/>
              <a:gd name="connsiteX4" fmla="*/ 62915 w 92224"/>
              <a:gd name="connsiteY4" fmla="*/ 79349 h 834352"/>
              <a:gd name="connsiteX0" fmla="*/ 93954 w 93954"/>
              <a:gd name="connsiteY0" fmla="*/ 755003 h 755003"/>
              <a:gd name="connsiteX1" fmla="*/ 8894 w 93954"/>
              <a:gd name="connsiteY1" fmla="*/ 393496 h 755003"/>
              <a:gd name="connsiteX2" fmla="*/ 8894 w 93954"/>
              <a:gd name="connsiteY2" fmla="*/ 138315 h 755003"/>
              <a:gd name="connsiteX3" fmla="*/ 64645 w 93954"/>
              <a:gd name="connsiteY3" fmla="*/ 0 h 755003"/>
              <a:gd name="connsiteX0" fmla="*/ 92345 w 92345"/>
              <a:gd name="connsiteY0" fmla="*/ 755003 h 755003"/>
              <a:gd name="connsiteX1" fmla="*/ 7285 w 92345"/>
              <a:gd name="connsiteY1" fmla="*/ 393496 h 755003"/>
              <a:gd name="connsiteX2" fmla="*/ 7285 w 92345"/>
              <a:gd name="connsiteY2" fmla="*/ 138315 h 755003"/>
              <a:gd name="connsiteX3" fmla="*/ 31231 w 92345"/>
              <a:gd name="connsiteY3" fmla="*/ 0 h 7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45" h="755003">
                <a:moveTo>
                  <a:pt x="92345" y="755003"/>
                </a:moveTo>
                <a:cubicBezTo>
                  <a:pt x="56903" y="625640"/>
                  <a:pt x="21462" y="496277"/>
                  <a:pt x="7285" y="393496"/>
                </a:cubicBezTo>
                <a:cubicBezTo>
                  <a:pt x="-6892" y="290715"/>
                  <a:pt x="3294" y="203898"/>
                  <a:pt x="7285" y="138315"/>
                </a:cubicBezTo>
                <a:cubicBezTo>
                  <a:pt x="11276" y="72732"/>
                  <a:pt x="19616" y="28816"/>
                  <a:pt x="3123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Levostranná kardiomegalie – Dif. dg.</a:t>
            </a:r>
            <a:endParaRPr lang="cs-CZ" sz="36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Levé atrium</a:t>
            </a:r>
            <a:endParaRPr lang="cs-CZ" sz="17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Mitrální insuficience</a:t>
            </a:r>
          </a:p>
          <a:p>
            <a:r>
              <a:rPr lang="cs-CZ" sz="1700" dirty="0" smtClean="0"/>
              <a:t>Kardiomyopatie</a:t>
            </a:r>
          </a:p>
          <a:p>
            <a:r>
              <a:rPr lang="cs-CZ" sz="1700" dirty="0" smtClean="0"/>
              <a:t>Hypertyreóza (</a:t>
            </a:r>
            <a:r>
              <a:rPr lang="cs-CZ" sz="1700" dirty="0"/>
              <a:t>F</a:t>
            </a:r>
            <a:r>
              <a:rPr lang="cs-CZ" sz="1700" dirty="0" smtClean="0"/>
              <a:t>e)</a:t>
            </a:r>
          </a:p>
          <a:p>
            <a:r>
              <a:rPr lang="cs-CZ" sz="1700" dirty="0" smtClean="0"/>
              <a:t>Hypertenze</a:t>
            </a:r>
          </a:p>
          <a:p>
            <a:r>
              <a:rPr lang="cs-CZ" sz="1700" dirty="0" smtClean="0"/>
              <a:t>Vrozená onemocnění srdce (PDA, valvulární dysplazie)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Levá komora</a:t>
            </a:r>
            <a:endParaRPr lang="cs-CZ" sz="17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Mitrální insuficience</a:t>
            </a:r>
          </a:p>
          <a:p>
            <a:r>
              <a:rPr lang="cs-CZ" sz="1700" dirty="0" smtClean="0"/>
              <a:t>Kardiomyopatie</a:t>
            </a:r>
          </a:p>
          <a:p>
            <a:r>
              <a:rPr lang="cs-CZ" sz="1700" dirty="0" smtClean="0"/>
              <a:t>Hypertyreóza (Fe)</a:t>
            </a:r>
          </a:p>
          <a:p>
            <a:r>
              <a:rPr lang="cs-CZ" sz="1700" dirty="0"/>
              <a:t>Systémová hypertenze</a:t>
            </a:r>
          </a:p>
          <a:p>
            <a:r>
              <a:rPr lang="cs-CZ" sz="1700" dirty="0" smtClean="0"/>
              <a:t>Vrozená onemocnění srdce (PDA, aortální stenóza)</a:t>
            </a:r>
          </a:p>
          <a:p>
            <a:r>
              <a:rPr lang="cs-CZ" sz="1700" dirty="0" smtClean="0"/>
              <a:t>Chronická anémie</a:t>
            </a:r>
          </a:p>
          <a:p>
            <a:r>
              <a:rPr lang="cs-CZ" sz="1700" dirty="0" smtClean="0"/>
              <a:t>Chronické onemocnění ledvin</a:t>
            </a:r>
          </a:p>
        </p:txBody>
      </p:sp>
    </p:spTree>
    <p:extLst>
      <p:ext uri="{BB962C8B-B14F-4D97-AF65-F5344CB8AC3E}">
        <p14:creationId xmlns:p14="http://schemas.microsoft.com/office/powerpoint/2010/main" val="4622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Pravé atrium, pravá komora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1064" y="2667008"/>
            <a:ext cx="2969009" cy="274953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VD/(DV) projekce</a:t>
            </a:r>
          </a:p>
          <a:p>
            <a:r>
              <a:rPr lang="cs-CZ" sz="1700" dirty="0" smtClean="0"/>
              <a:t>Pravé atrium: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vyklenutí </a:t>
            </a:r>
            <a:r>
              <a:rPr lang="cs-CZ" sz="1700" dirty="0"/>
              <a:t>srdeční siluety v pozici </a:t>
            </a:r>
            <a:r>
              <a:rPr lang="cs-CZ" sz="1700" dirty="0" smtClean="0"/>
              <a:t>9 – 11</a:t>
            </a:r>
          </a:p>
          <a:p>
            <a:r>
              <a:rPr lang="cs-CZ" sz="1700" dirty="0" smtClean="0"/>
              <a:t>Pravá komora: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apex směřující </a:t>
            </a:r>
            <a:r>
              <a:rPr lang="cs-CZ" sz="1700" dirty="0" smtClean="0"/>
              <a:t>vlevo</a:t>
            </a:r>
            <a:endParaRPr lang="cs-CZ" sz="1700" dirty="0"/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silueta tvaru </a:t>
            </a:r>
            <a:r>
              <a:rPr lang="cs-CZ" sz="1700" dirty="0" smtClean="0"/>
              <a:t>reverzního </a:t>
            </a:r>
            <a:r>
              <a:rPr lang="cs-CZ" sz="1700" dirty="0"/>
              <a:t>„D</a:t>
            </a:r>
            <a:r>
              <a:rPr lang="cs-CZ" sz="1700" dirty="0" smtClean="0"/>
              <a:t>“</a:t>
            </a:r>
            <a:endParaRPr lang="cs-CZ" sz="1700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710297" y="3432068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1892872" y="3208421"/>
            <a:ext cx="236621" cy="296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563961" y="3655715"/>
            <a:ext cx="292672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ývojový diagram: spojnice 18"/>
          <p:cNvSpPr/>
          <p:nvPr/>
        </p:nvSpPr>
        <p:spPr>
          <a:xfrm>
            <a:off x="3159430" y="4495800"/>
            <a:ext cx="838200" cy="81245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zpoždění 20"/>
          <p:cNvSpPr/>
          <p:nvPr/>
        </p:nvSpPr>
        <p:spPr>
          <a:xfrm rot="10800000">
            <a:off x="1940705" y="3470287"/>
            <a:ext cx="682178" cy="1249371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2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Faktory ovlivňující rtg. interpretaci KVS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Polohování</a:t>
            </a:r>
          </a:p>
          <a:p>
            <a:r>
              <a:rPr lang="cs-CZ" sz="1700" dirty="0" smtClean="0"/>
              <a:t>Druh</a:t>
            </a:r>
          </a:p>
          <a:p>
            <a:r>
              <a:rPr lang="cs-CZ" sz="1700" dirty="0" smtClean="0"/>
              <a:t>Plemeno</a:t>
            </a:r>
          </a:p>
          <a:p>
            <a:r>
              <a:rPr lang="cs-CZ" sz="1700" dirty="0" smtClean="0"/>
              <a:t>Věk</a:t>
            </a:r>
          </a:p>
          <a:p>
            <a:r>
              <a:rPr lang="cs-CZ" sz="1700" dirty="0" smtClean="0"/>
              <a:t>Výživný stav</a:t>
            </a:r>
          </a:p>
          <a:p>
            <a:r>
              <a:rPr lang="cs-CZ" sz="1700" dirty="0" smtClean="0"/>
              <a:t>Respirační fáze (nádech x výdech)</a:t>
            </a:r>
          </a:p>
          <a:p>
            <a:r>
              <a:rPr lang="cs-CZ" sz="1700" dirty="0" smtClean="0"/>
              <a:t>Srdeční fáze (systola x diastola)</a:t>
            </a:r>
          </a:p>
        </p:txBody>
      </p:sp>
    </p:spTree>
    <p:extLst>
      <p:ext uri="{BB962C8B-B14F-4D97-AF65-F5344CB8AC3E}">
        <p14:creationId xmlns:p14="http://schemas.microsoft.com/office/powerpoint/2010/main" val="34368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Pravé atrium, pravá komora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697"/>
          <a:stretch/>
        </p:blipFill>
        <p:spPr>
          <a:xfrm>
            <a:off x="1066800" y="2292243"/>
            <a:ext cx="2746518" cy="349885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DV projekce </a:t>
            </a:r>
          </a:p>
          <a:p>
            <a:r>
              <a:rPr lang="cs-CZ" sz="1700" dirty="0"/>
              <a:t>Srdeční apex směřující vlevo </a:t>
            </a:r>
          </a:p>
          <a:p>
            <a:r>
              <a:rPr lang="cs-CZ" sz="1700" dirty="0"/>
              <a:t>Srdeční silueta tvaru invertovaného písmene „D</a:t>
            </a:r>
            <a:r>
              <a:rPr lang="cs-CZ" sz="1700" dirty="0" smtClean="0"/>
              <a:t>“</a:t>
            </a:r>
            <a:endParaRPr lang="cs-CZ" sz="1700" dirty="0"/>
          </a:p>
          <a:p>
            <a:r>
              <a:rPr lang="cs-CZ" sz="1700" dirty="0"/>
              <a:t>Redukce vzdálenosti mezi srdeční siluetou a pravou hrudní </a:t>
            </a:r>
            <a:r>
              <a:rPr lang="cs-CZ" sz="1700" dirty="0" smtClean="0"/>
              <a:t>stěnou</a:t>
            </a:r>
            <a:endParaRPr lang="cs-CZ" sz="1700" dirty="0"/>
          </a:p>
        </p:txBody>
      </p:sp>
      <p:sp>
        <p:nvSpPr>
          <p:cNvPr id="8" name="Vývojový diagram: zpoždění 7"/>
          <p:cNvSpPr/>
          <p:nvPr/>
        </p:nvSpPr>
        <p:spPr>
          <a:xfrm rot="10800000">
            <a:off x="1548962" y="3508743"/>
            <a:ext cx="910851" cy="1424760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nice 5"/>
          <p:cNvSpPr/>
          <p:nvPr/>
        </p:nvSpPr>
        <p:spPr>
          <a:xfrm>
            <a:off x="2660292" y="4622970"/>
            <a:ext cx="838200" cy="81245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360967" y="4041668"/>
            <a:ext cx="24888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4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Pravé atrium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1809" y="2651766"/>
            <a:ext cx="3127519" cy="2780017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projekce</a:t>
            </a:r>
          </a:p>
          <a:p>
            <a:r>
              <a:rPr lang="cs-CZ" sz="1700" dirty="0"/>
              <a:t>T</a:t>
            </a:r>
            <a:r>
              <a:rPr lang="cs-CZ" sz="1700" dirty="0" smtClean="0"/>
              <a:t>rachea hákovitě zahnutá</a:t>
            </a:r>
          </a:p>
          <a:p>
            <a:r>
              <a:rPr lang="cs-CZ" sz="1700" dirty="0"/>
              <a:t>M</a:t>
            </a:r>
            <a:r>
              <a:rPr lang="cs-CZ" sz="1700" dirty="0" smtClean="0"/>
              <a:t>írné prodloužení kraniokaudální </a:t>
            </a:r>
            <a:r>
              <a:rPr lang="cs-CZ" sz="1700" dirty="0"/>
              <a:t>osy v úrovni </a:t>
            </a:r>
            <a:r>
              <a:rPr lang="cs-CZ" sz="1700" dirty="0" smtClean="0"/>
              <a:t>atrií</a:t>
            </a:r>
          </a:p>
          <a:p>
            <a:r>
              <a:rPr lang="cs-CZ" sz="1700" dirty="0"/>
              <a:t>M</a:t>
            </a:r>
            <a:r>
              <a:rPr lang="cs-CZ" sz="1700" dirty="0" smtClean="0"/>
              <a:t>írné </a:t>
            </a:r>
            <a:r>
              <a:rPr lang="cs-CZ" sz="1700" dirty="0"/>
              <a:t>vyklenutí srdeční siluety v pozici </a:t>
            </a:r>
            <a:r>
              <a:rPr lang="cs-CZ" sz="1700" dirty="0" smtClean="0"/>
              <a:t>10 – 11</a:t>
            </a:r>
          </a:p>
        </p:txBody>
      </p:sp>
      <p:sp>
        <p:nvSpPr>
          <p:cNvPr id="4" name="Volný tvar 3"/>
          <p:cNvSpPr/>
          <p:nvPr/>
        </p:nvSpPr>
        <p:spPr>
          <a:xfrm>
            <a:off x="1762432" y="3049683"/>
            <a:ext cx="1327355" cy="202336"/>
          </a:xfrm>
          <a:custGeom>
            <a:avLst/>
            <a:gdLst>
              <a:gd name="connsiteX0" fmla="*/ 0 w 1327355"/>
              <a:gd name="connsiteY0" fmla="*/ 158091 h 202336"/>
              <a:gd name="connsiteX1" fmla="*/ 324465 w 1327355"/>
              <a:gd name="connsiteY1" fmla="*/ 69601 h 202336"/>
              <a:gd name="connsiteX2" fmla="*/ 457200 w 1327355"/>
              <a:gd name="connsiteY2" fmla="*/ 25356 h 202336"/>
              <a:gd name="connsiteX3" fmla="*/ 685800 w 1327355"/>
              <a:gd name="connsiteY3" fmla="*/ 3233 h 202336"/>
              <a:gd name="connsiteX4" fmla="*/ 929149 w 1327355"/>
              <a:gd name="connsiteY4" fmla="*/ 10607 h 202336"/>
              <a:gd name="connsiteX5" fmla="*/ 1106129 w 1327355"/>
              <a:gd name="connsiteY5" fmla="*/ 99098 h 202336"/>
              <a:gd name="connsiteX6" fmla="*/ 1327355 w 1327355"/>
              <a:gd name="connsiteY6" fmla="*/ 202336 h 202336"/>
              <a:gd name="connsiteX7" fmla="*/ 1327355 w 1327355"/>
              <a:gd name="connsiteY7" fmla="*/ 202336 h 2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7355" h="202336">
                <a:moveTo>
                  <a:pt x="0" y="158091"/>
                </a:moveTo>
                <a:lnTo>
                  <a:pt x="324465" y="69601"/>
                </a:lnTo>
                <a:cubicBezTo>
                  <a:pt x="400665" y="47479"/>
                  <a:pt x="396978" y="36417"/>
                  <a:pt x="457200" y="25356"/>
                </a:cubicBezTo>
                <a:cubicBezTo>
                  <a:pt x="517422" y="14295"/>
                  <a:pt x="607142" y="5691"/>
                  <a:pt x="685800" y="3233"/>
                </a:cubicBezTo>
                <a:cubicBezTo>
                  <a:pt x="764458" y="775"/>
                  <a:pt x="859094" y="-5370"/>
                  <a:pt x="929149" y="10607"/>
                </a:cubicBezTo>
                <a:cubicBezTo>
                  <a:pt x="999204" y="26584"/>
                  <a:pt x="1039762" y="67143"/>
                  <a:pt x="1106129" y="99098"/>
                </a:cubicBezTo>
                <a:cubicBezTo>
                  <a:pt x="1172496" y="131053"/>
                  <a:pt x="1327355" y="202336"/>
                  <a:pt x="1327355" y="202336"/>
                </a:cubicBezTo>
                <a:lnTo>
                  <a:pt x="1327355" y="20233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821426" y="3209533"/>
            <a:ext cx="1054509" cy="182596"/>
          </a:xfrm>
          <a:custGeom>
            <a:avLst/>
            <a:gdLst>
              <a:gd name="connsiteX0" fmla="*/ 0 w 1054509"/>
              <a:gd name="connsiteY0" fmla="*/ 156864 h 156864"/>
              <a:gd name="connsiteX1" fmla="*/ 361335 w 1054509"/>
              <a:gd name="connsiteY1" fmla="*/ 53625 h 156864"/>
              <a:gd name="connsiteX2" fmla="*/ 479322 w 1054509"/>
              <a:gd name="connsiteY2" fmla="*/ 24129 h 156864"/>
              <a:gd name="connsiteX3" fmla="*/ 663677 w 1054509"/>
              <a:gd name="connsiteY3" fmla="*/ 2006 h 156864"/>
              <a:gd name="connsiteX4" fmla="*/ 766916 w 1054509"/>
              <a:gd name="connsiteY4" fmla="*/ 9380 h 156864"/>
              <a:gd name="connsiteX5" fmla="*/ 951271 w 1054509"/>
              <a:gd name="connsiteY5" fmla="*/ 75748 h 156864"/>
              <a:gd name="connsiteX6" fmla="*/ 1054509 w 1054509"/>
              <a:gd name="connsiteY6" fmla="*/ 119993 h 156864"/>
              <a:gd name="connsiteX0" fmla="*/ 0 w 1054509"/>
              <a:gd name="connsiteY0" fmla="*/ 182356 h 182356"/>
              <a:gd name="connsiteX1" fmla="*/ 361335 w 1054509"/>
              <a:gd name="connsiteY1" fmla="*/ 79117 h 182356"/>
              <a:gd name="connsiteX2" fmla="*/ 479322 w 1054509"/>
              <a:gd name="connsiteY2" fmla="*/ 49621 h 182356"/>
              <a:gd name="connsiteX3" fmla="*/ 670501 w 1054509"/>
              <a:gd name="connsiteY3" fmla="*/ 203 h 182356"/>
              <a:gd name="connsiteX4" fmla="*/ 766916 w 1054509"/>
              <a:gd name="connsiteY4" fmla="*/ 34872 h 182356"/>
              <a:gd name="connsiteX5" fmla="*/ 951271 w 1054509"/>
              <a:gd name="connsiteY5" fmla="*/ 101240 h 182356"/>
              <a:gd name="connsiteX6" fmla="*/ 1054509 w 1054509"/>
              <a:gd name="connsiteY6" fmla="*/ 145485 h 182356"/>
              <a:gd name="connsiteX0" fmla="*/ 0 w 1054509"/>
              <a:gd name="connsiteY0" fmla="*/ 182356 h 182356"/>
              <a:gd name="connsiteX1" fmla="*/ 361335 w 1054509"/>
              <a:gd name="connsiteY1" fmla="*/ 79117 h 182356"/>
              <a:gd name="connsiteX2" fmla="*/ 479322 w 1054509"/>
              <a:gd name="connsiteY2" fmla="*/ 49621 h 182356"/>
              <a:gd name="connsiteX3" fmla="*/ 670501 w 1054509"/>
              <a:gd name="connsiteY3" fmla="*/ 203 h 182356"/>
              <a:gd name="connsiteX4" fmla="*/ 766916 w 1054509"/>
              <a:gd name="connsiteY4" fmla="*/ 34872 h 182356"/>
              <a:gd name="connsiteX5" fmla="*/ 951271 w 1054509"/>
              <a:gd name="connsiteY5" fmla="*/ 101240 h 182356"/>
              <a:gd name="connsiteX6" fmla="*/ 1054509 w 1054509"/>
              <a:gd name="connsiteY6" fmla="*/ 145485 h 182356"/>
              <a:gd name="connsiteX0" fmla="*/ 0 w 1054509"/>
              <a:gd name="connsiteY0" fmla="*/ 187505 h 187505"/>
              <a:gd name="connsiteX1" fmla="*/ 361335 w 1054509"/>
              <a:gd name="connsiteY1" fmla="*/ 84266 h 187505"/>
              <a:gd name="connsiteX2" fmla="*/ 479322 w 1054509"/>
              <a:gd name="connsiteY2" fmla="*/ 54770 h 187505"/>
              <a:gd name="connsiteX3" fmla="*/ 670501 w 1054509"/>
              <a:gd name="connsiteY3" fmla="*/ 5352 h 187505"/>
              <a:gd name="connsiteX4" fmla="*/ 801035 w 1054509"/>
              <a:gd name="connsiteY4" fmla="*/ 12726 h 187505"/>
              <a:gd name="connsiteX5" fmla="*/ 951271 w 1054509"/>
              <a:gd name="connsiteY5" fmla="*/ 106389 h 187505"/>
              <a:gd name="connsiteX6" fmla="*/ 1054509 w 1054509"/>
              <a:gd name="connsiteY6" fmla="*/ 150634 h 187505"/>
              <a:gd name="connsiteX0" fmla="*/ 0 w 1054509"/>
              <a:gd name="connsiteY0" fmla="*/ 185752 h 185752"/>
              <a:gd name="connsiteX1" fmla="*/ 361335 w 1054509"/>
              <a:gd name="connsiteY1" fmla="*/ 82513 h 185752"/>
              <a:gd name="connsiteX2" fmla="*/ 479322 w 1054509"/>
              <a:gd name="connsiteY2" fmla="*/ 53017 h 185752"/>
              <a:gd name="connsiteX3" fmla="*/ 670501 w 1054509"/>
              <a:gd name="connsiteY3" fmla="*/ 3599 h 185752"/>
              <a:gd name="connsiteX4" fmla="*/ 801035 w 1054509"/>
              <a:gd name="connsiteY4" fmla="*/ 10973 h 185752"/>
              <a:gd name="connsiteX5" fmla="*/ 951271 w 1054509"/>
              <a:gd name="connsiteY5" fmla="*/ 104636 h 185752"/>
              <a:gd name="connsiteX6" fmla="*/ 1054509 w 1054509"/>
              <a:gd name="connsiteY6" fmla="*/ 148881 h 185752"/>
              <a:gd name="connsiteX0" fmla="*/ 0 w 1054509"/>
              <a:gd name="connsiteY0" fmla="*/ 186139 h 186139"/>
              <a:gd name="connsiteX1" fmla="*/ 361335 w 1054509"/>
              <a:gd name="connsiteY1" fmla="*/ 82900 h 186139"/>
              <a:gd name="connsiteX2" fmla="*/ 479322 w 1054509"/>
              <a:gd name="connsiteY2" fmla="*/ 53404 h 186139"/>
              <a:gd name="connsiteX3" fmla="*/ 670501 w 1054509"/>
              <a:gd name="connsiteY3" fmla="*/ 3986 h 186139"/>
              <a:gd name="connsiteX4" fmla="*/ 801035 w 1054509"/>
              <a:gd name="connsiteY4" fmla="*/ 11360 h 186139"/>
              <a:gd name="connsiteX5" fmla="*/ 985391 w 1054509"/>
              <a:gd name="connsiteY5" fmla="*/ 77727 h 186139"/>
              <a:gd name="connsiteX6" fmla="*/ 1054509 w 1054509"/>
              <a:gd name="connsiteY6" fmla="*/ 149268 h 186139"/>
              <a:gd name="connsiteX0" fmla="*/ 0 w 1054509"/>
              <a:gd name="connsiteY0" fmla="*/ 182596 h 182596"/>
              <a:gd name="connsiteX1" fmla="*/ 361335 w 1054509"/>
              <a:gd name="connsiteY1" fmla="*/ 79357 h 182596"/>
              <a:gd name="connsiteX2" fmla="*/ 479322 w 1054509"/>
              <a:gd name="connsiteY2" fmla="*/ 49861 h 182596"/>
              <a:gd name="connsiteX3" fmla="*/ 670501 w 1054509"/>
              <a:gd name="connsiteY3" fmla="*/ 443 h 182596"/>
              <a:gd name="connsiteX4" fmla="*/ 835155 w 1054509"/>
              <a:gd name="connsiteY4" fmla="*/ 28289 h 182596"/>
              <a:gd name="connsiteX5" fmla="*/ 985391 w 1054509"/>
              <a:gd name="connsiteY5" fmla="*/ 74184 h 182596"/>
              <a:gd name="connsiteX6" fmla="*/ 1054509 w 1054509"/>
              <a:gd name="connsiteY6" fmla="*/ 145725 h 18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509" h="182596">
                <a:moveTo>
                  <a:pt x="0" y="182596"/>
                </a:moveTo>
                <a:lnTo>
                  <a:pt x="361335" y="79357"/>
                </a:lnTo>
                <a:cubicBezTo>
                  <a:pt x="441222" y="57234"/>
                  <a:pt x="427794" y="63013"/>
                  <a:pt x="479322" y="49861"/>
                </a:cubicBezTo>
                <a:cubicBezTo>
                  <a:pt x="530850" y="36709"/>
                  <a:pt x="611196" y="4038"/>
                  <a:pt x="670501" y="443"/>
                </a:cubicBezTo>
                <a:cubicBezTo>
                  <a:pt x="729806" y="-3152"/>
                  <a:pt x="782673" y="15999"/>
                  <a:pt x="835155" y="28289"/>
                </a:cubicBezTo>
                <a:cubicBezTo>
                  <a:pt x="887637" y="40579"/>
                  <a:pt x="948832" y="54611"/>
                  <a:pt x="985391" y="74184"/>
                </a:cubicBezTo>
                <a:cubicBezTo>
                  <a:pt x="1021950" y="93757"/>
                  <a:pt x="1026856" y="132820"/>
                  <a:pt x="1054509" y="1457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1747577" y="4125433"/>
            <a:ext cx="251344" cy="839972"/>
          </a:xfrm>
          <a:custGeom>
            <a:avLst/>
            <a:gdLst>
              <a:gd name="connsiteX0" fmla="*/ 123753 w 251344"/>
              <a:gd name="connsiteY0" fmla="*/ 0 h 839972"/>
              <a:gd name="connsiteX1" fmla="*/ 6795 w 251344"/>
              <a:gd name="connsiteY1" fmla="*/ 393404 h 839972"/>
              <a:gd name="connsiteX2" fmla="*/ 28060 w 251344"/>
              <a:gd name="connsiteY2" fmla="*/ 584790 h 839972"/>
              <a:gd name="connsiteX3" fmla="*/ 145018 w 251344"/>
              <a:gd name="connsiteY3" fmla="*/ 733646 h 839972"/>
              <a:gd name="connsiteX4" fmla="*/ 251344 w 251344"/>
              <a:gd name="connsiteY4" fmla="*/ 839972 h 83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344" h="839972">
                <a:moveTo>
                  <a:pt x="123753" y="0"/>
                </a:moveTo>
                <a:cubicBezTo>
                  <a:pt x="73248" y="147969"/>
                  <a:pt x="22744" y="295939"/>
                  <a:pt x="6795" y="393404"/>
                </a:cubicBezTo>
                <a:cubicBezTo>
                  <a:pt x="-9154" y="490869"/>
                  <a:pt x="5023" y="528083"/>
                  <a:pt x="28060" y="584790"/>
                </a:cubicBezTo>
                <a:cubicBezTo>
                  <a:pt x="51097" y="641497"/>
                  <a:pt x="107804" y="691116"/>
                  <a:pt x="145018" y="733646"/>
                </a:cubicBezTo>
                <a:cubicBezTo>
                  <a:pt x="182232" y="776176"/>
                  <a:pt x="216788" y="808074"/>
                  <a:pt x="251344" y="8399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1762432" y="3551979"/>
            <a:ext cx="1733243" cy="1074278"/>
          </a:xfrm>
          <a:custGeom>
            <a:avLst/>
            <a:gdLst>
              <a:gd name="connsiteX0" fmla="*/ 0 w 1638300"/>
              <a:gd name="connsiteY0" fmla="*/ 1228725 h 1228725"/>
              <a:gd name="connsiteX1" fmla="*/ 1638300 w 1638300"/>
              <a:gd name="connsiteY1" fmla="*/ 0 h 1228725"/>
              <a:gd name="connsiteX2" fmla="*/ 1638300 w 1638300"/>
              <a:gd name="connsiteY2" fmla="*/ 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228725">
                <a:moveTo>
                  <a:pt x="0" y="1228725"/>
                </a:moveTo>
                <a:lnTo>
                  <a:pt x="1638300" y="0"/>
                </a:lnTo>
                <a:lnTo>
                  <a:pt x="1638300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3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Pravá komora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23" t="2426" r="2351" b="2646"/>
          <a:stretch/>
        </p:blipFill>
        <p:spPr>
          <a:xfrm>
            <a:off x="1066801" y="2667000"/>
            <a:ext cx="3124200" cy="274320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LL projekce</a:t>
            </a:r>
          </a:p>
          <a:p>
            <a:r>
              <a:rPr lang="cs-CZ" sz="1700" dirty="0" smtClean="0"/>
              <a:t>Prodloužená </a:t>
            </a:r>
            <a:r>
              <a:rPr lang="cs-CZ" sz="1700" dirty="0"/>
              <a:t>krátká </a:t>
            </a:r>
            <a:r>
              <a:rPr lang="cs-CZ" sz="1700" dirty="0" smtClean="0"/>
              <a:t>osa srdeční</a:t>
            </a:r>
          </a:p>
          <a:p>
            <a:r>
              <a:rPr lang="cs-CZ" sz="1700" dirty="0" smtClean="0"/>
              <a:t>Zvýšený </a:t>
            </a:r>
            <a:r>
              <a:rPr lang="cs-CZ" sz="1700" dirty="0"/>
              <a:t>sternální kontakt (</a:t>
            </a:r>
            <a:r>
              <a:rPr lang="cs-CZ" sz="1700" dirty="0" smtClean="0"/>
              <a:t>fyziologické rozmezí do 2,5 – 3,5 sternebrae)</a:t>
            </a:r>
          </a:p>
          <a:p>
            <a:r>
              <a:rPr lang="cs-CZ" sz="1700" dirty="0" smtClean="0"/>
              <a:t>Elevace </a:t>
            </a:r>
            <a:r>
              <a:rPr lang="cs-CZ" sz="1700" dirty="0"/>
              <a:t>srdečního hrotu od </a:t>
            </a:r>
            <a:r>
              <a:rPr lang="cs-CZ" sz="1700" dirty="0" smtClean="0"/>
              <a:t>sterna</a:t>
            </a:r>
            <a:endParaRPr lang="cs-CZ" sz="1700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705655" y="3570135"/>
            <a:ext cx="1801531" cy="10637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2104605" y="5181600"/>
            <a:ext cx="1493463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ývojový diagram: spojnice 16"/>
          <p:cNvSpPr/>
          <p:nvPr/>
        </p:nvSpPr>
        <p:spPr>
          <a:xfrm>
            <a:off x="3175186" y="4419600"/>
            <a:ext cx="939614" cy="949021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03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Truncus pulmonalis, pravá komora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6153" y="2517643"/>
            <a:ext cx="2578832" cy="304826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DV projekce</a:t>
            </a:r>
          </a:p>
          <a:p>
            <a:r>
              <a:rPr lang="cs-CZ" sz="1700" dirty="0" smtClean="0"/>
              <a:t>Truncus pulmonalis: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rominující v pozici 1 – 2</a:t>
            </a:r>
          </a:p>
          <a:p>
            <a:r>
              <a:rPr lang="cs-CZ" sz="1700" dirty="0" smtClean="0"/>
              <a:t>Pravá komora:</a:t>
            </a:r>
          </a:p>
          <a:p>
            <a:pPr marL="627063" indent="-263525">
              <a:buFont typeface="Wingdings" panose="05000000000000000000" pitchFamily="2" charset="2"/>
              <a:buChar char="Ø"/>
            </a:pPr>
            <a:r>
              <a:rPr lang="cs-CZ" sz="1700" dirty="0" smtClean="0"/>
              <a:t>tvar „reverzního D“</a:t>
            </a:r>
            <a:endParaRPr lang="cs-CZ" sz="1700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3255537" y="2550332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71800" y="2403343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3417963" y="2811620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ývojový diagram: zpoždění 9"/>
          <p:cNvSpPr/>
          <p:nvPr/>
        </p:nvSpPr>
        <p:spPr>
          <a:xfrm rot="10800000">
            <a:off x="1605515" y="3276599"/>
            <a:ext cx="985284" cy="1805764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3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Truncus pulmonalis, pravá komora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840"/>
          <a:stretch/>
        </p:blipFill>
        <p:spPr>
          <a:xfrm>
            <a:off x="798515" y="2733985"/>
            <a:ext cx="3609603" cy="261536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LL </a:t>
            </a:r>
            <a:r>
              <a:rPr lang="cs-CZ" sz="1700" dirty="0"/>
              <a:t>projekce</a:t>
            </a:r>
          </a:p>
          <a:p>
            <a:r>
              <a:rPr lang="cs-CZ" sz="1700" dirty="0"/>
              <a:t>Truncus </a:t>
            </a:r>
            <a:r>
              <a:rPr lang="cs-CZ" sz="1700" dirty="0" smtClean="0"/>
              <a:t>pulmonalis:</a:t>
            </a:r>
            <a:endParaRPr lang="cs-CZ" sz="1700" dirty="0"/>
          </a:p>
          <a:p>
            <a:pPr marL="627063" indent="-26352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rominující v </a:t>
            </a:r>
            <a:r>
              <a:rPr lang="cs-CZ" sz="1700" dirty="0"/>
              <a:t>pozici </a:t>
            </a:r>
            <a:r>
              <a:rPr lang="cs-CZ" sz="1700" dirty="0" smtClean="0"/>
              <a:t>10 – 1 (viditelný při větším zvětšení)</a:t>
            </a:r>
            <a:endParaRPr lang="cs-CZ" sz="1700" dirty="0"/>
          </a:p>
          <a:p>
            <a:r>
              <a:rPr lang="cs-CZ" sz="1700" dirty="0"/>
              <a:t>Pravá </a:t>
            </a:r>
            <a:r>
              <a:rPr lang="cs-CZ" sz="1700" dirty="0" smtClean="0"/>
              <a:t>komora:</a:t>
            </a:r>
          </a:p>
          <a:p>
            <a:pPr marL="628650" indent="-266700">
              <a:buFont typeface="Wingdings" panose="05000000000000000000" pitchFamily="2" charset="2"/>
              <a:buChar char="Ø"/>
            </a:pPr>
            <a:r>
              <a:rPr lang="cs-CZ" sz="1700" dirty="0" smtClean="0"/>
              <a:t>zvýšený sternální kontakt</a:t>
            </a:r>
          </a:p>
          <a:p>
            <a:pPr marL="627063" indent="-26352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rodloužená krátká osa srdeční</a:t>
            </a:r>
            <a:endParaRPr lang="cs-CZ" sz="1700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1475874" y="4327451"/>
            <a:ext cx="2027441" cy="425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1247274" y="4526225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1247274" y="3672675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1752600" y="4953000"/>
            <a:ext cx="1600200" cy="3963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6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Pravostranná kardiomegalie – Dif. dg.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Pravé atrium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Trikuspidální insuficience</a:t>
            </a:r>
          </a:p>
          <a:p>
            <a:r>
              <a:rPr lang="cs-CZ" sz="1700" dirty="0" smtClean="0"/>
              <a:t>Kardiomyopatie</a:t>
            </a:r>
          </a:p>
          <a:p>
            <a:r>
              <a:rPr lang="cs-CZ" sz="1700" dirty="0" smtClean="0"/>
              <a:t>Cor pulmonale</a:t>
            </a:r>
          </a:p>
          <a:p>
            <a:r>
              <a:rPr lang="cs-CZ" sz="1700" dirty="0" smtClean="0"/>
              <a:t>Vrozená onemocnění srdce (pulmonální stenóza, dysplazie/stenóza trikuspidální chlopně…)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Pravá komora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Trikuspidální insuficience</a:t>
            </a:r>
          </a:p>
          <a:p>
            <a:r>
              <a:rPr lang="cs-CZ" sz="1700" dirty="0" smtClean="0"/>
              <a:t>Onemocnění myokardu (DCM, sekundárně k levostrannému selhání)</a:t>
            </a:r>
          </a:p>
          <a:p>
            <a:r>
              <a:rPr lang="cs-CZ" sz="1700" dirty="0" smtClean="0"/>
              <a:t>Cor pulmonale</a:t>
            </a:r>
          </a:p>
          <a:p>
            <a:r>
              <a:rPr lang="cs-CZ" sz="1700" dirty="0" smtClean="0"/>
              <a:t>Vrozená onemocnění srdce (pulmonální stenóza, PDA…)</a:t>
            </a:r>
          </a:p>
          <a:p>
            <a:r>
              <a:rPr lang="cs-CZ" sz="1700" dirty="0" smtClean="0"/>
              <a:t>Insuficience pulmonálních chlopní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2930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Levostranná kardiomegalie</a:t>
            </a:r>
            <a:endParaRPr lang="cs-CZ" sz="36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DV</a:t>
            </a:r>
            <a:endParaRPr lang="cs-CZ" sz="17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64683" y="2957508"/>
            <a:ext cx="2373392" cy="2702016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157195" y="2955713"/>
            <a:ext cx="268247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Pravostranná kardiomegalie</a:t>
            </a:r>
            <a:endParaRPr lang="cs-CZ" sz="3600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DV</a:t>
            </a:r>
            <a:endParaRPr lang="cs-CZ" sz="170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67731" y="2970954"/>
            <a:ext cx="2371550" cy="2670279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48050" y="2970954"/>
            <a:ext cx="270076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Cor pulmonale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700" dirty="0" smtClean="0"/>
              <a:t>Sekundárně pravostranné zvětšení srdeční siluety vlivem zvýšeného plicního tlaku</a:t>
            </a:r>
          </a:p>
          <a:p>
            <a:r>
              <a:rPr lang="cs-CZ" sz="1700" dirty="0"/>
              <a:t>M</a:t>
            </a:r>
            <a:r>
              <a:rPr lang="cs-CZ" sz="1700" dirty="0" smtClean="0"/>
              <a:t>ůže skončit až pravostranným srdečním selháním</a:t>
            </a:r>
          </a:p>
          <a:p>
            <a:r>
              <a:rPr lang="cs-CZ" sz="1700" dirty="0" smtClean="0"/>
              <a:t>Dif. dg.:</a:t>
            </a:r>
          </a:p>
          <a:p>
            <a:pPr marL="722313" indent="-361950" defTabSz="179388">
              <a:buFont typeface="Wingdings" panose="05000000000000000000" pitchFamily="2" charset="2"/>
              <a:buChar char="Ø"/>
            </a:pPr>
            <a:r>
              <a:rPr lang="cs-CZ" sz="1700" dirty="0" smtClean="0"/>
              <a:t>plicní červivost – </a:t>
            </a:r>
            <a:r>
              <a:rPr lang="cs-CZ" sz="1700" dirty="0" err="1" smtClean="0"/>
              <a:t>dirofilarióza</a:t>
            </a:r>
            <a:r>
              <a:rPr lang="cs-CZ" sz="1700" dirty="0" smtClean="0"/>
              <a:t>, angiostrongylóza</a:t>
            </a:r>
            <a:endParaRPr lang="cs-CZ" sz="1700" dirty="0"/>
          </a:p>
          <a:p>
            <a:pPr marL="722313" indent="-361950" defTabSz="179388">
              <a:buFont typeface="Wingdings" panose="05000000000000000000" pitchFamily="2" charset="2"/>
              <a:buChar char="Ø"/>
            </a:pPr>
            <a:r>
              <a:rPr lang="cs-CZ" sz="1700" dirty="0" smtClean="0"/>
              <a:t>primární </a:t>
            </a:r>
            <a:r>
              <a:rPr lang="cs-CZ" sz="1700" dirty="0"/>
              <a:t>plicní </a:t>
            </a:r>
            <a:r>
              <a:rPr lang="cs-CZ" sz="1700" dirty="0" smtClean="0"/>
              <a:t>hypertenze</a:t>
            </a:r>
          </a:p>
          <a:p>
            <a:pPr marL="722313" indent="-361950" defTabSz="179388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licní tromboembolie</a:t>
            </a:r>
            <a:endParaRPr lang="cs-CZ" sz="1700" dirty="0"/>
          </a:p>
          <a:p>
            <a:pPr marL="722313" indent="-361950" defTabSz="179388">
              <a:buFont typeface="Wingdings" panose="05000000000000000000" pitchFamily="2" charset="2"/>
              <a:buChar char="Ø"/>
            </a:pPr>
            <a:r>
              <a:rPr lang="cs-CZ" sz="1700" dirty="0" smtClean="0"/>
              <a:t>chronické obstrukční onemocnění plic (COPD)</a:t>
            </a:r>
          </a:p>
          <a:p>
            <a:pPr marL="722313" indent="-361950" defTabSz="179388">
              <a:buFont typeface="Wingdings" panose="05000000000000000000" pitchFamily="2" charset="2"/>
              <a:buChar char="Ø"/>
            </a:pPr>
            <a:r>
              <a:rPr lang="cs-CZ" sz="1700" dirty="0"/>
              <a:t>c</a:t>
            </a:r>
            <a:r>
              <a:rPr lang="cs-CZ" sz="1700" dirty="0" smtClean="0"/>
              <a:t>hronické obstrukce dýchacích cest (brachycefalici)</a:t>
            </a:r>
          </a:p>
          <a:p>
            <a:pPr marL="722313" indent="-361950" defTabSz="179388">
              <a:buFont typeface="Wingdings" panose="05000000000000000000" pitchFamily="2" charset="2"/>
              <a:buChar char="Ø"/>
            </a:pPr>
            <a:r>
              <a:rPr lang="cs-CZ" sz="1700" dirty="0" smtClean="0"/>
              <a:t>fibróza plic, obezita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4403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Cor pulmonale</a:t>
            </a:r>
            <a:endParaRPr lang="cs-CZ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3058" r="13692" b="5421"/>
          <a:stretch/>
        </p:blipFill>
        <p:spPr>
          <a:xfrm>
            <a:off x="1191193" y="2367894"/>
            <a:ext cx="2908751" cy="3347762"/>
          </a:xfrm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 r="2709"/>
          <a:stretch/>
        </p:blipFill>
        <p:spPr>
          <a:xfrm>
            <a:off x="4831715" y="2794492"/>
            <a:ext cx="3333432" cy="2494565"/>
          </a:xfrm>
        </p:spPr>
      </p:pic>
    </p:spTree>
    <p:extLst>
      <p:ext uri="{BB962C8B-B14F-4D97-AF65-F5344CB8AC3E}">
        <p14:creationId xmlns:p14="http://schemas.microsoft.com/office/powerpoint/2010/main" val="39602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Polohování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225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oblouk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325495"/>
            <a:ext cx="2536156" cy="3432345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DV projekce</a:t>
            </a:r>
          </a:p>
          <a:p>
            <a:r>
              <a:rPr lang="cs-CZ" sz="1700" dirty="0" smtClean="0"/>
              <a:t>Patologické zvětšení – prominující </a:t>
            </a:r>
            <a:r>
              <a:rPr lang="cs-CZ" sz="1700" dirty="0"/>
              <a:t>aortální oblouk v pozici </a:t>
            </a:r>
            <a:r>
              <a:rPr lang="cs-CZ" sz="1700" dirty="0" smtClean="0"/>
              <a:t>11 – 1 (11 – aortální stenóza, 1 – PDA)</a:t>
            </a:r>
            <a:endParaRPr lang="cs-CZ" sz="1700" dirty="0"/>
          </a:p>
          <a:p>
            <a:r>
              <a:rPr lang="cs-CZ" sz="1700" dirty="0" smtClean="0"/>
              <a:t>Aortální oblouk</a:t>
            </a:r>
          </a:p>
          <a:p>
            <a:r>
              <a:rPr lang="cs-CZ" sz="1700" dirty="0" smtClean="0"/>
              <a:t>Descendentní aorta</a:t>
            </a:r>
            <a:endParaRPr lang="cs-CZ" sz="1700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3048000" y="4495800"/>
            <a:ext cx="304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3096691" y="4191000"/>
            <a:ext cx="304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169759" y="3889268"/>
            <a:ext cx="304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235421" y="2819400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3068244" y="2828550"/>
            <a:ext cx="238115" cy="295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3192483" y="3062252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b="0" dirty="0" smtClean="0">
                <a:latin typeface="+mn-lt"/>
              </a:rPr>
              <a:t>1</a:t>
            </a:r>
            <a:endParaRPr lang="cs-CZ" sz="1700" b="0" dirty="0">
              <a:latin typeface="+mn-lt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919347" y="3062252"/>
            <a:ext cx="4283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b="0" dirty="0" smtClean="0">
                <a:latin typeface="+mn-lt"/>
              </a:rPr>
              <a:t>11</a:t>
            </a:r>
            <a:endParaRPr lang="cs-CZ" sz="17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27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oblouk – Ca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761"/>
          <a:stretch/>
        </p:blipFill>
        <p:spPr>
          <a:xfrm>
            <a:off x="809625" y="2682816"/>
            <a:ext cx="3533775" cy="271791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</a:t>
            </a:r>
            <a:r>
              <a:rPr lang="cs-CZ" sz="1700" dirty="0" err="1" smtClean="0"/>
              <a:t>dx</a:t>
            </a:r>
            <a:r>
              <a:rPr lang="cs-CZ" sz="1700" dirty="0" smtClean="0"/>
              <a:t>.</a:t>
            </a:r>
          </a:p>
          <a:p>
            <a:r>
              <a:rPr lang="cs-CZ" sz="1700" dirty="0" smtClean="0"/>
              <a:t>Prominující aortální oblouk</a:t>
            </a:r>
          </a:p>
          <a:p>
            <a:pPr marL="355600" indent="-355600"/>
            <a:r>
              <a:rPr lang="cs-CZ" sz="1700" dirty="0" smtClean="0"/>
              <a:t>Dif. dg.: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geriatrický pacient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aortální stenóza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PDA</a:t>
            </a:r>
            <a:r>
              <a:rPr lang="cs-CZ" sz="1700" dirty="0"/>
              <a:t>, </a:t>
            </a:r>
            <a:r>
              <a:rPr lang="cs-CZ" sz="1700" dirty="0" smtClean="0"/>
              <a:t>PRAA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vrozená hypotyreóza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638300" y="4470712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1524000" y="4296427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1466850" y="3991627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41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2072" y="2810276"/>
            <a:ext cx="3346994" cy="246299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oblouk – Fe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</a:t>
            </a:r>
            <a:r>
              <a:rPr lang="cs-CZ" sz="1700" dirty="0" err="1" smtClean="0"/>
              <a:t>dx</a:t>
            </a:r>
            <a:r>
              <a:rPr lang="cs-CZ" sz="1700" dirty="0" smtClean="0"/>
              <a:t>.</a:t>
            </a:r>
          </a:p>
          <a:p>
            <a:r>
              <a:rPr lang="cs-CZ" sz="1700" dirty="0" smtClean="0"/>
              <a:t>Prominující aortální oblouk</a:t>
            </a:r>
          </a:p>
          <a:p>
            <a:r>
              <a:rPr lang="cs-CZ" sz="1700" dirty="0" smtClean="0"/>
              <a:t>Dif. dg.: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geriatrický pacient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ypertyreóza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poststenotická </a:t>
            </a:r>
            <a:r>
              <a:rPr lang="cs-CZ" sz="1700" dirty="0"/>
              <a:t>dilatace </a:t>
            </a:r>
            <a:r>
              <a:rPr lang="cs-CZ" sz="1700" dirty="0" smtClean="0"/>
              <a:t>aorty</a:t>
            </a:r>
            <a:endParaRPr lang="cs-CZ" sz="1700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2116474" y="4495320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042720" y="4409365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1965297" y="4307610"/>
            <a:ext cx="228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8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oblouk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Imitace zvětšení aortálního oblouku: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b</a:t>
            </a:r>
            <a:r>
              <a:rPr lang="cs-CZ" sz="1700" dirty="0" smtClean="0"/>
              <a:t>rachycefalická plemena (variabilita normálního nálezu)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g</a:t>
            </a:r>
            <a:r>
              <a:rPr lang="cs-CZ" sz="1700" dirty="0" smtClean="0"/>
              <a:t>eriatričtí pacienti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pravého atria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n</a:t>
            </a:r>
            <a:r>
              <a:rPr lang="cs-CZ" sz="1700" dirty="0" smtClean="0"/>
              <a:t>eoplazie srdeční báze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asa v kraniálním mediastinu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7686" y="2694442"/>
            <a:ext cx="3395766" cy="2694666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2137610" y="3841750"/>
            <a:ext cx="654518" cy="6641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5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Kalcifikace odstupu aorty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dx.</a:t>
            </a:r>
          </a:p>
          <a:p>
            <a:r>
              <a:rPr lang="cs-CZ" sz="1700" dirty="0" smtClean="0"/>
              <a:t>Náhodný nález bez klinického významu</a:t>
            </a:r>
          </a:p>
          <a:p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 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l</a:t>
            </a:r>
            <a:r>
              <a:rPr lang="cs-CZ" sz="1700" dirty="0" smtClean="0"/>
              <a:t>ymfom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 smtClean="0"/>
              <a:t>hyperadrenokorticismus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 smtClean="0"/>
              <a:t>renální selhání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ánět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i</a:t>
            </a:r>
            <a:r>
              <a:rPr lang="cs-CZ" sz="1700" dirty="0" smtClean="0"/>
              <a:t>diopaticky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" y="2693581"/>
            <a:ext cx="3671888" cy="269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5" y="2591006"/>
            <a:ext cx="3752010" cy="290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ývojový diagram: spojnice 4"/>
          <p:cNvSpPr/>
          <p:nvPr/>
        </p:nvSpPr>
        <p:spPr>
          <a:xfrm>
            <a:off x="2133600" y="3657600"/>
            <a:ext cx="1066800" cy="990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6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533401"/>
            <a:ext cx="8458200" cy="73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endParaRPr lang="en-US" sz="4000" b="0" kern="0" dirty="0" smtClean="0">
              <a:effectLst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Na </a:t>
            </a:r>
            <a:r>
              <a:rPr lang="cs-CZ" sz="3600" dirty="0"/>
              <a:t>základě tohoto </a:t>
            </a:r>
            <a:r>
              <a:rPr lang="cs-CZ" sz="3600" dirty="0" smtClean="0"/>
              <a:t>rtg. </a:t>
            </a:r>
            <a:r>
              <a:rPr lang="cs-CZ" sz="3600" dirty="0"/>
              <a:t>s</a:t>
            </a:r>
            <a:r>
              <a:rPr lang="cs-CZ" sz="3600" dirty="0" smtClean="0"/>
              <a:t>nímku…</a:t>
            </a:r>
            <a:endParaRPr lang="cs-CZ" sz="36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462863"/>
            <a:ext cx="3671888" cy="3157823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+mj-lt"/>
              <a:buAutoNum type="arabicParenR"/>
            </a:pPr>
            <a:r>
              <a:rPr lang="cs-CZ" sz="1700" dirty="0"/>
              <a:t>Mohu vyloučit nedomykavost mitrální </a:t>
            </a:r>
            <a:r>
              <a:rPr lang="cs-CZ" sz="1700" dirty="0" smtClean="0"/>
              <a:t>chlopně</a:t>
            </a:r>
          </a:p>
          <a:p>
            <a:pPr>
              <a:buFont typeface="+mj-lt"/>
              <a:buAutoNum type="arabicParenR"/>
            </a:pPr>
            <a:r>
              <a:rPr lang="cs-CZ" sz="1700" dirty="0" smtClean="0"/>
              <a:t>Nemohu </a:t>
            </a:r>
            <a:r>
              <a:rPr lang="cs-CZ" sz="1700" dirty="0"/>
              <a:t>vyloučit nedomykavost mitrální </a:t>
            </a:r>
            <a:r>
              <a:rPr lang="cs-CZ" sz="1700" dirty="0" smtClean="0"/>
              <a:t>chlopně</a:t>
            </a:r>
          </a:p>
          <a:p>
            <a:pPr>
              <a:buFont typeface="+mj-lt"/>
              <a:buAutoNum type="arabicParenR"/>
            </a:pPr>
            <a:r>
              <a:rPr lang="cs-CZ" sz="1700" dirty="0" smtClean="0"/>
              <a:t>Mohu </a:t>
            </a:r>
            <a:r>
              <a:rPr lang="cs-CZ" sz="1700" dirty="0"/>
              <a:t>potvrdit nedomykavost </a:t>
            </a:r>
            <a:r>
              <a:rPr lang="cs-CZ" sz="1700" dirty="0" smtClean="0"/>
              <a:t>mitrální chlopně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3361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Rtg. příznaky (levostranná kardiomegalie):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</a:t>
            </a:r>
            <a:r>
              <a:rPr lang="cs-CZ" sz="1700" dirty="0"/>
              <a:t>levého atria a levé </a:t>
            </a:r>
            <a:r>
              <a:rPr lang="cs-CZ" sz="1700" dirty="0" smtClean="0"/>
              <a:t>komory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</a:t>
            </a:r>
            <a:r>
              <a:rPr lang="cs-CZ" sz="1700" dirty="0"/>
              <a:t>plicních </a:t>
            </a:r>
            <a:r>
              <a:rPr lang="cs-CZ" sz="1700" dirty="0" smtClean="0"/>
              <a:t>vén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k</a:t>
            </a:r>
            <a:r>
              <a:rPr lang="cs-CZ" sz="1700" dirty="0" smtClean="0"/>
              <a:t>ardiogenní edém plic</a:t>
            </a:r>
            <a:endParaRPr lang="cs-CZ" sz="1700" dirty="0"/>
          </a:p>
          <a:p>
            <a:r>
              <a:rPr lang="cs-CZ" sz="1700" dirty="0"/>
              <a:t>Starší jedinci malých plemen </a:t>
            </a:r>
            <a:r>
              <a:rPr lang="cs-CZ" sz="1700" dirty="0" smtClean="0"/>
              <a:t>psů – myxomatózní degenerace</a:t>
            </a:r>
          </a:p>
          <a:p>
            <a:r>
              <a:rPr lang="cs-CZ" sz="1700" dirty="0"/>
              <a:t>Mitrální </a:t>
            </a:r>
            <a:r>
              <a:rPr lang="cs-CZ" sz="1700" dirty="0" smtClean="0"/>
              <a:t>dysplazie (kongenitální vada) – NO</a:t>
            </a:r>
            <a:r>
              <a:rPr lang="cs-CZ" sz="1700" dirty="0"/>
              <a:t>, d</a:t>
            </a:r>
            <a:r>
              <a:rPr lang="cs-CZ" sz="1700" dirty="0" smtClean="0"/>
              <a:t>oga</a:t>
            </a:r>
            <a:r>
              <a:rPr lang="cs-CZ" sz="1700" dirty="0"/>
              <a:t>, bulteriér, </a:t>
            </a:r>
            <a:r>
              <a:rPr lang="cs-CZ" sz="1700" dirty="0" smtClean="0"/>
              <a:t>ZR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967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sz="1700" dirty="0"/>
              <a:t>Levé atrium</a:t>
            </a:r>
          </a:p>
          <a:p>
            <a:r>
              <a:rPr lang="cs-CZ" sz="1700" dirty="0"/>
              <a:t>O</a:t>
            </a:r>
            <a:r>
              <a:rPr lang="pt-BR" sz="1700" dirty="0" smtClean="0"/>
              <a:t>uško </a:t>
            </a:r>
            <a:r>
              <a:rPr lang="pt-BR" sz="1700" dirty="0"/>
              <a:t>levého atria v pozici 2:30 – </a:t>
            </a:r>
            <a:r>
              <a:rPr lang="pt-BR" sz="1700" dirty="0" smtClean="0"/>
              <a:t>3</a:t>
            </a:r>
            <a:endParaRPr lang="cs-CZ" sz="1700" dirty="0" smtClean="0"/>
          </a:p>
          <a:p>
            <a:r>
              <a:rPr lang="pt-BR" sz="1700" dirty="0"/>
              <a:t>Dilatace ouška levého atria je výraznější v systole </a:t>
            </a:r>
            <a:r>
              <a:rPr lang="pt-BR" sz="1700" dirty="0" smtClean="0"/>
              <a:t>komor</a:t>
            </a:r>
            <a:endParaRPr lang="pt-BR" sz="1700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6477000" y="3276600"/>
            <a:ext cx="0" cy="230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6010275" y="3933825"/>
            <a:ext cx="0" cy="230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2334" y="2356085"/>
            <a:ext cx="356646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7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Objemové přetížení levého atria a levé komory</a:t>
            </a:r>
          </a:p>
          <a:p>
            <a:r>
              <a:rPr lang="cs-CZ" sz="1700" dirty="0"/>
              <a:t>V</a:t>
            </a:r>
            <a:r>
              <a:rPr lang="cs-CZ" sz="1700" dirty="0" smtClean="0"/>
              <a:t>yklenutí </a:t>
            </a:r>
            <a:r>
              <a:rPr lang="cs-CZ" sz="1700" dirty="0"/>
              <a:t>ouška levého atria v pozici </a:t>
            </a:r>
            <a:r>
              <a:rPr lang="cs-CZ" sz="1700" dirty="0" smtClean="0"/>
              <a:t>2:30 – 3</a:t>
            </a:r>
          </a:p>
          <a:p>
            <a:r>
              <a:rPr lang="cs-CZ" sz="1700" dirty="0" smtClean="0"/>
              <a:t>Efekt </a:t>
            </a:r>
            <a:r>
              <a:rPr lang="cs-CZ" sz="1700" dirty="0"/>
              <a:t>masy levého atria v oblasti </a:t>
            </a:r>
            <a:r>
              <a:rPr lang="cs-CZ" sz="1700" dirty="0" smtClean="0"/>
              <a:t>bifurkace</a:t>
            </a:r>
            <a:endParaRPr lang="cs-CZ" sz="1700" dirty="0"/>
          </a:p>
          <a:p>
            <a:r>
              <a:rPr lang="cs-CZ" sz="1700" dirty="0"/>
              <a:t>Ohraničení levé </a:t>
            </a:r>
            <a:r>
              <a:rPr lang="cs-CZ" sz="1700" dirty="0" smtClean="0"/>
              <a:t>komory</a:t>
            </a:r>
            <a:endParaRPr lang="cs-CZ" sz="1700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6705600" y="3886200"/>
            <a:ext cx="0" cy="230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6934200" y="4499330"/>
            <a:ext cx="0" cy="230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7696200" y="4876800"/>
            <a:ext cx="0" cy="2304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2223" y="2222500"/>
            <a:ext cx="298669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56" t="1830" r="2965" b="1878"/>
          <a:stretch/>
        </p:blipFill>
        <p:spPr>
          <a:xfrm>
            <a:off x="809997" y="2362200"/>
            <a:ext cx="3352800" cy="335280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V</a:t>
            </a:r>
            <a:r>
              <a:rPr lang="cs-CZ" sz="1700" dirty="0" smtClean="0"/>
              <a:t>yklenutí </a:t>
            </a:r>
            <a:r>
              <a:rPr lang="cs-CZ" sz="1700" dirty="0"/>
              <a:t>srdeční siluety v pozici 12 – 2 (3</a:t>
            </a:r>
            <a:r>
              <a:rPr lang="cs-CZ" sz="1700" dirty="0" smtClean="0"/>
              <a:t>)</a:t>
            </a:r>
            <a:endParaRPr lang="cs-CZ" sz="1700" dirty="0"/>
          </a:p>
          <a:p>
            <a:r>
              <a:rPr lang="cs-CZ" sz="1700" dirty="0"/>
              <a:t>D</a:t>
            </a:r>
            <a:r>
              <a:rPr lang="cs-CZ" sz="1700" dirty="0" smtClean="0"/>
              <a:t>orzální </a:t>
            </a:r>
            <a:r>
              <a:rPr lang="cs-CZ" sz="1700" dirty="0"/>
              <a:t>elevace levého principielního </a:t>
            </a:r>
            <a:r>
              <a:rPr lang="cs-CZ" sz="1700" dirty="0" smtClean="0"/>
              <a:t>bronchu</a:t>
            </a:r>
          </a:p>
          <a:p>
            <a:r>
              <a:rPr lang="cs-CZ" sz="1700" dirty="0" smtClean="0"/>
              <a:t>Prodloužení </a:t>
            </a:r>
            <a:r>
              <a:rPr lang="cs-CZ" sz="1700" dirty="0"/>
              <a:t>dlouhé </a:t>
            </a:r>
            <a:r>
              <a:rPr lang="cs-CZ" sz="1700" dirty="0" smtClean="0"/>
              <a:t>osy srdeční</a:t>
            </a:r>
            <a:endParaRPr lang="cs-CZ" sz="1700" dirty="0"/>
          </a:p>
          <a:p>
            <a:r>
              <a:rPr lang="cs-CZ" sz="1700" dirty="0"/>
              <a:t>Zmenšený tracheospinální </a:t>
            </a:r>
            <a:r>
              <a:rPr lang="cs-CZ" sz="1700" dirty="0" smtClean="0"/>
              <a:t>úhel</a:t>
            </a:r>
            <a:endParaRPr lang="cs-CZ" sz="1700" dirty="0"/>
          </a:p>
          <a:p>
            <a:r>
              <a:rPr lang="cs-CZ" sz="1700" dirty="0"/>
              <a:t>Kaudální okraj srdeční </a:t>
            </a:r>
            <a:r>
              <a:rPr lang="cs-CZ" sz="1700" dirty="0" smtClean="0"/>
              <a:t>siluety rovného až </a:t>
            </a:r>
            <a:r>
              <a:rPr lang="cs-CZ" sz="1700" dirty="0"/>
              <a:t>konkávního </a:t>
            </a:r>
            <a:r>
              <a:rPr lang="cs-CZ" sz="1700" dirty="0" smtClean="0"/>
              <a:t>tvaru</a:t>
            </a:r>
            <a:endParaRPr lang="cs-CZ" sz="1700" dirty="0"/>
          </a:p>
        </p:txBody>
      </p:sp>
      <p:sp>
        <p:nvSpPr>
          <p:cNvPr id="8" name="Oblouk 7"/>
          <p:cNvSpPr/>
          <p:nvPr/>
        </p:nvSpPr>
        <p:spPr>
          <a:xfrm>
            <a:off x="2486397" y="2971800"/>
            <a:ext cx="790203" cy="685800"/>
          </a:xfrm>
          <a:prstGeom prst="arc">
            <a:avLst>
              <a:gd name="adj1" fmla="val 11826163"/>
              <a:gd name="adj2" fmla="val 11060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2362200" y="3429000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133600" y="3429000"/>
            <a:ext cx="1128899" cy="2286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louk 14"/>
          <p:cNvSpPr/>
          <p:nvPr/>
        </p:nvSpPr>
        <p:spPr>
          <a:xfrm flipH="1" flipV="1">
            <a:off x="3202756" y="2895600"/>
            <a:ext cx="271884" cy="1317624"/>
          </a:xfrm>
          <a:prstGeom prst="arc">
            <a:avLst>
              <a:gd name="adj1" fmla="val 16200000"/>
              <a:gd name="adj2" fmla="val 203184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1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DV x VD projekce 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751138"/>
            <a:ext cx="2417763" cy="3109912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VD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10125" y="2751138"/>
            <a:ext cx="2576613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997" y="2642010"/>
            <a:ext cx="3671888" cy="2799316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Objemové přetížení levého atria a levé komory</a:t>
            </a:r>
          </a:p>
          <a:p>
            <a:r>
              <a:rPr lang="cs-CZ" sz="1700" dirty="0"/>
              <a:t>Dilatace levého </a:t>
            </a:r>
            <a:r>
              <a:rPr lang="cs-CZ" sz="1700" dirty="0" smtClean="0"/>
              <a:t>atria – </a:t>
            </a:r>
            <a:r>
              <a:rPr lang="cs-CZ" sz="1700" dirty="0"/>
              <a:t> </a:t>
            </a:r>
            <a:r>
              <a:rPr lang="cs-CZ" sz="1700" dirty="0" smtClean="0"/>
              <a:t>vyklenutí </a:t>
            </a:r>
            <a:r>
              <a:rPr lang="cs-CZ" sz="1700" dirty="0"/>
              <a:t>srdeční siluety v pozici </a:t>
            </a:r>
            <a:r>
              <a:rPr lang="cs-CZ" sz="1700" dirty="0" smtClean="0"/>
              <a:t>12 – 3</a:t>
            </a:r>
            <a:endParaRPr lang="cs-CZ" sz="1700" dirty="0"/>
          </a:p>
          <a:p>
            <a:r>
              <a:rPr lang="cs-CZ" sz="1700" dirty="0"/>
              <a:t>Dorzální elevace a komprese levého principielního </a:t>
            </a:r>
            <a:r>
              <a:rPr lang="cs-CZ" sz="1700" dirty="0" smtClean="0"/>
              <a:t>bronchu</a:t>
            </a:r>
            <a:endParaRPr lang="cs-CZ" sz="1700" dirty="0"/>
          </a:p>
        </p:txBody>
      </p:sp>
      <p:sp>
        <p:nvSpPr>
          <p:cNvPr id="6" name="Oblouk 5"/>
          <p:cNvSpPr/>
          <p:nvPr/>
        </p:nvSpPr>
        <p:spPr>
          <a:xfrm rot="1610971">
            <a:off x="2370477" y="3212718"/>
            <a:ext cx="690273" cy="1120592"/>
          </a:xfrm>
          <a:prstGeom prst="arc">
            <a:avLst>
              <a:gd name="adj1" fmla="val 11723294"/>
              <a:gd name="adj2" fmla="val 11060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/>
          <p:cNvSpPr/>
          <p:nvPr/>
        </p:nvSpPr>
        <p:spPr>
          <a:xfrm>
            <a:off x="1963242" y="3366104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9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</a:t>
            </a:r>
            <a:endParaRPr lang="cs-CZ" sz="36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Komprese principielního bronchu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0884" y="2751138"/>
            <a:ext cx="3385245" cy="3109912"/>
          </a:xfrm>
          <a:prstGeom prst="rect">
            <a:avLst/>
          </a:prstGeo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/>
              <a:t>Komprese principielního </a:t>
            </a:r>
            <a:r>
              <a:rPr lang="cs-CZ" sz="1700" dirty="0" smtClean="0"/>
              <a:t>bronchu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36461" y="2751137"/>
            <a:ext cx="3123941" cy="3109913"/>
          </a:xfrm>
          <a:prstGeom prst="rect">
            <a:avLst/>
          </a:prstGeom>
        </p:spPr>
      </p:pic>
      <p:sp>
        <p:nvSpPr>
          <p:cNvPr id="12" name="Vývojový diagram: spojnice 11"/>
          <p:cNvSpPr/>
          <p:nvPr/>
        </p:nvSpPr>
        <p:spPr>
          <a:xfrm>
            <a:off x="5638800" y="4306093"/>
            <a:ext cx="533400" cy="57070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/>
          <p:cNvSpPr/>
          <p:nvPr/>
        </p:nvSpPr>
        <p:spPr>
          <a:xfrm>
            <a:off x="2514859" y="4001199"/>
            <a:ext cx="533400" cy="57070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1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Trikuspidální insuficience</a:t>
            </a:r>
            <a:endParaRPr lang="cs-CZ" sz="36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+ pulmonální stenóza</a:t>
            </a:r>
          </a:p>
          <a:p>
            <a:r>
              <a:rPr lang="cs-CZ" sz="1700" dirty="0"/>
              <a:t>Dysplazie trikuspidální </a:t>
            </a:r>
            <a:r>
              <a:rPr lang="cs-CZ" sz="1700" dirty="0" smtClean="0"/>
              <a:t>chlopně</a:t>
            </a:r>
          </a:p>
          <a:p>
            <a:r>
              <a:rPr lang="cs-CZ" sz="1700" dirty="0" smtClean="0"/>
              <a:t>Plemenná predispozice: LR</a:t>
            </a:r>
          </a:p>
          <a:p>
            <a:pPr marL="0" indent="0">
              <a:buNone/>
            </a:pPr>
            <a:endParaRPr lang="cs-CZ" sz="1700" dirty="0" smtClean="0"/>
          </a:p>
          <a:p>
            <a:r>
              <a:rPr lang="cs-CZ" sz="1700" dirty="0" smtClean="0"/>
              <a:t>Rtg. příznaky (pravostranné kardiomegalie):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výšený </a:t>
            </a:r>
            <a:r>
              <a:rPr lang="cs-CZ" sz="1700" dirty="0"/>
              <a:t>sternální </a:t>
            </a:r>
            <a:r>
              <a:rPr lang="cs-CZ" sz="1700" dirty="0" smtClean="0"/>
              <a:t>kontakt, prodloužená krátká osa srdeční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silueta tvaru reverzního „</a:t>
            </a:r>
            <a:r>
              <a:rPr lang="cs-CZ" sz="1700" dirty="0" smtClean="0"/>
              <a:t>D“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krácená </a:t>
            </a:r>
            <a:r>
              <a:rPr lang="cs-CZ" sz="1700" dirty="0"/>
              <a:t>vzdálenost mezi </a:t>
            </a:r>
            <a:r>
              <a:rPr lang="cs-CZ" sz="1700" dirty="0" smtClean="0"/>
              <a:t>srdeční siluetou </a:t>
            </a:r>
            <a:r>
              <a:rPr lang="cs-CZ" sz="1700" dirty="0"/>
              <a:t>a pravou hrudní </a:t>
            </a:r>
            <a:r>
              <a:rPr lang="cs-CZ" sz="1700" dirty="0" smtClean="0"/>
              <a:t>stěnou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nížená náplň plicních cév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0536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Trikuspidální insuficience</a:t>
            </a:r>
            <a:endParaRPr lang="cs-CZ" sz="36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4426" y="2222500"/>
            <a:ext cx="2919412" cy="3638550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Zvětšení pravého atria: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yklenutí </a:t>
            </a:r>
            <a:r>
              <a:rPr lang="cs-CZ" sz="1700" dirty="0"/>
              <a:t>srdeční siluety v pozici </a:t>
            </a:r>
            <a:r>
              <a:rPr lang="cs-CZ" sz="1700" dirty="0" smtClean="0"/>
              <a:t>9 – 11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e</a:t>
            </a:r>
            <a:r>
              <a:rPr lang="cs-CZ" sz="1700" dirty="0" smtClean="0"/>
              <a:t>levace </a:t>
            </a:r>
            <a:r>
              <a:rPr lang="cs-CZ" sz="1700" dirty="0"/>
              <a:t>srdečního apexu </a:t>
            </a:r>
            <a:r>
              <a:rPr lang="cs-CZ" sz="1700" dirty="0" smtClean="0"/>
              <a:t>vlevo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silueta tvaru reverzního „D“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krácená </a:t>
            </a:r>
            <a:r>
              <a:rPr lang="cs-CZ" sz="1700" dirty="0"/>
              <a:t>vzdálenost mezi srdeční siluetou a pravou hrudní </a:t>
            </a:r>
            <a:r>
              <a:rPr lang="cs-CZ" sz="1700" dirty="0" smtClean="0"/>
              <a:t>stěnou</a:t>
            </a:r>
            <a:endParaRPr lang="cs-CZ" sz="1700" dirty="0"/>
          </a:p>
        </p:txBody>
      </p:sp>
      <p:sp>
        <p:nvSpPr>
          <p:cNvPr id="10" name="Vývojový diagram: spojnice 9"/>
          <p:cNvSpPr/>
          <p:nvPr/>
        </p:nvSpPr>
        <p:spPr>
          <a:xfrm>
            <a:off x="1507332" y="2934110"/>
            <a:ext cx="1066800" cy="1143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/>
          <p:cNvSpPr/>
          <p:nvPr/>
        </p:nvSpPr>
        <p:spPr>
          <a:xfrm>
            <a:off x="2792955" y="3905250"/>
            <a:ext cx="972740" cy="100965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zpoždění 12"/>
          <p:cNvSpPr/>
          <p:nvPr/>
        </p:nvSpPr>
        <p:spPr>
          <a:xfrm rot="10800000">
            <a:off x="1819620" y="3133725"/>
            <a:ext cx="599730" cy="1066800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1383957" y="3905250"/>
            <a:ext cx="4356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05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Trikuspidální insuficience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2" t="4771"/>
          <a:stretch/>
        </p:blipFill>
        <p:spPr>
          <a:xfrm>
            <a:off x="797217" y="2353747"/>
            <a:ext cx="3663366" cy="337584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Z</a:t>
            </a:r>
            <a:r>
              <a:rPr lang="cs-CZ" sz="1700" dirty="0" smtClean="0"/>
              <a:t>většení </a:t>
            </a:r>
            <a:r>
              <a:rPr lang="cs-CZ" sz="1700" dirty="0"/>
              <a:t>p</a:t>
            </a:r>
            <a:r>
              <a:rPr lang="cs-CZ" sz="1700" dirty="0" smtClean="0"/>
              <a:t>ravého atria: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ákovitě zahnutá průdušnice</a:t>
            </a:r>
          </a:p>
          <a:p>
            <a:r>
              <a:rPr lang="cs-CZ" sz="1700" dirty="0" smtClean="0"/>
              <a:t>Zvětšení pravé komory: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zvýšený sternální kontakt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prodloužená krátká </a:t>
            </a:r>
            <a:r>
              <a:rPr lang="cs-CZ" sz="1700" dirty="0" smtClean="0"/>
              <a:t>osa srdeční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nížená náplň plicních cév</a:t>
            </a:r>
            <a:endParaRPr lang="cs-CZ" sz="1700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1905000" y="5367269"/>
            <a:ext cx="1447800" cy="3276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1403684" y="3881482"/>
            <a:ext cx="2057400" cy="8351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ývojový diagram: spojnice 16"/>
          <p:cNvSpPr/>
          <p:nvPr/>
        </p:nvSpPr>
        <p:spPr>
          <a:xfrm>
            <a:off x="1423737" y="3551199"/>
            <a:ext cx="800100" cy="801634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1932167" y="3290842"/>
            <a:ext cx="866692" cy="183878"/>
          </a:xfrm>
          <a:custGeom>
            <a:avLst/>
            <a:gdLst>
              <a:gd name="connsiteX0" fmla="*/ 0 w 866692"/>
              <a:gd name="connsiteY0" fmla="*/ 112316 h 183878"/>
              <a:gd name="connsiteX1" fmla="*/ 246490 w 866692"/>
              <a:gd name="connsiteY1" fmla="*/ 40755 h 183878"/>
              <a:gd name="connsiteX2" fmla="*/ 469127 w 866692"/>
              <a:gd name="connsiteY2" fmla="*/ 998 h 183878"/>
              <a:gd name="connsiteX3" fmla="*/ 707666 w 866692"/>
              <a:gd name="connsiteY3" fmla="*/ 80511 h 183878"/>
              <a:gd name="connsiteX4" fmla="*/ 866692 w 866692"/>
              <a:gd name="connsiteY4" fmla="*/ 183878 h 1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692" h="183878">
                <a:moveTo>
                  <a:pt x="0" y="112316"/>
                </a:moveTo>
                <a:cubicBezTo>
                  <a:pt x="84151" y="85812"/>
                  <a:pt x="168302" y="59308"/>
                  <a:pt x="246490" y="40755"/>
                </a:cubicBezTo>
                <a:cubicBezTo>
                  <a:pt x="324678" y="22202"/>
                  <a:pt x="392264" y="-5628"/>
                  <a:pt x="469127" y="998"/>
                </a:cubicBezTo>
                <a:cubicBezTo>
                  <a:pt x="545990" y="7624"/>
                  <a:pt x="641405" y="50031"/>
                  <a:pt x="707666" y="80511"/>
                </a:cubicBezTo>
                <a:cubicBezTo>
                  <a:pt x="773927" y="110991"/>
                  <a:pt x="820309" y="147434"/>
                  <a:pt x="866692" y="183878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78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</a:t>
            </a:r>
            <a:r>
              <a:rPr lang="cs-CZ" sz="4000" dirty="0"/>
              <a:t>i</a:t>
            </a:r>
            <a:r>
              <a:rPr lang="cs-CZ" sz="4000" dirty="0" smtClean="0"/>
              <a:t>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Mikrokardie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489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Mikrokardie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= srdeční silueta generalizovaně zmenšená</a:t>
            </a:r>
          </a:p>
          <a:p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ypovolémie (šok/dehydratace/krvácení)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ypoadrenokorticismus</a:t>
            </a:r>
          </a:p>
          <a:p>
            <a:r>
              <a:rPr lang="cs-CZ" sz="1700" dirty="0" smtClean="0"/>
              <a:t>Imitace mikrokardie: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vyhublý jedinec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si s hlubokým úzkým hrudníkem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yperventilace plic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9308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Mikrokardie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782631" y="2222286"/>
            <a:ext cx="3670720" cy="3638763"/>
          </a:xfrm>
        </p:spPr>
        <p:txBody>
          <a:bodyPr>
            <a:normAutofit/>
          </a:bodyPr>
          <a:lstStyle/>
          <a:p>
            <a:r>
              <a:rPr lang="cs-CZ" sz="1700" dirty="0" smtClean="0"/>
              <a:t>Rtg. nález: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ú</a:t>
            </a:r>
            <a:r>
              <a:rPr lang="cs-CZ" sz="1700" dirty="0" smtClean="0"/>
              <a:t>zká </a:t>
            </a:r>
            <a:r>
              <a:rPr lang="cs-CZ" sz="1700" dirty="0"/>
              <a:t>srdeční </a:t>
            </a:r>
            <a:r>
              <a:rPr lang="cs-CZ" sz="1700" dirty="0" smtClean="0"/>
              <a:t>silueta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nížený sternální kontakt</a:t>
            </a:r>
            <a:endParaRPr lang="cs-CZ" sz="1700" dirty="0"/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k</a:t>
            </a:r>
            <a:r>
              <a:rPr lang="cs-CZ" sz="1700" dirty="0" smtClean="0"/>
              <a:t>rátká </a:t>
            </a:r>
            <a:r>
              <a:rPr lang="cs-CZ" sz="1700" dirty="0"/>
              <a:t>srdeční </a:t>
            </a:r>
            <a:r>
              <a:rPr lang="cs-CZ" sz="1700" dirty="0" smtClean="0"/>
              <a:t>osa</a:t>
            </a:r>
            <a:endParaRPr lang="cs-CZ" sz="1700" dirty="0"/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nížená náplň </a:t>
            </a:r>
            <a:r>
              <a:rPr lang="cs-CZ" sz="1700" dirty="0"/>
              <a:t>plicních </a:t>
            </a:r>
            <a:r>
              <a:rPr lang="cs-CZ" sz="1700" dirty="0" smtClean="0"/>
              <a:t>cév a </a:t>
            </a:r>
            <a:r>
              <a:rPr lang="cs-CZ" sz="1700" dirty="0"/>
              <a:t>zadní duté </a:t>
            </a:r>
            <a:r>
              <a:rPr lang="cs-CZ" sz="1700" dirty="0" smtClean="0"/>
              <a:t>žíly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líce snížené opacity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íce plicního pole mezi srdcem a bránicí</a:t>
            </a:r>
            <a:endParaRPr lang="cs-CZ" sz="17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2674" r="2739" b="2792"/>
          <a:stretch/>
        </p:blipFill>
        <p:spPr bwMode="auto">
          <a:xfrm>
            <a:off x="809997" y="2403936"/>
            <a:ext cx="3507474" cy="327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V="1">
            <a:off x="2286000" y="41148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ývojový diagram: spojnice 18"/>
          <p:cNvSpPr/>
          <p:nvPr/>
        </p:nvSpPr>
        <p:spPr>
          <a:xfrm>
            <a:off x="2057400" y="3719015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nice 20"/>
          <p:cNvSpPr/>
          <p:nvPr/>
        </p:nvSpPr>
        <p:spPr>
          <a:xfrm>
            <a:off x="2979760" y="3485866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olný tvar 3"/>
          <p:cNvSpPr/>
          <p:nvPr/>
        </p:nvSpPr>
        <p:spPr>
          <a:xfrm>
            <a:off x="2381693" y="4136065"/>
            <a:ext cx="1023489" cy="937346"/>
          </a:xfrm>
          <a:custGeom>
            <a:avLst/>
            <a:gdLst>
              <a:gd name="connsiteX0" fmla="*/ 0 w 1023489"/>
              <a:gd name="connsiteY0" fmla="*/ 478465 h 937346"/>
              <a:gd name="connsiteX1" fmla="*/ 287079 w 1023489"/>
              <a:gd name="connsiteY1" fmla="*/ 712382 h 937346"/>
              <a:gd name="connsiteX2" fmla="*/ 542260 w 1023489"/>
              <a:gd name="connsiteY2" fmla="*/ 893135 h 937346"/>
              <a:gd name="connsiteX3" fmla="*/ 818707 w 1023489"/>
              <a:gd name="connsiteY3" fmla="*/ 925033 h 937346"/>
              <a:gd name="connsiteX4" fmla="*/ 1010093 w 1023489"/>
              <a:gd name="connsiteY4" fmla="*/ 723014 h 937346"/>
              <a:gd name="connsiteX5" fmla="*/ 999460 w 1023489"/>
              <a:gd name="connsiteY5" fmla="*/ 478465 h 937346"/>
              <a:gd name="connsiteX6" fmla="*/ 935665 w 1023489"/>
              <a:gd name="connsiteY6" fmla="*/ 116958 h 937346"/>
              <a:gd name="connsiteX7" fmla="*/ 882502 w 1023489"/>
              <a:gd name="connsiteY7" fmla="*/ 0 h 93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489" h="937346">
                <a:moveTo>
                  <a:pt x="0" y="478465"/>
                </a:moveTo>
                <a:cubicBezTo>
                  <a:pt x="98351" y="560867"/>
                  <a:pt x="196702" y="643270"/>
                  <a:pt x="287079" y="712382"/>
                </a:cubicBezTo>
                <a:cubicBezTo>
                  <a:pt x="377456" y="781494"/>
                  <a:pt x="453655" y="857693"/>
                  <a:pt x="542260" y="893135"/>
                </a:cubicBezTo>
                <a:cubicBezTo>
                  <a:pt x="630865" y="928577"/>
                  <a:pt x="740735" y="953386"/>
                  <a:pt x="818707" y="925033"/>
                </a:cubicBezTo>
                <a:cubicBezTo>
                  <a:pt x="896679" y="896680"/>
                  <a:pt x="979968" y="797442"/>
                  <a:pt x="1010093" y="723014"/>
                </a:cubicBezTo>
                <a:cubicBezTo>
                  <a:pt x="1040218" y="648586"/>
                  <a:pt x="1011865" y="579474"/>
                  <a:pt x="999460" y="478465"/>
                </a:cubicBezTo>
                <a:cubicBezTo>
                  <a:pt x="987055" y="377456"/>
                  <a:pt x="955158" y="196702"/>
                  <a:pt x="935665" y="116958"/>
                </a:cubicBezTo>
                <a:cubicBezTo>
                  <a:pt x="916172" y="37214"/>
                  <a:pt x="899337" y="18607"/>
                  <a:pt x="88250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893437" y="5178056"/>
            <a:ext cx="455910" cy="626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</a:t>
            </a:r>
            <a:r>
              <a:rPr lang="cs-CZ" sz="4000" dirty="0"/>
              <a:t>i</a:t>
            </a:r>
            <a:r>
              <a:rPr lang="cs-CZ" sz="4000" dirty="0" smtClean="0"/>
              <a:t>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Srdeční selhání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1505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příznaky srdečního selhání</a:t>
            </a:r>
            <a:endParaRPr lang="cs-CZ" sz="36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Levostranné</a:t>
            </a:r>
            <a:endParaRPr lang="cs-CZ" sz="17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Dilatace plicních </a:t>
            </a:r>
            <a:r>
              <a:rPr lang="cs-CZ" sz="1700" dirty="0" smtClean="0"/>
              <a:t>vén</a:t>
            </a:r>
          </a:p>
          <a:p>
            <a:r>
              <a:rPr lang="cs-CZ" sz="1700" dirty="0" smtClean="0"/>
              <a:t>Kardiogenní edém plic: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i</a:t>
            </a:r>
            <a:r>
              <a:rPr lang="cs-CZ" sz="1700" dirty="0" smtClean="0"/>
              <a:t>ntersticiální </a:t>
            </a:r>
            <a:r>
              <a:rPr lang="cs-CZ" sz="1700" dirty="0"/>
              <a:t>plicní </a:t>
            </a:r>
            <a:r>
              <a:rPr lang="cs-CZ" sz="1700" dirty="0" smtClean="0"/>
              <a:t>edém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a</a:t>
            </a:r>
            <a:r>
              <a:rPr lang="cs-CZ" sz="1700" dirty="0" smtClean="0"/>
              <a:t>lveolární </a:t>
            </a:r>
            <a:r>
              <a:rPr lang="cs-CZ" sz="1700" dirty="0"/>
              <a:t>plicní </a:t>
            </a:r>
            <a:r>
              <a:rPr lang="cs-CZ" sz="1700" dirty="0" smtClean="0"/>
              <a:t>edém</a:t>
            </a:r>
            <a:endParaRPr lang="cs-CZ" sz="17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Pravostranné</a:t>
            </a:r>
            <a:endParaRPr lang="cs-CZ" sz="17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Dilatace zadní duté žíly</a:t>
            </a:r>
          </a:p>
          <a:p>
            <a:r>
              <a:rPr lang="cs-CZ" sz="1700" dirty="0"/>
              <a:t>Snížená náplň plicních </a:t>
            </a:r>
            <a:r>
              <a:rPr lang="cs-CZ" sz="1700" dirty="0" smtClean="0"/>
              <a:t>cév</a:t>
            </a:r>
            <a:endParaRPr lang="cs-CZ" sz="1700" dirty="0"/>
          </a:p>
          <a:p>
            <a:r>
              <a:rPr lang="cs-CZ" sz="1700" dirty="0"/>
              <a:t>Pleurální efuze</a:t>
            </a:r>
          </a:p>
          <a:p>
            <a:r>
              <a:rPr lang="cs-CZ" sz="1700" dirty="0" smtClean="0"/>
              <a:t>Peritoneální efuze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0197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DV projekce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381125" y="2432050"/>
            <a:ext cx="2528888" cy="321945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Bezpečná u dyspnoických </a:t>
            </a:r>
            <a:r>
              <a:rPr lang="cs-CZ" sz="1700" dirty="0" smtClean="0"/>
              <a:t>psů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Srdeční silueta ve fyziologické </a:t>
            </a:r>
            <a:r>
              <a:rPr lang="cs-CZ" sz="1700" dirty="0" smtClean="0"/>
              <a:t>pozici: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ulovitého tvaru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</a:t>
            </a:r>
            <a:r>
              <a:rPr lang="es-ES" sz="1700" dirty="0"/>
              <a:t>pex vlevo od mediánní </a:t>
            </a:r>
            <a:r>
              <a:rPr lang="es-ES" sz="1700" dirty="0" smtClean="0"/>
              <a:t>roviny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Plicní cévy lépe viditelné v </a:t>
            </a:r>
            <a:r>
              <a:rPr lang="cs-CZ" sz="1700" dirty="0"/>
              <a:t>kaudálních plicních </a:t>
            </a:r>
            <a:r>
              <a:rPr lang="cs-CZ" sz="1700" dirty="0" smtClean="0"/>
              <a:t>lalocích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Bránice se zobrazuje jako jedna </a:t>
            </a:r>
            <a:r>
              <a:rPr lang="cs-CZ" sz="1700" dirty="0" smtClean="0"/>
              <a:t>kupole</a:t>
            </a:r>
            <a:endParaRPr lang="cs-CZ" sz="1700" dirty="0"/>
          </a:p>
        </p:txBody>
      </p:sp>
      <p:sp>
        <p:nvSpPr>
          <p:cNvPr id="2" name="Obdélník 1"/>
          <p:cNvSpPr/>
          <p:nvPr/>
        </p:nvSpPr>
        <p:spPr>
          <a:xfrm>
            <a:off x="1785938" y="4221163"/>
            <a:ext cx="1766887" cy="638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1639888" y="4540250"/>
            <a:ext cx="2057400" cy="981075"/>
          </a:xfrm>
          <a:custGeom>
            <a:avLst/>
            <a:gdLst>
              <a:gd name="connsiteX0" fmla="*/ 0 w 2187245"/>
              <a:gd name="connsiteY0" fmla="*/ 1015840 h 1088992"/>
              <a:gd name="connsiteX1" fmla="*/ 197510 w 2187245"/>
              <a:gd name="connsiteY1" fmla="*/ 767124 h 1088992"/>
              <a:gd name="connsiteX2" fmla="*/ 299923 w 2187245"/>
              <a:gd name="connsiteY2" fmla="*/ 511092 h 1088992"/>
              <a:gd name="connsiteX3" fmla="*/ 482803 w 2187245"/>
              <a:gd name="connsiteY3" fmla="*/ 262375 h 1088992"/>
              <a:gd name="connsiteX4" fmla="*/ 753466 w 2187245"/>
              <a:gd name="connsiteY4" fmla="*/ 50234 h 1088992"/>
              <a:gd name="connsiteX5" fmla="*/ 1053389 w 2187245"/>
              <a:gd name="connsiteY5" fmla="*/ 6343 h 1088992"/>
              <a:gd name="connsiteX6" fmla="*/ 1441094 w 2187245"/>
              <a:gd name="connsiteY6" fmla="*/ 152647 h 1088992"/>
              <a:gd name="connsiteX7" fmla="*/ 1572768 w 2187245"/>
              <a:gd name="connsiteY7" fmla="*/ 189223 h 1088992"/>
              <a:gd name="connsiteX8" fmla="*/ 1726387 w 2187245"/>
              <a:gd name="connsiteY8" fmla="*/ 277005 h 1088992"/>
              <a:gd name="connsiteX9" fmla="*/ 1894637 w 2187245"/>
              <a:gd name="connsiteY9" fmla="*/ 525722 h 1088992"/>
              <a:gd name="connsiteX10" fmla="*/ 2106778 w 2187245"/>
              <a:gd name="connsiteY10" fmla="*/ 825645 h 1088992"/>
              <a:gd name="connsiteX11" fmla="*/ 2187245 w 2187245"/>
              <a:gd name="connsiteY11" fmla="*/ 1088992 h 108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87245" h="1088992">
                <a:moveTo>
                  <a:pt x="0" y="1015840"/>
                </a:moveTo>
                <a:cubicBezTo>
                  <a:pt x="73761" y="933544"/>
                  <a:pt x="147523" y="851249"/>
                  <a:pt x="197510" y="767124"/>
                </a:cubicBezTo>
                <a:cubicBezTo>
                  <a:pt x="247497" y="682999"/>
                  <a:pt x="252374" y="595217"/>
                  <a:pt x="299923" y="511092"/>
                </a:cubicBezTo>
                <a:cubicBezTo>
                  <a:pt x="347472" y="426967"/>
                  <a:pt x="407212" y="339185"/>
                  <a:pt x="482803" y="262375"/>
                </a:cubicBezTo>
                <a:cubicBezTo>
                  <a:pt x="558394" y="185565"/>
                  <a:pt x="658368" y="92906"/>
                  <a:pt x="753466" y="50234"/>
                </a:cubicBezTo>
                <a:cubicBezTo>
                  <a:pt x="848564" y="7562"/>
                  <a:pt x="938784" y="-10726"/>
                  <a:pt x="1053389" y="6343"/>
                </a:cubicBezTo>
                <a:cubicBezTo>
                  <a:pt x="1167994" y="23412"/>
                  <a:pt x="1354531" y="122167"/>
                  <a:pt x="1441094" y="152647"/>
                </a:cubicBezTo>
                <a:cubicBezTo>
                  <a:pt x="1527657" y="183127"/>
                  <a:pt x="1525219" y="168497"/>
                  <a:pt x="1572768" y="189223"/>
                </a:cubicBezTo>
                <a:cubicBezTo>
                  <a:pt x="1620317" y="209949"/>
                  <a:pt x="1672742" y="220922"/>
                  <a:pt x="1726387" y="277005"/>
                </a:cubicBezTo>
                <a:cubicBezTo>
                  <a:pt x="1780032" y="333088"/>
                  <a:pt x="1831239" y="434282"/>
                  <a:pt x="1894637" y="525722"/>
                </a:cubicBezTo>
                <a:cubicBezTo>
                  <a:pt x="1958035" y="617162"/>
                  <a:pt x="2058010" y="731767"/>
                  <a:pt x="2106778" y="825645"/>
                </a:cubicBezTo>
                <a:cubicBezTo>
                  <a:pt x="2155546" y="919523"/>
                  <a:pt x="2171395" y="1004257"/>
                  <a:pt x="2187245" y="10889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2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příznaky srdečního selhání</a:t>
            </a:r>
            <a:endParaRPr lang="cs-CZ" sz="36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DV projekce</a:t>
            </a:r>
          </a:p>
          <a:p>
            <a:r>
              <a:rPr lang="cs-CZ" sz="1700" dirty="0" smtClean="0"/>
              <a:t>Levostranné srdeční selhání</a:t>
            </a:r>
          </a:p>
          <a:p>
            <a:r>
              <a:rPr lang="cs-CZ" sz="1700" dirty="0" smtClean="0"/>
              <a:t>Kardiogenní edém plic – nestrukturální intersticiální až alveolární plicní vzor s negativním bronchogramem perihilárně a v kaudálních plicních lalocích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 smtClean="0"/>
              <a:t>Ca – </a:t>
            </a:r>
            <a:r>
              <a:rPr lang="cs-CZ" sz="1700" dirty="0"/>
              <a:t>s</a:t>
            </a:r>
            <a:r>
              <a:rPr lang="cs-CZ" sz="1700" dirty="0" smtClean="0"/>
              <a:t>ymetrická distribuce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 smtClean="0"/>
              <a:t>Fe – asymetrická distribuce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22" y="2535835"/>
            <a:ext cx="2522356" cy="301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447800" y="4057710"/>
            <a:ext cx="1981200" cy="9174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30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příznaky srdečního selhání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LL </a:t>
            </a:r>
            <a:r>
              <a:rPr lang="cs-CZ" sz="1700" dirty="0" err="1" smtClean="0"/>
              <a:t>dx</a:t>
            </a:r>
            <a:r>
              <a:rPr lang="cs-CZ" sz="1700" dirty="0" smtClean="0"/>
              <a:t>.</a:t>
            </a:r>
          </a:p>
          <a:p>
            <a:r>
              <a:rPr lang="cs-CZ" sz="1700" dirty="0" smtClean="0"/>
              <a:t>Levostranné srdeční selhání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plicních vén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rominující levé atrium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 smtClean="0"/>
              <a:t>kardiogenní edém plic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2334" y="2871241"/>
            <a:ext cx="3566469" cy="2341067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1909916" y="4071775"/>
            <a:ext cx="243348" cy="2212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697982" y="3602334"/>
            <a:ext cx="152915" cy="372020"/>
          </a:xfrm>
          <a:custGeom>
            <a:avLst/>
            <a:gdLst>
              <a:gd name="connsiteX0" fmla="*/ 185270 w 215274"/>
              <a:gd name="connsiteY0" fmla="*/ 373991 h 373991"/>
              <a:gd name="connsiteX1" fmla="*/ 191247 w 215274"/>
              <a:gd name="connsiteY1" fmla="*/ 236532 h 373991"/>
              <a:gd name="connsiteX2" fmla="*/ 215152 w 215274"/>
              <a:gd name="connsiteY2" fmla="*/ 158838 h 373991"/>
              <a:gd name="connsiteX3" fmla="*/ 197223 w 215274"/>
              <a:gd name="connsiteY3" fmla="*/ 99073 h 373991"/>
              <a:gd name="connsiteX4" fmla="*/ 131482 w 215274"/>
              <a:gd name="connsiteY4" fmla="*/ 39309 h 373991"/>
              <a:gd name="connsiteX5" fmla="*/ 65741 w 215274"/>
              <a:gd name="connsiteY5" fmla="*/ 3450 h 373991"/>
              <a:gd name="connsiteX6" fmla="*/ 0 w 215274"/>
              <a:gd name="connsiteY6" fmla="*/ 3450 h 37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274" h="373991">
                <a:moveTo>
                  <a:pt x="185270" y="373991"/>
                </a:moveTo>
                <a:cubicBezTo>
                  <a:pt x="185768" y="323191"/>
                  <a:pt x="186267" y="272391"/>
                  <a:pt x="191247" y="236532"/>
                </a:cubicBezTo>
                <a:cubicBezTo>
                  <a:pt x="196227" y="200673"/>
                  <a:pt x="214156" y="181748"/>
                  <a:pt x="215152" y="158838"/>
                </a:cubicBezTo>
                <a:cubicBezTo>
                  <a:pt x="216148" y="135928"/>
                  <a:pt x="211168" y="118995"/>
                  <a:pt x="197223" y="99073"/>
                </a:cubicBezTo>
                <a:cubicBezTo>
                  <a:pt x="183278" y="79151"/>
                  <a:pt x="153396" y="55246"/>
                  <a:pt x="131482" y="39309"/>
                </a:cubicBezTo>
                <a:cubicBezTo>
                  <a:pt x="109568" y="23372"/>
                  <a:pt x="87655" y="9426"/>
                  <a:pt x="65741" y="3450"/>
                </a:cubicBezTo>
                <a:cubicBezTo>
                  <a:pt x="43827" y="-2526"/>
                  <a:pt x="21913" y="462"/>
                  <a:pt x="0" y="34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552164" y="3255815"/>
            <a:ext cx="717115" cy="6890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69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Levostranné srdeční selhání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Dif. dg.: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ysplazie/insuficience mitrálních chlopní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k</a:t>
            </a:r>
            <a:r>
              <a:rPr lang="cs-CZ" sz="1700" dirty="0" smtClean="0"/>
              <a:t>ardiomyopatie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ypertyreóza (zejm. Fe)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ystémová hypertenze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rozená onemocnění srdce (PDA, aortální stenóza, VSD)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nemocnění aortálních chlopní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nemocnění myokardu</a:t>
            </a:r>
          </a:p>
        </p:txBody>
      </p:sp>
    </p:spTree>
    <p:extLst>
      <p:ext uri="{BB962C8B-B14F-4D97-AF65-F5344CB8AC3E}">
        <p14:creationId xmlns:p14="http://schemas.microsoft.com/office/powerpoint/2010/main" val="42483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příznaky srdečního selhání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dx.</a:t>
            </a:r>
          </a:p>
          <a:p>
            <a:r>
              <a:rPr lang="cs-CZ" sz="1700" dirty="0" smtClean="0"/>
              <a:t>Pravostranné srdeční selhání</a:t>
            </a:r>
          </a:p>
          <a:p>
            <a:r>
              <a:rPr lang="cs-CZ" sz="1700" dirty="0" smtClean="0"/>
              <a:t>Ztráta detailu v dutině břišní – peritoneální efuze – rtg. nález: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alé množství (fokální ztráta detailu)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ětší množství (generalizovaná ztráta detailu)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542960" cy="274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368188" y="4114800"/>
            <a:ext cx="11430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0" y="2606059"/>
            <a:ext cx="3581400" cy="287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0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příznaky srdečního selhání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dx.</a:t>
            </a:r>
          </a:p>
          <a:p>
            <a:r>
              <a:rPr lang="cs-CZ" sz="1700" dirty="0" smtClean="0"/>
              <a:t>Pravostranné srdeční selhání</a:t>
            </a:r>
          </a:p>
          <a:p>
            <a:r>
              <a:rPr lang="cs-CZ" sz="1700" dirty="0" smtClean="0"/>
              <a:t>Dilatace zadní duté žíly</a:t>
            </a:r>
          </a:p>
          <a:p>
            <a:r>
              <a:rPr lang="cs-CZ" sz="1700" dirty="0" smtClean="0"/>
              <a:t>3 typy měření k určení míry dilatace zadní duté žíly (</a:t>
            </a:r>
            <a:r>
              <a:rPr lang="cs-CZ" sz="1700" dirty="0" err="1" smtClean="0"/>
              <a:t>CdVC</a:t>
            </a:r>
            <a:r>
              <a:rPr lang="cs-CZ" sz="1700" dirty="0" smtClean="0"/>
              <a:t>) vůči okolním strukturám: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pt-BR" sz="1700" dirty="0" smtClean="0"/>
              <a:t>CdVC</a:t>
            </a:r>
            <a:r>
              <a:rPr lang="cs-CZ" sz="1700" dirty="0" smtClean="0"/>
              <a:t> </a:t>
            </a:r>
            <a:r>
              <a:rPr lang="pt-BR" sz="1700" dirty="0" smtClean="0"/>
              <a:t>x</a:t>
            </a:r>
            <a:r>
              <a:rPr lang="cs-CZ" sz="1700" dirty="0" smtClean="0"/>
              <a:t> </a:t>
            </a:r>
            <a:r>
              <a:rPr lang="pt-BR" sz="1700" dirty="0" smtClean="0"/>
              <a:t>Ao </a:t>
            </a:r>
            <a:r>
              <a:rPr lang="pt-BR" sz="1700" dirty="0"/>
              <a:t>&gt;</a:t>
            </a:r>
            <a:r>
              <a:rPr lang="pt-BR" sz="1700" dirty="0" smtClean="0"/>
              <a:t>1,5</a:t>
            </a:r>
            <a:endParaRPr lang="cs-CZ" sz="1700" dirty="0" smtClean="0"/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pt-BR" sz="1700" dirty="0" smtClean="0"/>
              <a:t>CdVC</a:t>
            </a:r>
            <a:r>
              <a:rPr lang="cs-CZ" sz="1700" dirty="0" smtClean="0"/>
              <a:t> </a:t>
            </a:r>
            <a:r>
              <a:rPr lang="pt-BR" sz="1700" dirty="0" smtClean="0"/>
              <a:t>x obratel </a:t>
            </a:r>
            <a:r>
              <a:rPr lang="pt-BR" sz="1700" dirty="0"/>
              <a:t>&gt;</a:t>
            </a:r>
            <a:r>
              <a:rPr lang="pt-BR" sz="1700" dirty="0" smtClean="0"/>
              <a:t>1,3</a:t>
            </a:r>
            <a:endParaRPr lang="cs-CZ" sz="1700" dirty="0" smtClean="0"/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pt-BR" sz="1700" dirty="0" smtClean="0"/>
              <a:t>CdVC </a:t>
            </a:r>
            <a:r>
              <a:rPr lang="pt-BR" sz="1700" dirty="0"/>
              <a:t>x </a:t>
            </a:r>
            <a:r>
              <a:rPr lang="pt-BR" sz="1700" dirty="0" smtClean="0"/>
              <a:t>4</a:t>
            </a:r>
            <a:r>
              <a:rPr lang="cs-CZ" sz="1700" dirty="0" smtClean="0"/>
              <a:t>.</a:t>
            </a:r>
            <a:r>
              <a:rPr lang="pt-BR" sz="1700" dirty="0" smtClean="0"/>
              <a:t> </a:t>
            </a:r>
            <a:r>
              <a:rPr lang="pt-BR" sz="1700" dirty="0"/>
              <a:t>žebro </a:t>
            </a:r>
            <a:r>
              <a:rPr lang="pt-BR" sz="1700" dirty="0" smtClean="0"/>
              <a:t>&gt;</a:t>
            </a:r>
            <a:r>
              <a:rPr lang="cs-CZ" sz="1700" dirty="0" smtClean="0"/>
              <a:t> 3</a:t>
            </a:r>
            <a:r>
              <a:rPr lang="pt-BR" sz="1700" dirty="0" smtClean="0"/>
              <a:t>,5</a:t>
            </a:r>
            <a:endParaRPr lang="pt-BR" sz="17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97" y="2841900"/>
            <a:ext cx="3671888" cy="26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ývojový diagram: spojnice 4"/>
          <p:cNvSpPr/>
          <p:nvPr/>
        </p:nvSpPr>
        <p:spPr>
          <a:xfrm>
            <a:off x="2895600" y="3886200"/>
            <a:ext cx="685800" cy="685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Pravostranné srdeční selhání</a:t>
            </a:r>
            <a:endParaRPr lang="cs-CZ" sz="36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ekundárně k levostrannému srdečnímu selhání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nemocnění perikardu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červivost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ysplazie/insuficience trikuspidálních chlopní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k</a:t>
            </a:r>
            <a:r>
              <a:rPr lang="cs-CZ" sz="1700" dirty="0" smtClean="0"/>
              <a:t>ardiomyopatie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licní tromboembolie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ulmonální stenóza</a:t>
            </a:r>
          </a:p>
        </p:txBody>
      </p:sp>
    </p:spTree>
    <p:extLst>
      <p:ext uri="{BB962C8B-B14F-4D97-AF65-F5344CB8AC3E}">
        <p14:creationId xmlns:p14="http://schemas.microsoft.com/office/powerpoint/2010/main" val="4399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</a:t>
            </a:r>
            <a:r>
              <a:rPr lang="cs-CZ" sz="4000" dirty="0"/>
              <a:t>i</a:t>
            </a:r>
            <a:r>
              <a:rPr lang="cs-CZ" sz="4000" dirty="0" smtClean="0"/>
              <a:t>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Kongenitální onemocnění srdce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660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Kongenitální onemocnění srdce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Primárně tlakové přetížení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/>
              <a:t>Aortální stenóza</a:t>
            </a:r>
          </a:p>
          <a:p>
            <a:r>
              <a:rPr lang="cs-CZ" sz="1700" dirty="0"/>
              <a:t>Pulmonální stenóza</a:t>
            </a:r>
          </a:p>
          <a:p>
            <a:r>
              <a:rPr lang="cs-CZ" sz="1700" dirty="0"/>
              <a:t>(Cor </a:t>
            </a:r>
            <a:r>
              <a:rPr lang="cs-CZ" sz="1700" dirty="0" err="1"/>
              <a:t>triatriatum</a:t>
            </a:r>
            <a:r>
              <a:rPr lang="cs-CZ" sz="1700" dirty="0"/>
              <a:t> </a:t>
            </a:r>
            <a:r>
              <a:rPr lang="cs-CZ" sz="1700" dirty="0" err="1"/>
              <a:t>dexter</a:t>
            </a:r>
            <a:r>
              <a:rPr lang="cs-CZ" sz="1700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Primárně objemové přetížení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 – P </a:t>
            </a:r>
            <a:r>
              <a:rPr lang="cs-CZ" sz="1700" dirty="0"/>
              <a:t>zkraty</a:t>
            </a:r>
          </a:p>
          <a:p>
            <a:r>
              <a:rPr lang="cs-CZ" sz="1700" dirty="0"/>
              <a:t>PDA, VSD, AP okénko, ASD</a:t>
            </a:r>
          </a:p>
          <a:p>
            <a:r>
              <a:rPr lang="cs-CZ" sz="1700" dirty="0"/>
              <a:t>Dysplazie mitrální chlopně</a:t>
            </a:r>
          </a:p>
          <a:p>
            <a:r>
              <a:rPr lang="cs-CZ" sz="1700" dirty="0"/>
              <a:t>Dysplazie trikuspidální </a:t>
            </a:r>
            <a:r>
              <a:rPr lang="cs-CZ" sz="1700" dirty="0" smtClean="0"/>
              <a:t>chlopně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1843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stenóza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= tlakové přetížení levé komory</a:t>
            </a:r>
          </a:p>
          <a:p>
            <a:r>
              <a:rPr lang="cs-CZ" sz="1700" dirty="0" smtClean="0"/>
              <a:t>Rtg. </a:t>
            </a:r>
            <a:r>
              <a:rPr lang="cs-CZ" sz="1700" dirty="0"/>
              <a:t>p</a:t>
            </a:r>
            <a:r>
              <a:rPr lang="cs-CZ" sz="1700" dirty="0" smtClean="0"/>
              <a:t>říznaky: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 </a:t>
            </a:r>
            <a:r>
              <a:rPr lang="cs-CZ" sz="1700" dirty="0"/>
              <a:t>prvním roce života často </a:t>
            </a:r>
            <a:r>
              <a:rPr lang="cs-CZ" sz="1700" dirty="0" smtClean="0"/>
              <a:t>rtg. </a:t>
            </a:r>
            <a:r>
              <a:rPr lang="cs-CZ" sz="1700" dirty="0"/>
              <a:t>normální </a:t>
            </a:r>
            <a:r>
              <a:rPr lang="cs-CZ" sz="1700" dirty="0" smtClean="0"/>
              <a:t>nález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</a:t>
            </a:r>
            <a:r>
              <a:rPr lang="cs-CZ" sz="1700" dirty="0"/>
              <a:t>aortálního oblouku (poststenotická </a:t>
            </a:r>
            <a:r>
              <a:rPr lang="cs-CZ" sz="1700" dirty="0" smtClean="0"/>
              <a:t>dilatace)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</a:t>
            </a:r>
            <a:r>
              <a:rPr lang="cs-CZ" sz="1700" dirty="0"/>
              <a:t>levé komory (koncentrická </a:t>
            </a:r>
            <a:r>
              <a:rPr lang="cs-CZ" sz="1700" dirty="0" smtClean="0"/>
              <a:t>hypertrofie)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licní </a:t>
            </a:r>
            <a:r>
              <a:rPr lang="cs-CZ" sz="1700" dirty="0"/>
              <a:t>vaskulatura beze změn</a:t>
            </a:r>
          </a:p>
          <a:p>
            <a:r>
              <a:rPr lang="cs-CZ" sz="1700" dirty="0"/>
              <a:t>Plemenná </a:t>
            </a:r>
            <a:r>
              <a:rPr lang="cs-CZ" sz="1700" dirty="0" smtClean="0"/>
              <a:t>predispozice: GSD</a:t>
            </a:r>
            <a:r>
              <a:rPr lang="cs-CZ" sz="1700" dirty="0"/>
              <a:t>, n</a:t>
            </a:r>
            <a:r>
              <a:rPr lang="cs-CZ" sz="1700" dirty="0" smtClean="0"/>
              <a:t>ovofundlandský pes, </a:t>
            </a:r>
            <a:r>
              <a:rPr lang="cs-CZ" sz="1700" dirty="0"/>
              <a:t>b</a:t>
            </a:r>
            <a:r>
              <a:rPr lang="cs-CZ" sz="1700" dirty="0" smtClean="0"/>
              <a:t>oxer</a:t>
            </a:r>
            <a:r>
              <a:rPr lang="cs-CZ" sz="1700" dirty="0"/>
              <a:t>, </a:t>
            </a:r>
            <a:r>
              <a:rPr lang="cs-CZ" sz="1700" dirty="0" smtClean="0"/>
              <a:t>zlatý retrívr, rotvajler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4427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stenóza</a:t>
            </a:r>
            <a:endParaRPr lang="cs-CZ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"/>
          <a:stretch/>
        </p:blipFill>
        <p:spPr bwMode="auto">
          <a:xfrm>
            <a:off x="990600" y="2362200"/>
            <a:ext cx="3033640" cy="339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"/>
          <a:stretch/>
        </p:blipFill>
        <p:spPr bwMode="auto">
          <a:xfrm>
            <a:off x="4447800" y="2590800"/>
            <a:ext cx="3886200" cy="293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Vývojový diagram: spojnice 6"/>
          <p:cNvSpPr/>
          <p:nvPr/>
        </p:nvSpPr>
        <p:spPr>
          <a:xfrm>
            <a:off x="1981200" y="2514600"/>
            <a:ext cx="990600" cy="990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/>
          <p:cNvSpPr/>
          <p:nvPr/>
        </p:nvSpPr>
        <p:spPr>
          <a:xfrm>
            <a:off x="5257800" y="3657600"/>
            <a:ext cx="990600" cy="990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84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279" b="3178"/>
          <a:stretch/>
        </p:blipFill>
        <p:spPr>
          <a:xfrm>
            <a:off x="1380539" y="2447742"/>
            <a:ext cx="2530059" cy="318806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VD projekce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v méně fyziologické pozici: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odlouhlého tvaru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apex </a:t>
            </a:r>
            <a:r>
              <a:rPr lang="cs-CZ" sz="1700" dirty="0"/>
              <a:t>blízko mediánní </a:t>
            </a:r>
            <a:r>
              <a:rPr lang="cs-CZ" sz="1700" dirty="0" smtClean="0"/>
              <a:t>roviny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Lépe viditelné ventrální apikální části plicních laloků a akcesorní plicní lalok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Bránice se zobrazuje jako tři kupole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62124" y="4604453"/>
            <a:ext cx="1766888" cy="638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75781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4773"/>
          <a:stretch>
            <a:fillRect/>
          </a:stretch>
        </p:blipFill>
        <p:spPr bwMode="auto">
          <a:xfrm>
            <a:off x="1235868" y="4368800"/>
            <a:ext cx="28194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olný tvar 2"/>
          <p:cNvSpPr/>
          <p:nvPr/>
        </p:nvSpPr>
        <p:spPr>
          <a:xfrm>
            <a:off x="1227138" y="4795838"/>
            <a:ext cx="2566987" cy="563562"/>
          </a:xfrm>
          <a:custGeom>
            <a:avLst/>
            <a:gdLst>
              <a:gd name="connsiteX0" fmla="*/ 0 w 2567635"/>
              <a:gd name="connsiteY0" fmla="*/ 541436 h 563381"/>
              <a:gd name="connsiteX1" fmla="*/ 351130 w 2567635"/>
              <a:gd name="connsiteY1" fmla="*/ 270773 h 563381"/>
              <a:gd name="connsiteX2" fmla="*/ 797357 w 2567635"/>
              <a:gd name="connsiteY2" fmla="*/ 51317 h 563381"/>
              <a:gd name="connsiteX3" fmla="*/ 1016813 w 2567635"/>
              <a:gd name="connsiteY3" fmla="*/ 7426 h 563381"/>
              <a:gd name="connsiteX4" fmla="*/ 1345997 w 2567635"/>
              <a:gd name="connsiteY4" fmla="*/ 7426 h 563381"/>
              <a:gd name="connsiteX5" fmla="*/ 1777594 w 2567635"/>
              <a:gd name="connsiteY5" fmla="*/ 80578 h 563381"/>
              <a:gd name="connsiteX6" fmla="*/ 2070202 w 2567635"/>
              <a:gd name="connsiteY6" fmla="*/ 168360 h 563381"/>
              <a:gd name="connsiteX7" fmla="*/ 2333549 w 2567635"/>
              <a:gd name="connsiteY7" fmla="*/ 358556 h 563381"/>
              <a:gd name="connsiteX8" fmla="*/ 2567635 w 2567635"/>
              <a:gd name="connsiteY8" fmla="*/ 563381 h 56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7635" h="563381">
                <a:moveTo>
                  <a:pt x="0" y="541436"/>
                </a:moveTo>
                <a:cubicBezTo>
                  <a:pt x="109118" y="446947"/>
                  <a:pt x="218237" y="352459"/>
                  <a:pt x="351130" y="270773"/>
                </a:cubicBezTo>
                <a:cubicBezTo>
                  <a:pt x="484023" y="189086"/>
                  <a:pt x="686410" y="95208"/>
                  <a:pt x="797357" y="51317"/>
                </a:cubicBezTo>
                <a:cubicBezTo>
                  <a:pt x="908304" y="7426"/>
                  <a:pt x="925373" y="14741"/>
                  <a:pt x="1016813" y="7426"/>
                </a:cubicBezTo>
                <a:cubicBezTo>
                  <a:pt x="1108253" y="111"/>
                  <a:pt x="1219200" y="-4766"/>
                  <a:pt x="1345997" y="7426"/>
                </a:cubicBezTo>
                <a:cubicBezTo>
                  <a:pt x="1472794" y="19618"/>
                  <a:pt x="1656893" y="53756"/>
                  <a:pt x="1777594" y="80578"/>
                </a:cubicBezTo>
                <a:cubicBezTo>
                  <a:pt x="1898295" y="107400"/>
                  <a:pt x="1977543" y="122030"/>
                  <a:pt x="2070202" y="168360"/>
                </a:cubicBezTo>
                <a:cubicBezTo>
                  <a:pt x="2162861" y="214690"/>
                  <a:pt x="2250644" y="292719"/>
                  <a:pt x="2333549" y="358556"/>
                </a:cubicBezTo>
                <a:cubicBezTo>
                  <a:pt x="2416454" y="424393"/>
                  <a:pt x="2492044" y="493887"/>
                  <a:pt x="2567635" y="5633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227138" y="5065713"/>
            <a:ext cx="1284287" cy="455612"/>
          </a:xfrm>
          <a:custGeom>
            <a:avLst/>
            <a:gdLst>
              <a:gd name="connsiteX0" fmla="*/ 0 w 1284650"/>
              <a:gd name="connsiteY0" fmla="*/ 271261 h 455260"/>
              <a:gd name="connsiteX1" fmla="*/ 204826 w 1284650"/>
              <a:gd name="connsiteY1" fmla="*/ 81065 h 455260"/>
              <a:gd name="connsiteX2" fmla="*/ 541325 w 1284650"/>
              <a:gd name="connsiteY2" fmla="*/ 598 h 455260"/>
              <a:gd name="connsiteX3" fmla="*/ 936346 w 1284650"/>
              <a:gd name="connsiteY3" fmla="*/ 117641 h 455260"/>
              <a:gd name="connsiteX4" fmla="*/ 1258214 w 1284650"/>
              <a:gd name="connsiteY4" fmla="*/ 410249 h 455260"/>
              <a:gd name="connsiteX5" fmla="*/ 1265530 w 1284650"/>
              <a:gd name="connsiteY5" fmla="*/ 454141 h 455260"/>
              <a:gd name="connsiteX6" fmla="*/ 1265530 w 1284650"/>
              <a:gd name="connsiteY6" fmla="*/ 454141 h 45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4650" h="455260">
                <a:moveTo>
                  <a:pt x="0" y="271261"/>
                </a:moveTo>
                <a:cubicBezTo>
                  <a:pt x="57302" y="198718"/>
                  <a:pt x="114605" y="126175"/>
                  <a:pt x="204826" y="81065"/>
                </a:cubicBezTo>
                <a:cubicBezTo>
                  <a:pt x="295047" y="35955"/>
                  <a:pt x="419405" y="-5498"/>
                  <a:pt x="541325" y="598"/>
                </a:cubicBezTo>
                <a:cubicBezTo>
                  <a:pt x="663245" y="6694"/>
                  <a:pt x="816865" y="49366"/>
                  <a:pt x="936346" y="117641"/>
                </a:cubicBezTo>
                <a:cubicBezTo>
                  <a:pt x="1055827" y="185916"/>
                  <a:pt x="1203350" y="354166"/>
                  <a:pt x="1258214" y="410249"/>
                </a:cubicBezTo>
                <a:cubicBezTo>
                  <a:pt x="1313078" y="466332"/>
                  <a:pt x="1265530" y="454141"/>
                  <a:pt x="1265530" y="454141"/>
                </a:cubicBezTo>
                <a:lnTo>
                  <a:pt x="1265530" y="454141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411413" y="5084763"/>
            <a:ext cx="1506537" cy="631825"/>
          </a:xfrm>
          <a:custGeom>
            <a:avLst/>
            <a:gdLst>
              <a:gd name="connsiteX0" fmla="*/ 0 w 1506932"/>
              <a:gd name="connsiteY0" fmla="*/ 632809 h 632809"/>
              <a:gd name="connsiteX1" fmla="*/ 36576 w 1506932"/>
              <a:gd name="connsiteY1" fmla="*/ 493820 h 632809"/>
              <a:gd name="connsiteX2" fmla="*/ 109728 w 1506932"/>
              <a:gd name="connsiteY2" fmla="*/ 413353 h 632809"/>
              <a:gd name="connsiteX3" fmla="*/ 497434 w 1506932"/>
              <a:gd name="connsiteY3" fmla="*/ 135375 h 632809"/>
              <a:gd name="connsiteX4" fmla="*/ 833933 w 1506932"/>
              <a:gd name="connsiteY4" fmla="*/ 3702 h 632809"/>
              <a:gd name="connsiteX5" fmla="*/ 1089965 w 1506932"/>
              <a:gd name="connsiteY5" fmla="*/ 54908 h 632809"/>
              <a:gd name="connsiteX6" fmla="*/ 1375258 w 1506932"/>
              <a:gd name="connsiteY6" fmla="*/ 245103 h 632809"/>
              <a:gd name="connsiteX7" fmla="*/ 1506932 w 1506932"/>
              <a:gd name="connsiteY7" fmla="*/ 376777 h 632809"/>
              <a:gd name="connsiteX8" fmla="*/ 1506932 w 1506932"/>
              <a:gd name="connsiteY8" fmla="*/ 376777 h 63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932" h="632809">
                <a:moveTo>
                  <a:pt x="0" y="632809"/>
                </a:moveTo>
                <a:cubicBezTo>
                  <a:pt x="9144" y="581602"/>
                  <a:pt x="18288" y="530396"/>
                  <a:pt x="36576" y="493820"/>
                </a:cubicBezTo>
                <a:cubicBezTo>
                  <a:pt x="54864" y="457244"/>
                  <a:pt x="32918" y="473094"/>
                  <a:pt x="109728" y="413353"/>
                </a:cubicBezTo>
                <a:cubicBezTo>
                  <a:pt x="186538" y="353612"/>
                  <a:pt x="376733" y="203650"/>
                  <a:pt x="497434" y="135375"/>
                </a:cubicBezTo>
                <a:cubicBezTo>
                  <a:pt x="618135" y="67100"/>
                  <a:pt x="735178" y="17113"/>
                  <a:pt x="833933" y="3702"/>
                </a:cubicBezTo>
                <a:cubicBezTo>
                  <a:pt x="932688" y="-9709"/>
                  <a:pt x="999744" y="14674"/>
                  <a:pt x="1089965" y="54908"/>
                </a:cubicBezTo>
                <a:cubicBezTo>
                  <a:pt x="1180186" y="95141"/>
                  <a:pt x="1305764" y="191458"/>
                  <a:pt x="1375258" y="245103"/>
                </a:cubicBezTo>
                <a:cubicBezTo>
                  <a:pt x="1444752" y="298748"/>
                  <a:pt x="1506932" y="376777"/>
                  <a:pt x="1506932" y="376777"/>
                </a:cubicBezTo>
                <a:lnTo>
                  <a:pt x="1506932" y="376777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7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Aortální stenóza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V </a:t>
            </a:r>
            <a:r>
              <a:rPr lang="cs-CZ" sz="1700" dirty="0" smtClean="0"/>
              <a:t>pozdějším stádiu </a:t>
            </a:r>
            <a:r>
              <a:rPr lang="cs-CZ" sz="1700" dirty="0"/>
              <a:t>může být doprovázena </a:t>
            </a:r>
            <a:r>
              <a:rPr lang="cs-CZ" sz="1700" dirty="0" smtClean="0"/>
              <a:t>mitrální insuficiencí → rtg. známky objemového přetížení </a:t>
            </a:r>
            <a:r>
              <a:rPr lang="cs-CZ" sz="1700" dirty="0"/>
              <a:t>levé komory (excentrická </a:t>
            </a:r>
            <a:r>
              <a:rPr lang="cs-CZ" sz="1700" dirty="0" smtClean="0"/>
              <a:t>hypertrofie)</a:t>
            </a:r>
            <a:endParaRPr lang="cs-CZ" sz="1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r="3160"/>
          <a:stretch/>
        </p:blipFill>
        <p:spPr bwMode="auto">
          <a:xfrm>
            <a:off x="1143000" y="2736069"/>
            <a:ext cx="2661851" cy="284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1"/>
          <a:stretch/>
        </p:blipFill>
        <p:spPr bwMode="auto">
          <a:xfrm>
            <a:off x="809995" y="2666999"/>
            <a:ext cx="3762003" cy="298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Vývojový diagram: spojnice 7"/>
          <p:cNvSpPr/>
          <p:nvPr/>
        </p:nvSpPr>
        <p:spPr>
          <a:xfrm>
            <a:off x="2364592" y="3546368"/>
            <a:ext cx="990600" cy="990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9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Pulmonální stenóza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= tlakové přetížení pravé komory</a:t>
            </a:r>
          </a:p>
          <a:p>
            <a:r>
              <a:rPr lang="cs-CZ" sz="1700" dirty="0" smtClean="0"/>
              <a:t>Rtg. </a:t>
            </a:r>
            <a:r>
              <a:rPr lang="cs-CZ" sz="1700" dirty="0"/>
              <a:t>p</a:t>
            </a:r>
            <a:r>
              <a:rPr lang="cs-CZ" sz="1700" dirty="0" smtClean="0"/>
              <a:t>říznaky: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 smtClean="0"/>
              <a:t>prominující </a:t>
            </a:r>
            <a:r>
              <a:rPr lang="cs-CZ" sz="1700" dirty="0"/>
              <a:t>truncus </a:t>
            </a:r>
            <a:r>
              <a:rPr lang="cs-CZ" sz="1700" dirty="0" smtClean="0"/>
              <a:t>pulmonalis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</a:t>
            </a:r>
            <a:r>
              <a:rPr lang="cs-CZ" sz="1700" dirty="0"/>
              <a:t>pravé </a:t>
            </a:r>
            <a:r>
              <a:rPr lang="cs-CZ" sz="1700" dirty="0" smtClean="0"/>
              <a:t>komory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licní </a:t>
            </a:r>
            <a:r>
              <a:rPr lang="cs-CZ" sz="1700" dirty="0"/>
              <a:t>cévy zúžené (nebo normální</a:t>
            </a:r>
            <a:r>
              <a:rPr lang="cs-CZ" sz="1700" dirty="0" smtClean="0"/>
              <a:t>)</a:t>
            </a:r>
            <a:endParaRPr lang="cs-CZ" sz="1700" dirty="0"/>
          </a:p>
          <a:p>
            <a:r>
              <a:rPr lang="cs-CZ" sz="1700" dirty="0"/>
              <a:t>Plemenná predispozice</a:t>
            </a:r>
            <a:r>
              <a:rPr lang="cs-CZ" sz="1700" dirty="0" smtClean="0"/>
              <a:t>: bígl, buldok, </a:t>
            </a:r>
            <a:r>
              <a:rPr lang="cs-CZ" sz="1700" dirty="0"/>
              <a:t>s</a:t>
            </a:r>
            <a:r>
              <a:rPr lang="cs-CZ" sz="1700" dirty="0" smtClean="0"/>
              <a:t>amojed</a:t>
            </a:r>
            <a:r>
              <a:rPr lang="cs-CZ" sz="1700" dirty="0"/>
              <a:t>, m</a:t>
            </a:r>
            <a:r>
              <a:rPr lang="cs-CZ" sz="1700" dirty="0" smtClean="0"/>
              <a:t>astif, boxer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8799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Pulmonální stenóza</a:t>
            </a:r>
            <a:endParaRPr lang="cs-CZ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t="1844" r="758" b="8338"/>
          <a:stretch/>
        </p:blipFill>
        <p:spPr bwMode="auto">
          <a:xfrm>
            <a:off x="809997" y="2522764"/>
            <a:ext cx="2959068" cy="311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2536"/>
          <a:stretch/>
        </p:blipFill>
        <p:spPr bwMode="auto">
          <a:xfrm>
            <a:off x="4447800" y="2667000"/>
            <a:ext cx="3886200" cy="282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ývojový diagram: spojnice 4"/>
          <p:cNvSpPr/>
          <p:nvPr/>
        </p:nvSpPr>
        <p:spPr>
          <a:xfrm>
            <a:off x="1143000" y="3733800"/>
            <a:ext cx="1371600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5638800" y="4953000"/>
            <a:ext cx="12954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5257800" y="4267200"/>
            <a:ext cx="1828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ývojový diagram: spojnice 11"/>
          <p:cNvSpPr/>
          <p:nvPr/>
        </p:nvSpPr>
        <p:spPr>
          <a:xfrm>
            <a:off x="2362200" y="3352800"/>
            <a:ext cx="609600" cy="609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1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Kongenitální L – P zkraty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Atriální </a:t>
            </a:r>
            <a:r>
              <a:rPr lang="cs-CZ" sz="1700" dirty="0"/>
              <a:t>septální defekt</a:t>
            </a:r>
          </a:p>
          <a:p>
            <a:r>
              <a:rPr lang="cs-CZ" sz="1700" dirty="0"/>
              <a:t>Ventrikulární septální defekt</a:t>
            </a:r>
          </a:p>
          <a:p>
            <a:r>
              <a:rPr lang="cs-CZ" sz="1700" dirty="0"/>
              <a:t>Atrioventrikulární septální defekt (</a:t>
            </a:r>
            <a:r>
              <a:rPr lang="cs-CZ" sz="1700" dirty="0" err="1" smtClean="0"/>
              <a:t>endocardial</a:t>
            </a:r>
            <a:r>
              <a:rPr lang="cs-CZ" sz="1700" dirty="0" smtClean="0"/>
              <a:t> </a:t>
            </a:r>
            <a:r>
              <a:rPr lang="cs-CZ" sz="1700" dirty="0" err="1"/>
              <a:t>cushion</a:t>
            </a:r>
            <a:r>
              <a:rPr lang="cs-CZ" sz="1700" dirty="0"/>
              <a:t> defekt)</a:t>
            </a:r>
          </a:p>
          <a:p>
            <a:r>
              <a:rPr lang="cs-CZ" sz="1700" dirty="0"/>
              <a:t>Patentní </a:t>
            </a:r>
            <a:r>
              <a:rPr lang="cs-CZ" sz="1700" dirty="0" err="1"/>
              <a:t>ductus</a:t>
            </a:r>
            <a:r>
              <a:rPr lang="cs-CZ" sz="1700" dirty="0"/>
              <a:t> </a:t>
            </a:r>
            <a:r>
              <a:rPr lang="cs-CZ" sz="1700" dirty="0" err="1" smtClean="0"/>
              <a:t>arteriosus</a:t>
            </a:r>
            <a:r>
              <a:rPr lang="cs-CZ" sz="1700" dirty="0" smtClean="0"/>
              <a:t> </a:t>
            </a:r>
            <a:r>
              <a:rPr lang="cs-CZ" sz="1700" dirty="0"/>
              <a:t>(PDA)</a:t>
            </a:r>
          </a:p>
          <a:p>
            <a:r>
              <a:rPr lang="cs-CZ" sz="1700" dirty="0"/>
              <a:t>Aortopulmonální okno </a:t>
            </a:r>
          </a:p>
          <a:p>
            <a:r>
              <a:rPr lang="cs-CZ" sz="1700" dirty="0"/>
              <a:t>S</a:t>
            </a:r>
            <a:r>
              <a:rPr lang="cs-CZ" sz="1700" dirty="0" smtClean="0"/>
              <a:t>oučást kombinované vady – např. </a:t>
            </a:r>
            <a:r>
              <a:rPr lang="cs-CZ" sz="1700" dirty="0" err="1"/>
              <a:t>Fallotova</a:t>
            </a:r>
            <a:r>
              <a:rPr lang="cs-CZ" sz="1700" dirty="0"/>
              <a:t> </a:t>
            </a:r>
            <a:r>
              <a:rPr lang="cs-CZ" sz="1700" dirty="0" smtClean="0"/>
              <a:t>tetralogie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5280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Kongenitální L – P zkraty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Tlak systola/diastola</a:t>
            </a:r>
          </a:p>
          <a:p>
            <a:r>
              <a:rPr lang="cs-CZ" sz="1700" dirty="0" smtClean="0"/>
              <a:t>Klinický význam: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l</a:t>
            </a:r>
            <a:r>
              <a:rPr lang="cs-CZ" sz="1700" dirty="0" smtClean="0"/>
              <a:t>okalizace (tlakový </a:t>
            </a:r>
            <a:r>
              <a:rPr lang="cs-CZ" sz="1700" dirty="0"/>
              <a:t>gradient)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elikost </a:t>
            </a:r>
            <a:r>
              <a:rPr lang="cs-CZ" sz="1700" dirty="0"/>
              <a:t>zkratu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L – P x P – L zkrat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oba trvání</a:t>
            </a:r>
            <a:endParaRPr lang="cs-CZ" sz="17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0" y="2222500"/>
            <a:ext cx="3241698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62100" y="60674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84330" y="3182439"/>
            <a:ext cx="6511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10/2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09900" y="4195832"/>
            <a:ext cx="7729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150/5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52650" y="4568895"/>
            <a:ext cx="6511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25/2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 rot="17818895">
            <a:off x="2055554" y="3041754"/>
            <a:ext cx="7729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25/10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623338" y="3392679"/>
            <a:ext cx="5293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5/1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31360" y="2276675"/>
            <a:ext cx="89479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150/80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1562100" y="2606585"/>
            <a:ext cx="546880" cy="240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Atriální septální defekt (ASD)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/>
              <a:t>Tři typy: 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ostium </a:t>
            </a:r>
            <a:r>
              <a:rPr lang="cs-CZ" sz="1700" dirty="0" err="1"/>
              <a:t>secundum</a:t>
            </a:r>
            <a:r>
              <a:rPr lang="cs-CZ" sz="1700" dirty="0"/>
              <a:t> (v úrovni </a:t>
            </a:r>
            <a:r>
              <a:rPr lang="cs-CZ" sz="1700" dirty="0" err="1"/>
              <a:t>foramen</a:t>
            </a:r>
            <a:r>
              <a:rPr lang="cs-CZ" sz="1700" dirty="0"/>
              <a:t> </a:t>
            </a:r>
            <a:r>
              <a:rPr lang="cs-CZ" sz="1700" dirty="0" err="1" smtClean="0"/>
              <a:t>ovale</a:t>
            </a:r>
            <a:r>
              <a:rPr lang="cs-CZ" sz="1700" dirty="0" smtClean="0"/>
              <a:t>)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stium </a:t>
            </a:r>
            <a:r>
              <a:rPr lang="cs-CZ" sz="1700" dirty="0"/>
              <a:t>primum (v </a:t>
            </a:r>
            <a:r>
              <a:rPr lang="cs-CZ" sz="1700" dirty="0" smtClean="0"/>
              <a:t>úrovni </a:t>
            </a:r>
            <a:r>
              <a:rPr lang="cs-CZ" sz="1700" dirty="0"/>
              <a:t>atrioventrikulárních </a:t>
            </a:r>
            <a:r>
              <a:rPr lang="cs-CZ" sz="1700" dirty="0" smtClean="0"/>
              <a:t>chlopní)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inus </a:t>
            </a:r>
            <a:r>
              <a:rPr lang="cs-CZ" sz="1700" dirty="0" err="1"/>
              <a:t>venosus</a:t>
            </a:r>
            <a:r>
              <a:rPr lang="cs-CZ" sz="1700" dirty="0"/>
              <a:t> (v </a:t>
            </a:r>
            <a:r>
              <a:rPr lang="cs-CZ" sz="1700" dirty="0" smtClean="0"/>
              <a:t>úrovni pulmonálních vén a </a:t>
            </a:r>
            <a:r>
              <a:rPr lang="cs-CZ" sz="1700" dirty="0"/>
              <a:t>levého atria)</a:t>
            </a:r>
          </a:p>
          <a:p>
            <a:pPr marL="0" indent="0">
              <a:buNone/>
            </a:pPr>
            <a:endParaRPr lang="cs-CZ" sz="1700" dirty="0"/>
          </a:p>
          <a:p>
            <a:r>
              <a:rPr lang="cs-CZ" sz="1700" dirty="0"/>
              <a:t>Perzistující </a:t>
            </a:r>
            <a:r>
              <a:rPr lang="cs-CZ" sz="1700" dirty="0" err="1"/>
              <a:t>foramen</a:t>
            </a:r>
            <a:r>
              <a:rPr lang="cs-CZ" sz="1700" dirty="0"/>
              <a:t> </a:t>
            </a:r>
            <a:r>
              <a:rPr lang="cs-CZ" sz="1700" dirty="0" err="1"/>
              <a:t>ovale</a:t>
            </a:r>
            <a:r>
              <a:rPr lang="cs-CZ" sz="1700" dirty="0"/>
              <a:t> </a:t>
            </a:r>
          </a:p>
          <a:p>
            <a:r>
              <a:rPr lang="cs-CZ" sz="1700" dirty="0" smtClean="0"/>
              <a:t>Plemenná predispozice: boxer, bobtail, samojed, kočky</a:t>
            </a:r>
            <a:endParaRPr lang="cs-CZ" sz="17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93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ASD – tok krve</a:t>
            </a:r>
            <a:endParaRPr lang="cs-CZ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0928256"/>
              </p:ext>
            </p:extLst>
          </p:nvPr>
        </p:nvGraphicFramePr>
        <p:xfrm>
          <a:off x="2438400" y="2245237"/>
          <a:ext cx="5105400" cy="420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Šipka doprava 7"/>
          <p:cNvSpPr/>
          <p:nvPr/>
        </p:nvSpPr>
        <p:spPr>
          <a:xfrm rot="10800000">
            <a:off x="1282525" y="59526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6200000">
            <a:off x="-523207" y="4146907"/>
            <a:ext cx="3137339" cy="474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282525" y="236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2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Atriální septální defekt (ASD)</a:t>
            </a:r>
            <a:endParaRPr lang="cs-CZ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71" y="2517643"/>
            <a:ext cx="2816596" cy="30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602948"/>
            <a:ext cx="3671887" cy="287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0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Ventrikulární septální defekt </a:t>
            </a:r>
            <a:r>
              <a:rPr lang="cs-CZ" sz="3600" dirty="0" smtClean="0"/>
              <a:t>(VSD)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Čtyři typy:</a:t>
            </a:r>
            <a:endParaRPr lang="cs-CZ" sz="1700" dirty="0"/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 err="1"/>
              <a:t>p</a:t>
            </a:r>
            <a:r>
              <a:rPr lang="cs-CZ" sz="1700" dirty="0" err="1" smtClean="0"/>
              <a:t>erimembranózní</a:t>
            </a:r>
            <a:r>
              <a:rPr lang="cs-CZ" sz="1700" dirty="0" smtClean="0"/>
              <a:t> </a:t>
            </a:r>
            <a:r>
              <a:rPr lang="cs-CZ" sz="1700" dirty="0"/>
              <a:t>(</a:t>
            </a:r>
            <a:r>
              <a:rPr lang="cs-CZ" sz="1700" dirty="0" smtClean="0"/>
              <a:t>nejčastější) – levý </a:t>
            </a:r>
            <a:r>
              <a:rPr lang="cs-CZ" sz="1700" dirty="0"/>
              <a:t>výtokový trakt, proximálně od aortální </a:t>
            </a:r>
            <a:r>
              <a:rPr lang="cs-CZ" sz="1700" dirty="0" smtClean="0"/>
              <a:t>chlopně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 err="1"/>
              <a:t>s</a:t>
            </a:r>
            <a:r>
              <a:rPr lang="cs-CZ" sz="1700" dirty="0" err="1" smtClean="0"/>
              <a:t>upracristální</a:t>
            </a:r>
            <a:r>
              <a:rPr lang="cs-CZ" sz="1700" dirty="0" smtClean="0"/>
              <a:t> </a:t>
            </a:r>
            <a:r>
              <a:rPr lang="cs-CZ" sz="1700" dirty="0"/>
              <a:t>– </a:t>
            </a:r>
            <a:r>
              <a:rPr lang="cs-CZ" sz="1700" dirty="0" smtClean="0"/>
              <a:t>pravý </a:t>
            </a:r>
            <a:r>
              <a:rPr lang="cs-CZ" sz="1700" dirty="0"/>
              <a:t>výtokový </a:t>
            </a:r>
            <a:r>
              <a:rPr lang="cs-CZ" sz="1700" dirty="0" smtClean="0"/>
              <a:t>trakt, proximálně </a:t>
            </a:r>
            <a:r>
              <a:rPr lang="cs-CZ" sz="1700" dirty="0"/>
              <a:t>od pulmonální </a:t>
            </a:r>
            <a:r>
              <a:rPr lang="cs-CZ" sz="1700" dirty="0" smtClean="0"/>
              <a:t>chlopně, </a:t>
            </a:r>
            <a:r>
              <a:rPr lang="cs-CZ" sz="1700" dirty="0"/>
              <a:t>kombinovaný s aortální </a:t>
            </a:r>
            <a:r>
              <a:rPr lang="cs-CZ" sz="1700" dirty="0" smtClean="0"/>
              <a:t>insuficiencí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uskulární – v </a:t>
            </a:r>
            <a:r>
              <a:rPr lang="cs-CZ" sz="1700" dirty="0"/>
              <a:t>muskulární části </a:t>
            </a:r>
            <a:r>
              <a:rPr lang="cs-CZ" sz="1700" dirty="0" smtClean="0"/>
              <a:t>septa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stupní </a:t>
            </a:r>
            <a:r>
              <a:rPr lang="cs-CZ" sz="1700" dirty="0"/>
              <a:t>(</a:t>
            </a:r>
            <a:r>
              <a:rPr lang="cs-CZ" sz="1700" dirty="0" err="1"/>
              <a:t>inlet</a:t>
            </a:r>
            <a:r>
              <a:rPr lang="cs-CZ" sz="1700" dirty="0"/>
              <a:t>) – pod úrovní mitrální a trikuspidální chlopně </a:t>
            </a:r>
            <a:r>
              <a:rPr lang="cs-CZ" sz="1700" dirty="0" smtClean="0"/>
              <a:t>(</a:t>
            </a:r>
            <a:r>
              <a:rPr lang="cs-CZ" sz="1700" dirty="0"/>
              <a:t>v </a:t>
            </a:r>
            <a:r>
              <a:rPr lang="cs-CZ" sz="1700" dirty="0" err="1"/>
              <a:t>pars</a:t>
            </a:r>
            <a:r>
              <a:rPr lang="cs-CZ" sz="1700" dirty="0"/>
              <a:t> </a:t>
            </a:r>
            <a:r>
              <a:rPr lang="cs-CZ" sz="1700" dirty="0" err="1" smtClean="0"/>
              <a:t>membranacea</a:t>
            </a:r>
            <a:r>
              <a:rPr lang="cs-CZ" sz="1700" dirty="0" smtClean="0"/>
              <a:t>)</a:t>
            </a:r>
          </a:p>
          <a:p>
            <a:r>
              <a:rPr lang="cs-CZ" sz="1700" dirty="0" smtClean="0"/>
              <a:t>Plemenná predispozice: buldok, </a:t>
            </a:r>
            <a:r>
              <a:rPr lang="cs-CZ" sz="1700" dirty="0"/>
              <a:t>bígl, </a:t>
            </a:r>
            <a:r>
              <a:rPr lang="cs-CZ" sz="1700" dirty="0" smtClean="0"/>
              <a:t>NO, </a:t>
            </a:r>
            <a:r>
              <a:rPr lang="cs-CZ" sz="1700" dirty="0"/>
              <a:t>mastif, sibiřský </a:t>
            </a:r>
            <a:r>
              <a:rPr lang="cs-CZ" sz="1700" dirty="0" smtClean="0"/>
              <a:t>husky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9397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V</a:t>
            </a:r>
            <a:r>
              <a:rPr lang="cs-CZ" sz="3600" dirty="0" smtClean="0"/>
              <a:t>SD – tok krve</a:t>
            </a:r>
            <a:endParaRPr lang="cs-CZ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72669400"/>
              </p:ext>
            </p:extLst>
          </p:nvPr>
        </p:nvGraphicFramePr>
        <p:xfrm>
          <a:off x="2438400" y="2245237"/>
          <a:ext cx="5105400" cy="420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Šipka doprava 7"/>
          <p:cNvSpPr/>
          <p:nvPr/>
        </p:nvSpPr>
        <p:spPr>
          <a:xfrm rot="10800000">
            <a:off x="1282525" y="59526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6200000">
            <a:off x="-523207" y="4146907"/>
            <a:ext cx="3137339" cy="474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282525" y="236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6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600" dirty="0" smtClean="0"/>
              <a:t>Chybné polohování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4300" y="2349500"/>
            <a:ext cx="2522538" cy="3384550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 projekce</a:t>
            </a:r>
          </a:p>
          <a:p>
            <a:pPr>
              <a:defRPr/>
            </a:pPr>
            <a:r>
              <a:rPr lang="cs-CZ" sz="1700" dirty="0" smtClean="0"/>
              <a:t>Výrazná malpozice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Sternum </a:t>
            </a:r>
            <a:r>
              <a:rPr lang="cs-CZ" sz="1700" dirty="0"/>
              <a:t>vpravo od mediánní </a:t>
            </a:r>
            <a:r>
              <a:rPr lang="cs-CZ" sz="1700" dirty="0" smtClean="0"/>
              <a:t>roviny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zvětšení pravé  </a:t>
            </a:r>
            <a:r>
              <a:rPr lang="cs-CZ" sz="1700" dirty="0" smtClean="0"/>
              <a:t>komory</a:t>
            </a:r>
            <a:endParaRPr lang="cs-CZ" sz="17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1700" dirty="0"/>
          </a:p>
          <a:p>
            <a:pPr>
              <a:defRPr/>
            </a:pPr>
            <a:r>
              <a:rPr lang="cs-CZ" sz="1700" dirty="0" smtClean="0"/>
              <a:t>Korektní polohování</a:t>
            </a:r>
            <a:endParaRPr lang="cs-CZ" sz="1700" dirty="0"/>
          </a:p>
        </p:txBody>
      </p:sp>
      <p:sp>
        <p:nvSpPr>
          <p:cNvPr id="4" name="Vývojový diagram: spojnice 3"/>
          <p:cNvSpPr/>
          <p:nvPr/>
        </p:nvSpPr>
        <p:spPr>
          <a:xfrm>
            <a:off x="1600200" y="3505200"/>
            <a:ext cx="1066800" cy="114617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201863"/>
            <a:ext cx="253047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2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PDA (L – P zkrat)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Nejčastější vrozené onemocnění u </a:t>
            </a:r>
            <a:r>
              <a:rPr lang="cs-CZ" sz="1700" dirty="0" smtClean="0"/>
              <a:t>psů (incidence 11 – 32 %)</a:t>
            </a:r>
          </a:p>
          <a:p>
            <a:r>
              <a:rPr lang="cs-CZ" sz="1700" dirty="0" smtClean="0"/>
              <a:t>Perzistující ductus </a:t>
            </a:r>
            <a:r>
              <a:rPr lang="cs-CZ" sz="1700" dirty="0" err="1" smtClean="0"/>
              <a:t>arteriosus</a:t>
            </a:r>
            <a:r>
              <a:rPr lang="cs-CZ" sz="1700" dirty="0" smtClean="0"/>
              <a:t> – </a:t>
            </a:r>
            <a:r>
              <a:rPr lang="cs-CZ" sz="1700" dirty="0"/>
              <a:t>f</a:t>
            </a:r>
            <a:r>
              <a:rPr lang="cs-CZ" sz="1700" dirty="0" smtClean="0"/>
              <a:t>yziologicky uzávěr ductus </a:t>
            </a:r>
            <a:r>
              <a:rPr lang="cs-CZ" sz="1700" dirty="0" err="1" smtClean="0"/>
              <a:t>arteriosus</a:t>
            </a:r>
            <a:r>
              <a:rPr lang="cs-CZ" sz="1700" dirty="0" smtClean="0"/>
              <a:t> do 1. týdne věku</a:t>
            </a:r>
          </a:p>
          <a:p>
            <a:r>
              <a:rPr lang="cs-CZ" sz="1700" dirty="0" smtClean="0"/>
              <a:t>Rtg. </a:t>
            </a:r>
            <a:r>
              <a:rPr lang="cs-CZ" sz="1700" dirty="0"/>
              <a:t>p</a:t>
            </a:r>
            <a:r>
              <a:rPr lang="cs-CZ" sz="1700" dirty="0" smtClean="0"/>
              <a:t>říznaky: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proximální </a:t>
            </a:r>
            <a:r>
              <a:rPr lang="cs-CZ" sz="1700" dirty="0"/>
              <a:t>části descendentní </a:t>
            </a:r>
            <a:r>
              <a:rPr lang="cs-CZ" sz="1700" dirty="0" smtClean="0"/>
              <a:t>aorty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pulmonálních artérií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většení levého </a:t>
            </a:r>
            <a:r>
              <a:rPr lang="cs-CZ" sz="1700" dirty="0"/>
              <a:t>atria a ouška levého </a:t>
            </a:r>
            <a:r>
              <a:rPr lang="cs-CZ" sz="1700" dirty="0" smtClean="0"/>
              <a:t>atria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</a:t>
            </a:r>
            <a:r>
              <a:rPr lang="cs-CZ" sz="1700" dirty="0"/>
              <a:t>plicních </a:t>
            </a:r>
            <a:r>
              <a:rPr lang="cs-CZ" sz="1700" dirty="0" smtClean="0"/>
              <a:t>cév (kardiogenní edém)</a:t>
            </a:r>
            <a:endParaRPr lang="cs-CZ" sz="1700" dirty="0"/>
          </a:p>
          <a:p>
            <a:r>
              <a:rPr lang="cs-CZ" sz="1700" dirty="0"/>
              <a:t>Plemenná </a:t>
            </a:r>
            <a:r>
              <a:rPr lang="cs-CZ" sz="1700" dirty="0" smtClean="0"/>
              <a:t>predispozice: pudl</a:t>
            </a:r>
            <a:r>
              <a:rPr lang="cs-CZ" sz="1700" dirty="0"/>
              <a:t>, </a:t>
            </a:r>
            <a:r>
              <a:rPr lang="cs-CZ" sz="1700" dirty="0" smtClean="0"/>
              <a:t>kolie, NO, </a:t>
            </a:r>
            <a:r>
              <a:rPr lang="cs-CZ" sz="1700" dirty="0" err="1" smtClean="0"/>
              <a:t>šeltie</a:t>
            </a:r>
            <a:r>
              <a:rPr lang="cs-CZ" sz="1700" dirty="0"/>
              <a:t>, </a:t>
            </a:r>
            <a:r>
              <a:rPr lang="cs-CZ" sz="1700" dirty="0" err="1"/>
              <a:t>Keeshond</a:t>
            </a:r>
            <a:r>
              <a:rPr lang="cs-CZ" sz="1700" dirty="0"/>
              <a:t>, </a:t>
            </a:r>
            <a:r>
              <a:rPr lang="cs-CZ" sz="1700" dirty="0" smtClean="0"/>
              <a:t>irský setr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0619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PDA – tok krve</a:t>
            </a:r>
            <a:endParaRPr lang="cs-CZ" sz="36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75992044"/>
              </p:ext>
            </p:extLst>
          </p:nvPr>
        </p:nvGraphicFramePr>
        <p:xfrm>
          <a:off x="2438400" y="2245237"/>
          <a:ext cx="5105400" cy="420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Šipka doprava 7"/>
          <p:cNvSpPr/>
          <p:nvPr/>
        </p:nvSpPr>
        <p:spPr>
          <a:xfrm rot="10800000">
            <a:off x="1282525" y="59526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6200000">
            <a:off x="-523208" y="4168516"/>
            <a:ext cx="3137339" cy="474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280044" y="23008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2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PDA (L – P zkrat)</a:t>
            </a:r>
            <a:endParaRPr lang="cs-CZ" sz="36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498" y="2493257"/>
            <a:ext cx="2914141" cy="3097036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561364"/>
            <a:ext cx="3671887" cy="29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689879"/>
            <a:ext cx="3671887" cy="270379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PDA (L – P zkrat)</a:t>
            </a:r>
            <a:endParaRPr lang="cs-CZ" sz="36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8804"/>
          <a:stretch/>
        </p:blipFill>
        <p:spPr bwMode="auto">
          <a:xfrm>
            <a:off x="4662488" y="2689879"/>
            <a:ext cx="2994329" cy="270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ývojový diagram: spojnice 4"/>
          <p:cNvSpPr/>
          <p:nvPr/>
        </p:nvSpPr>
        <p:spPr>
          <a:xfrm>
            <a:off x="5507831" y="3874199"/>
            <a:ext cx="990600" cy="103028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77491" y="2322554"/>
            <a:ext cx="2536156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Aortopulmonální okno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/>
              <a:t>Spojení mezi aortou a truncus pulmonalis (nebo pravé pulmonální vény)</a:t>
            </a:r>
          </a:p>
          <a:p>
            <a:r>
              <a:rPr lang="cs-CZ" sz="1700" dirty="0" smtClean="0"/>
              <a:t>Součástí </a:t>
            </a:r>
            <a:r>
              <a:rPr lang="cs-CZ" sz="1700" dirty="0"/>
              <a:t>kombinovaných vad srdce </a:t>
            </a:r>
            <a:r>
              <a:rPr lang="cs-CZ" sz="1700" dirty="0" smtClean="0"/>
              <a:t>(</a:t>
            </a:r>
            <a:r>
              <a:rPr lang="cs-CZ" sz="1700" dirty="0"/>
              <a:t>aortální stenóza, dysplazie pulmonální chlopně, </a:t>
            </a:r>
            <a:r>
              <a:rPr lang="cs-CZ" sz="1700" dirty="0" smtClean="0"/>
              <a:t>insuficience </a:t>
            </a:r>
            <a:r>
              <a:rPr lang="cs-CZ" sz="1700" dirty="0"/>
              <a:t>mitrální chlopně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8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565393"/>
            <a:ext cx="3671887" cy="2952763"/>
          </a:xfrm>
          <a:prstGeom prst="rect">
            <a:avLst/>
          </a:prstGeo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8829" y="2389616"/>
            <a:ext cx="2493480" cy="3304318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Aortopulmonální okno</a:t>
            </a:r>
            <a:endParaRPr lang="cs-CZ" sz="3600" dirty="0"/>
          </a:p>
        </p:txBody>
      </p:sp>
      <p:sp>
        <p:nvSpPr>
          <p:cNvPr id="7" name="Vývojový diagram: spojnice 6"/>
          <p:cNvSpPr/>
          <p:nvPr/>
        </p:nvSpPr>
        <p:spPr>
          <a:xfrm>
            <a:off x="2061981" y="3102602"/>
            <a:ext cx="1066800" cy="1066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/>
          <p:cNvSpPr/>
          <p:nvPr/>
        </p:nvSpPr>
        <p:spPr>
          <a:xfrm>
            <a:off x="5431631" y="3618415"/>
            <a:ext cx="1066800" cy="1066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9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Aortopulmonální okno – vývoj v průběhu času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22. 7. 2008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19. 6. 2009</a:t>
            </a:r>
            <a:endParaRPr lang="cs-CZ" sz="17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37" y="2934375"/>
            <a:ext cx="3444539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3113"/>
          <a:stretch/>
        </p:blipFill>
        <p:spPr bwMode="auto">
          <a:xfrm>
            <a:off x="4724341" y="2961564"/>
            <a:ext cx="3548180" cy="270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9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Aortopulmonální okno – vývoj v průběhu času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22. 7. 2008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22. 10. 2011</a:t>
            </a:r>
            <a:endParaRPr lang="cs-CZ" sz="17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37" y="2934375"/>
            <a:ext cx="3444539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14" y="2900844"/>
            <a:ext cx="3450635" cy="281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2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Peritoneoperikardiální hernie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Vrozená</a:t>
            </a:r>
          </a:p>
          <a:p>
            <a:r>
              <a:rPr lang="cs-CZ" sz="1700" dirty="0" smtClean="0"/>
              <a:t>Komunikace mezi perikardem a peritoneální dutinou</a:t>
            </a:r>
          </a:p>
          <a:p>
            <a:r>
              <a:rPr lang="cs-CZ" sz="1700" dirty="0" smtClean="0"/>
              <a:t>Často </a:t>
            </a:r>
            <a:r>
              <a:rPr lang="cs-CZ" sz="1700" dirty="0"/>
              <a:t>opacita plynu v perikardu (střevní kličky)</a:t>
            </a:r>
          </a:p>
          <a:p>
            <a:r>
              <a:rPr lang="cs-CZ" sz="1700" dirty="0"/>
              <a:t>Generalizovaně </a:t>
            </a:r>
            <a:r>
              <a:rPr lang="cs-CZ" sz="1700" dirty="0" smtClean="0"/>
              <a:t>zvětšená </a:t>
            </a:r>
            <a:r>
              <a:rPr lang="cs-CZ" sz="1700" dirty="0"/>
              <a:t>srdeční silueta</a:t>
            </a:r>
          </a:p>
          <a:p>
            <a:r>
              <a:rPr lang="cs-CZ" sz="1700" dirty="0"/>
              <a:t>Zvýšený kontakt </a:t>
            </a:r>
            <a:r>
              <a:rPr lang="cs-CZ" sz="1700" dirty="0" smtClean="0"/>
              <a:t>mezi srdeční siluetou a bránicí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5967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863404"/>
            <a:ext cx="3671887" cy="2356741"/>
          </a:xfrm>
          <a:prstGeom prst="rect">
            <a:avLst/>
          </a:prstGeo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6203" y="2331572"/>
            <a:ext cx="2572735" cy="3414056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Peritoneoperikardiální hernie</a:t>
            </a:r>
            <a:endParaRPr lang="cs-CZ" sz="3600" dirty="0"/>
          </a:p>
        </p:txBody>
      </p:sp>
      <p:sp>
        <p:nvSpPr>
          <p:cNvPr id="7" name="Vývojový diagram: spojnice 6"/>
          <p:cNvSpPr/>
          <p:nvPr/>
        </p:nvSpPr>
        <p:spPr>
          <a:xfrm>
            <a:off x="2068996" y="2589194"/>
            <a:ext cx="1588604" cy="160100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6333423" y="3903846"/>
            <a:ext cx="317408" cy="8029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8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ea typeface="+mj-ea"/>
              </a:rPr>
              <a:t>Chybné polohování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Výrazná malpozice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Sternum </a:t>
            </a:r>
            <a:r>
              <a:rPr lang="cs-CZ" sz="1700" dirty="0"/>
              <a:t>vlevo od mediánní </a:t>
            </a:r>
            <a:r>
              <a:rPr lang="cs-CZ" sz="1700" dirty="0" smtClean="0"/>
              <a:t>roviny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I</a:t>
            </a:r>
            <a:r>
              <a:rPr lang="cs-CZ" sz="1700" dirty="0" smtClean="0"/>
              <a:t>mitace </a:t>
            </a:r>
            <a:r>
              <a:rPr lang="cs-CZ" sz="1700" dirty="0"/>
              <a:t>zvětšení levé </a:t>
            </a:r>
            <a:r>
              <a:rPr lang="cs-CZ" sz="1700" dirty="0" smtClean="0"/>
              <a:t>komory</a:t>
            </a:r>
            <a:endParaRPr lang="cs-CZ" sz="1700" dirty="0"/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Korektní polohování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5284"/>
          <a:stretch/>
        </p:blipFill>
        <p:spPr>
          <a:xfrm>
            <a:off x="1371600" y="2222500"/>
            <a:ext cx="2530800" cy="3550729"/>
          </a:xfrm>
        </p:spPr>
      </p:pic>
      <p:sp>
        <p:nvSpPr>
          <p:cNvPr id="6" name="Vývojový diagram: spojnice 5"/>
          <p:cNvSpPr/>
          <p:nvPr/>
        </p:nvSpPr>
        <p:spPr>
          <a:xfrm>
            <a:off x="2513400" y="3657600"/>
            <a:ext cx="990600" cy="1066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" name="Zástupný symbol pro obsah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71" y="2222500"/>
            <a:ext cx="2951458" cy="35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</a:t>
            </a:r>
            <a:r>
              <a:rPr lang="cs-CZ" sz="4000" dirty="0"/>
              <a:t>i</a:t>
            </a:r>
            <a:r>
              <a:rPr lang="cs-CZ" sz="4000" dirty="0" smtClean="0"/>
              <a:t>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Kardiomyopatie Fe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255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Kardiomyopatie koček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Hypertrofická </a:t>
            </a:r>
            <a:r>
              <a:rPr lang="cs-CZ" sz="1700" dirty="0" smtClean="0"/>
              <a:t>kardiomyopatie (HCM)</a:t>
            </a:r>
            <a:endParaRPr lang="cs-CZ" sz="1700" dirty="0"/>
          </a:p>
          <a:p>
            <a:r>
              <a:rPr lang="cs-CZ" sz="1700" dirty="0"/>
              <a:t>Hypertrofická obstrukční kardiomyopatie</a:t>
            </a:r>
          </a:p>
          <a:p>
            <a:r>
              <a:rPr lang="cs-CZ" sz="1700" dirty="0"/>
              <a:t>Restriktivní kardiomyopatie</a:t>
            </a:r>
          </a:p>
          <a:p>
            <a:r>
              <a:rPr lang="cs-CZ" sz="1700" dirty="0"/>
              <a:t>Dilatační kardiomyopatie (dnes vzácné</a:t>
            </a:r>
            <a:r>
              <a:rPr lang="cs-CZ" sz="1700" dirty="0" smtClean="0"/>
              <a:t>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9782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Kardiomyopatie koček</a:t>
            </a:r>
            <a:endParaRPr lang="cs-CZ" sz="36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1877" y="2307312"/>
            <a:ext cx="2487384" cy="346892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766738"/>
            <a:ext cx="3671887" cy="25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Hypertrofická kardiomyopatie (HCM)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Idiopatická</a:t>
            </a:r>
          </a:p>
          <a:p>
            <a:r>
              <a:rPr lang="cs-CZ" sz="1700" dirty="0"/>
              <a:t>S</a:t>
            </a:r>
            <a:r>
              <a:rPr lang="cs-CZ" sz="1700" dirty="0" smtClean="0"/>
              <a:t>ekundárně jako následek hypertyreózy (geriatrické </a:t>
            </a:r>
            <a:r>
              <a:rPr lang="cs-CZ" sz="1700" dirty="0"/>
              <a:t>kočky</a:t>
            </a:r>
            <a:r>
              <a:rPr lang="cs-CZ" sz="1700" dirty="0" smtClean="0"/>
              <a:t>)</a:t>
            </a:r>
          </a:p>
          <a:p>
            <a:pPr marL="0" indent="0">
              <a:buNone/>
            </a:pPr>
            <a:endParaRPr lang="cs-CZ" sz="1700" dirty="0" smtClean="0"/>
          </a:p>
          <a:p>
            <a:r>
              <a:rPr lang="cs-CZ" sz="1700" dirty="0" smtClean="0"/>
              <a:t>Rtg. příznaky: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 smtClean="0"/>
              <a:t>dilatace atrií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t</a:t>
            </a:r>
            <a:r>
              <a:rPr lang="cs-CZ" sz="1700" dirty="0" smtClean="0"/>
              <a:t>var </a:t>
            </a:r>
            <a:r>
              <a:rPr lang="cs-CZ" sz="1700" dirty="0"/>
              <a:t>valentýnského </a:t>
            </a:r>
            <a:r>
              <a:rPr lang="cs-CZ" sz="1700" dirty="0" smtClean="0"/>
              <a:t>srdce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 smtClean="0"/>
              <a:t>pravostranné srdeční selhání – dilatace </a:t>
            </a:r>
            <a:r>
              <a:rPr lang="cs-CZ" sz="1700" dirty="0"/>
              <a:t>zadní duté </a:t>
            </a:r>
            <a:r>
              <a:rPr lang="cs-CZ" sz="1700" dirty="0" smtClean="0"/>
              <a:t>žíly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leurální </a:t>
            </a:r>
            <a:r>
              <a:rPr lang="cs-CZ" sz="1700" dirty="0"/>
              <a:t>efuze </a:t>
            </a:r>
            <a:r>
              <a:rPr lang="cs-CZ" sz="1700" dirty="0" smtClean="0"/>
              <a:t>(častý příznak HCM </a:t>
            </a:r>
            <a:r>
              <a:rPr lang="cs-CZ" sz="1700" dirty="0"/>
              <a:t>u </a:t>
            </a:r>
            <a:r>
              <a:rPr lang="cs-CZ" sz="1700" dirty="0" smtClean="0"/>
              <a:t>koček)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7004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HCM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DV projekce</a:t>
            </a:r>
          </a:p>
          <a:p>
            <a:r>
              <a:rPr lang="cs-CZ" sz="1700" dirty="0"/>
              <a:t>T</a:t>
            </a:r>
            <a:r>
              <a:rPr lang="cs-CZ" sz="1700" dirty="0" smtClean="0"/>
              <a:t>var „valentýnského srdce“</a:t>
            </a:r>
            <a:endParaRPr lang="cs-CZ" sz="1700" dirty="0"/>
          </a:p>
          <a:p>
            <a:r>
              <a:rPr lang="cs-CZ" sz="1700" dirty="0"/>
              <a:t>Srdeční apex směřující </a:t>
            </a:r>
            <a:r>
              <a:rPr lang="cs-CZ" sz="1700" dirty="0" smtClean="0"/>
              <a:t>vpravo</a:t>
            </a:r>
            <a:endParaRPr lang="cs-CZ" sz="1700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2213040" cy="32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rdce 8"/>
          <p:cNvSpPr/>
          <p:nvPr/>
        </p:nvSpPr>
        <p:spPr>
          <a:xfrm>
            <a:off x="1600200" y="3518848"/>
            <a:ext cx="1143000" cy="1276066"/>
          </a:xfrm>
          <a:prstGeom prst="hear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3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HCM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dx.</a:t>
            </a:r>
          </a:p>
          <a:p>
            <a:r>
              <a:rPr lang="cs-CZ" sz="1700" dirty="0" smtClean="0"/>
              <a:t>Široká </a:t>
            </a:r>
            <a:r>
              <a:rPr lang="cs-CZ" sz="1700" dirty="0"/>
              <a:t>srdeční báze – dilatace </a:t>
            </a:r>
            <a:r>
              <a:rPr lang="cs-CZ" sz="1700" dirty="0" smtClean="0"/>
              <a:t>atrií (dominantně </a:t>
            </a:r>
            <a:r>
              <a:rPr lang="cs-CZ" sz="1700" dirty="0"/>
              <a:t>levé atrium</a:t>
            </a:r>
            <a:r>
              <a:rPr lang="cs-CZ" sz="1700" dirty="0" smtClean="0"/>
              <a:t>)</a:t>
            </a:r>
          </a:p>
          <a:p>
            <a:r>
              <a:rPr lang="cs-CZ" sz="1700" dirty="0"/>
              <a:t>P</a:t>
            </a:r>
            <a:r>
              <a:rPr lang="cs-CZ" sz="1700" dirty="0" smtClean="0"/>
              <a:t>ravostranné </a:t>
            </a:r>
            <a:r>
              <a:rPr lang="cs-CZ" sz="1700" dirty="0"/>
              <a:t>srdeční </a:t>
            </a:r>
            <a:r>
              <a:rPr lang="cs-CZ" sz="1700" dirty="0" smtClean="0"/>
              <a:t>selhání </a:t>
            </a:r>
            <a:r>
              <a:rPr lang="cs-CZ" sz="1700" dirty="0"/>
              <a:t>– dilatace zadní duté </a:t>
            </a:r>
            <a:r>
              <a:rPr lang="cs-CZ" sz="1700" dirty="0" smtClean="0"/>
              <a:t>žíly</a:t>
            </a:r>
            <a:endParaRPr lang="cs-CZ" sz="17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"/>
          <a:stretch/>
        </p:blipFill>
        <p:spPr bwMode="auto">
          <a:xfrm>
            <a:off x="809625" y="2663593"/>
            <a:ext cx="3671888" cy="257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2057400" y="3810000"/>
            <a:ext cx="8382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4" b="3506"/>
          <a:stretch/>
        </p:blipFill>
        <p:spPr bwMode="auto">
          <a:xfrm>
            <a:off x="695929" y="2575073"/>
            <a:ext cx="3899279" cy="293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Vývojový diagram: spojnice 7"/>
          <p:cNvSpPr/>
          <p:nvPr/>
        </p:nvSpPr>
        <p:spPr>
          <a:xfrm>
            <a:off x="2885364" y="3810000"/>
            <a:ext cx="838200" cy="838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4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HCM – pleurální efuze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601" y="2374374"/>
            <a:ext cx="2395936" cy="333480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689287"/>
            <a:ext cx="3671887" cy="270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Restriktivní kardiomyopatie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Primární onemocnění postihující stěnu srdečních komor</a:t>
            </a:r>
          </a:p>
          <a:p>
            <a:r>
              <a:rPr lang="cs-CZ" sz="1700" dirty="0"/>
              <a:t>M</a:t>
            </a:r>
            <a:r>
              <a:rPr lang="cs-CZ" sz="1700" dirty="0" smtClean="0"/>
              <a:t>éně častá</a:t>
            </a:r>
          </a:p>
          <a:p>
            <a:r>
              <a:rPr lang="cs-CZ" sz="1700" dirty="0"/>
              <a:t>N</a:t>
            </a:r>
            <a:r>
              <a:rPr lang="cs-CZ" sz="1700" dirty="0" smtClean="0"/>
              <a:t>eznámé etiologie</a:t>
            </a:r>
          </a:p>
          <a:p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írná kardiomegalie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ilatace levého atria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t</a:t>
            </a:r>
            <a:r>
              <a:rPr lang="cs-CZ" sz="1700" dirty="0" smtClean="0"/>
              <a:t>rojúhelníkový nebo valentýnský tvar srdeční siluety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ůže vést k srdečnímu selhání</a:t>
            </a:r>
          </a:p>
        </p:txBody>
      </p:sp>
    </p:spTree>
    <p:extLst>
      <p:ext uri="{BB962C8B-B14F-4D97-AF65-F5344CB8AC3E}">
        <p14:creationId xmlns:p14="http://schemas.microsoft.com/office/powerpoint/2010/main" val="377410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Dilatační kardiomyopatie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Dnes vzácná – v dřívějších dobách z nedostatku taurinu</a:t>
            </a:r>
          </a:p>
          <a:p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silueta zvětšená, kulovitého tvaru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ůže dominovat zvětšení levého atria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ůže vést k pravostrannému/levostrannému srdečnímu selhání</a:t>
            </a:r>
          </a:p>
          <a:p>
            <a:pPr marL="355600" indent="-355600"/>
            <a:r>
              <a:rPr lang="cs-CZ" sz="1700" dirty="0" smtClean="0"/>
              <a:t>Dif. dg. DCM: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erikardiální efuze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err="1"/>
              <a:t>p</a:t>
            </a:r>
            <a:r>
              <a:rPr lang="cs-CZ" sz="1700" dirty="0" err="1" smtClean="0"/>
              <a:t>eritoneoperikardiální</a:t>
            </a:r>
            <a:r>
              <a:rPr lang="cs-CZ" sz="1700" dirty="0" smtClean="0"/>
              <a:t> hernie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rozená srdeční onemocnění, endokarditida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5883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Dilatační kardiomyopatie (Fe)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139" y="2371326"/>
            <a:ext cx="2706859" cy="334089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637293"/>
            <a:ext cx="3671887" cy="28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LL sin. x LL dx. </a:t>
            </a:r>
            <a:r>
              <a:rPr lang="cs-CZ" sz="3600" dirty="0"/>
              <a:t>p</a:t>
            </a:r>
            <a:r>
              <a:rPr lang="cs-CZ" sz="3600" dirty="0" smtClean="0"/>
              <a:t>rojekce 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9625" y="2892425"/>
            <a:ext cx="3687763" cy="2827338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sin.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2854"/>
          <a:stretch/>
        </p:blipFill>
        <p:spPr>
          <a:xfrm>
            <a:off x="4662488" y="2892425"/>
            <a:ext cx="3567112" cy="2827338"/>
          </a:xfrm>
        </p:spPr>
      </p:pic>
    </p:spTree>
    <p:extLst>
      <p:ext uri="{BB962C8B-B14F-4D97-AF65-F5344CB8AC3E}">
        <p14:creationId xmlns:p14="http://schemas.microsoft.com/office/powerpoint/2010/main" val="6942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interpretace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Neoplazie srdce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2796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Neoplazie srdce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Myokard: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rimární neoplazie (hemangiosarkom, lymfom – zejm. Fe)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etastáze (adenokarcinom mléčné žlázy, melanom)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b</a:t>
            </a:r>
            <a:r>
              <a:rPr lang="cs-CZ" sz="1700" dirty="0" smtClean="0"/>
              <a:t>enigní neoplazie (fibrom, myxom, </a:t>
            </a:r>
            <a:r>
              <a:rPr lang="cs-CZ" sz="1700" dirty="0" err="1" smtClean="0"/>
              <a:t>rhabdomyom</a:t>
            </a:r>
            <a:r>
              <a:rPr lang="cs-CZ" sz="1700" dirty="0" smtClean="0"/>
              <a:t>)</a:t>
            </a:r>
          </a:p>
          <a:p>
            <a:r>
              <a:rPr lang="cs-CZ" sz="1700" dirty="0" smtClean="0"/>
              <a:t>Srdeční báze: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err="1" smtClean="0"/>
              <a:t>chemodektom</a:t>
            </a:r>
            <a:r>
              <a:rPr lang="cs-CZ" sz="1700" dirty="0" smtClean="0"/>
              <a:t> – nejčastější (brachycefalická </a:t>
            </a:r>
            <a:r>
              <a:rPr lang="cs-CZ" sz="1700" dirty="0"/>
              <a:t>plemena)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l</a:t>
            </a:r>
            <a:r>
              <a:rPr lang="cs-CZ" sz="1700" dirty="0" smtClean="0"/>
              <a:t>ymfom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e</a:t>
            </a:r>
            <a:r>
              <a:rPr lang="cs-CZ" sz="1700" dirty="0" smtClean="0"/>
              <a:t>ktopická </a:t>
            </a:r>
            <a:r>
              <a:rPr lang="cs-CZ" sz="1700" dirty="0"/>
              <a:t>tkáň </a:t>
            </a:r>
            <a:r>
              <a:rPr lang="cs-CZ" sz="1700" dirty="0" smtClean="0"/>
              <a:t>štítné žlázy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e</a:t>
            </a:r>
            <a:r>
              <a:rPr lang="cs-CZ" sz="1700" dirty="0" smtClean="0"/>
              <a:t>ktopická </a:t>
            </a:r>
            <a:r>
              <a:rPr lang="cs-CZ" sz="1700" dirty="0"/>
              <a:t>tkáň </a:t>
            </a:r>
            <a:r>
              <a:rPr lang="cs-CZ" sz="1700" dirty="0" smtClean="0"/>
              <a:t>příštítných tělísek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301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Neoplazie myokardu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Nejčastější: hemangiosarkom (Ca), lymfom (Fe)</a:t>
            </a:r>
          </a:p>
          <a:p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ariabilní zvětšení srdeční siluety (mimo tumory uvnitř srdečních dutin)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erikardiální efuze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ohou vést k levostrannému/pravostrannému srdečnímu selhání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možná </a:t>
            </a:r>
            <a:r>
              <a:rPr lang="cs-CZ" sz="1700" dirty="0"/>
              <a:t>detekce metastáz do plic</a:t>
            </a:r>
            <a:endParaRPr lang="cs-CZ" sz="1600" dirty="0"/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abdominální organomegalie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peritoneální efuze (</a:t>
            </a:r>
            <a:r>
              <a:rPr lang="cs-CZ" sz="1700" dirty="0" err="1" smtClean="0"/>
              <a:t>hemabdomen</a:t>
            </a:r>
            <a:r>
              <a:rPr lang="cs-CZ" sz="17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887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Chemodektom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700" dirty="0"/>
              <a:t>V</a:t>
            </a:r>
            <a:r>
              <a:rPr lang="cs-CZ" sz="1700" dirty="0" smtClean="0"/>
              <a:t>ětšinou benigní, pomalu rostoucí a pomalu metastazující</a:t>
            </a:r>
          </a:p>
          <a:p>
            <a:r>
              <a:rPr lang="cs-CZ" sz="1700" dirty="0" smtClean="0"/>
              <a:t>Častá přítomnost perikardiální efuze – může vést až k  pravostrannému srdečnímu selhání a srdeční tamponádě</a:t>
            </a:r>
          </a:p>
          <a:p>
            <a:r>
              <a:rPr lang="cs-CZ" sz="1700" dirty="0" smtClean="0"/>
              <a:t>U starších jedinců (cca 10 let), samci, případně kastrované feny</a:t>
            </a:r>
          </a:p>
          <a:p>
            <a:r>
              <a:rPr lang="cs-CZ" sz="1700" dirty="0" smtClean="0"/>
              <a:t>Rtg. příznaky: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 smtClean="0"/>
              <a:t>obvykle žádné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asa </a:t>
            </a:r>
            <a:r>
              <a:rPr lang="cs-CZ" sz="1700" dirty="0"/>
              <a:t>opacity měkké tkáně na srdeční </a:t>
            </a:r>
            <a:r>
              <a:rPr lang="cs-CZ" sz="1700" dirty="0" smtClean="0"/>
              <a:t>bázi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e</a:t>
            </a:r>
            <a:r>
              <a:rPr lang="cs-CZ" sz="1700" dirty="0" smtClean="0"/>
              <a:t>levace terminálního </a:t>
            </a:r>
            <a:r>
              <a:rPr lang="cs-CZ" sz="1700" dirty="0"/>
              <a:t>úseku </a:t>
            </a:r>
            <a:r>
              <a:rPr lang="cs-CZ" sz="1700" dirty="0" smtClean="0"/>
              <a:t>průdušnice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erikardiální efuze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ožná detekce pulmonálních metastáz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3346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Chemodektom</a:t>
            </a:r>
            <a:endParaRPr lang="cs-CZ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3837" b="4671"/>
          <a:stretch/>
        </p:blipFill>
        <p:spPr bwMode="auto">
          <a:xfrm>
            <a:off x="809997" y="2359391"/>
            <a:ext cx="3016155" cy="34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32" y="2666999"/>
            <a:ext cx="3879068" cy="285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ývojový diagram: spojnice 5"/>
          <p:cNvSpPr/>
          <p:nvPr/>
        </p:nvSpPr>
        <p:spPr>
          <a:xfrm>
            <a:off x="1556074" y="2895600"/>
            <a:ext cx="1524000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/>
          <p:cNvSpPr/>
          <p:nvPr/>
        </p:nvSpPr>
        <p:spPr>
          <a:xfrm>
            <a:off x="5410200" y="3276600"/>
            <a:ext cx="1524000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6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Obsah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Kdy </a:t>
            </a:r>
            <a:r>
              <a:rPr lang="cs-CZ" sz="1700" dirty="0" smtClean="0"/>
              <a:t>je indikováno rtg. </a:t>
            </a:r>
            <a:r>
              <a:rPr lang="cs-CZ" sz="1700" dirty="0"/>
              <a:t>v</a:t>
            </a:r>
            <a:r>
              <a:rPr lang="cs-CZ" sz="1700" dirty="0" smtClean="0"/>
              <a:t>yšetření dutinu hrudní (KVS)?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Jaké jsou limity rtg. vyšetření </a:t>
            </a:r>
            <a:r>
              <a:rPr lang="cs-CZ" sz="1700" dirty="0" smtClean="0"/>
              <a:t>KVS?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Které polohy jsou nejvhodnější  pro </a:t>
            </a:r>
            <a:r>
              <a:rPr lang="cs-CZ" sz="1700" dirty="0" smtClean="0"/>
              <a:t>správné rtg. </a:t>
            </a:r>
            <a:r>
              <a:rPr lang="cs-CZ" sz="1700" dirty="0"/>
              <a:t>v</a:t>
            </a:r>
            <a:r>
              <a:rPr lang="cs-CZ" sz="1700" dirty="0" smtClean="0"/>
              <a:t>yšetření KVS?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Kolik </a:t>
            </a:r>
            <a:r>
              <a:rPr lang="cs-CZ" sz="1700" dirty="0" smtClean="0"/>
              <a:t>projekcí </a:t>
            </a:r>
            <a:r>
              <a:rPr lang="cs-CZ" sz="1700" dirty="0"/>
              <a:t>potřebuji na rtg. vyšetření </a:t>
            </a:r>
            <a:r>
              <a:rPr lang="cs-CZ" sz="1700" dirty="0" smtClean="0"/>
              <a:t>KVS?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F</a:t>
            </a:r>
            <a:r>
              <a:rPr lang="cs-CZ" sz="1700" dirty="0" smtClean="0"/>
              <a:t>aktory ovlivňující správnou interpretaci rtg. </a:t>
            </a:r>
            <a:r>
              <a:rPr lang="cs-CZ" sz="1700" dirty="0"/>
              <a:t>s</a:t>
            </a:r>
            <a:r>
              <a:rPr lang="cs-CZ" sz="1700" dirty="0" smtClean="0"/>
              <a:t>nímků KVS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Základní anatomie KVS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Základní rtg. interpretace onemocnění KVS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6824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3600" dirty="0" smtClean="0"/>
              <a:t>LL dx. projekce 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52700"/>
            <a:ext cx="3671888" cy="29781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Srdeční silueta je užší s viditelným apexem</a:t>
            </a:r>
          </a:p>
          <a:p>
            <a:pPr>
              <a:defRPr/>
            </a:pPr>
            <a:r>
              <a:rPr lang="cs-CZ" sz="1700" dirty="0" smtClean="0"/>
              <a:t>Větší sternální kontakt</a:t>
            </a:r>
          </a:p>
          <a:p>
            <a:pPr>
              <a:defRPr/>
            </a:pPr>
            <a:r>
              <a:rPr lang="cs-CZ" sz="1700" dirty="0" smtClean="0"/>
              <a:t>Brániční pilíře jdou paralelně</a:t>
            </a:r>
          </a:p>
          <a:p>
            <a:pPr>
              <a:defRPr/>
            </a:pPr>
            <a:r>
              <a:rPr lang="cs-CZ" sz="1700" dirty="0" smtClean="0"/>
              <a:t>Zadní dutá žíla viditelná mezi srdeční siluetou a bránicí</a:t>
            </a:r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uperpozice plicních cév v kraniálních plicních lalocích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3116263" y="4194175"/>
            <a:ext cx="4286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ývojový diagram: spojnice 18"/>
          <p:cNvSpPr/>
          <p:nvPr/>
        </p:nvSpPr>
        <p:spPr>
          <a:xfrm>
            <a:off x="1919288" y="4019550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376488" y="5210175"/>
            <a:ext cx="938212" cy="142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3544888" y="3278188"/>
            <a:ext cx="688975" cy="1027112"/>
          </a:xfrm>
          <a:custGeom>
            <a:avLst/>
            <a:gdLst>
              <a:gd name="connsiteX0" fmla="*/ 0 w 688769"/>
              <a:gd name="connsiteY0" fmla="*/ 1027215 h 1027215"/>
              <a:gd name="connsiteX1" fmla="*/ 380011 w 688769"/>
              <a:gd name="connsiteY1" fmla="*/ 581891 h 1027215"/>
              <a:gd name="connsiteX2" fmla="*/ 475013 w 688769"/>
              <a:gd name="connsiteY2" fmla="*/ 308758 h 1027215"/>
              <a:gd name="connsiteX3" fmla="*/ 688769 w 688769"/>
              <a:gd name="connsiteY3" fmla="*/ 0 h 1027215"/>
              <a:gd name="connsiteX4" fmla="*/ 688769 w 688769"/>
              <a:gd name="connsiteY4" fmla="*/ 0 h 102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69" h="1027215">
                <a:moveTo>
                  <a:pt x="0" y="1027215"/>
                </a:moveTo>
                <a:cubicBezTo>
                  <a:pt x="150421" y="864424"/>
                  <a:pt x="300842" y="701634"/>
                  <a:pt x="380011" y="581891"/>
                </a:cubicBezTo>
                <a:cubicBezTo>
                  <a:pt x="459180" y="462148"/>
                  <a:pt x="423553" y="405740"/>
                  <a:pt x="475013" y="308758"/>
                </a:cubicBezTo>
                <a:cubicBezTo>
                  <a:pt x="526473" y="211776"/>
                  <a:pt x="688769" y="0"/>
                  <a:pt x="688769" y="0"/>
                </a:cubicBezTo>
                <a:lnTo>
                  <a:pt x="688769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3497263" y="3271838"/>
            <a:ext cx="635000" cy="1050925"/>
          </a:xfrm>
          <a:custGeom>
            <a:avLst/>
            <a:gdLst>
              <a:gd name="connsiteX0" fmla="*/ 0 w 635330"/>
              <a:gd name="connsiteY0" fmla="*/ 1050966 h 1050966"/>
              <a:gd name="connsiteX1" fmla="*/ 516577 w 635330"/>
              <a:gd name="connsiteY1" fmla="*/ 261257 h 1050966"/>
              <a:gd name="connsiteX2" fmla="*/ 635330 w 635330"/>
              <a:gd name="connsiteY2" fmla="*/ 0 h 10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330" h="1050966">
                <a:moveTo>
                  <a:pt x="0" y="1050966"/>
                </a:moveTo>
                <a:cubicBezTo>
                  <a:pt x="205344" y="743692"/>
                  <a:pt x="410689" y="436418"/>
                  <a:pt x="516577" y="261257"/>
                </a:cubicBezTo>
                <a:cubicBezTo>
                  <a:pt x="622465" y="86096"/>
                  <a:pt x="628897" y="43048"/>
                  <a:pt x="63533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3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3600" dirty="0" smtClean="0"/>
              <a:t>LL sin. projekce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71750"/>
            <a:ext cx="3671888" cy="29400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Srdeční silueta je kulatější s nezřetelným apexem</a:t>
            </a:r>
          </a:p>
          <a:p>
            <a:pPr>
              <a:defRPr/>
            </a:pPr>
            <a:r>
              <a:rPr lang="cs-CZ" sz="1700" dirty="0" smtClean="0"/>
              <a:t>Brániční pilíře jdou divergentně</a:t>
            </a:r>
          </a:p>
          <a:p>
            <a:pPr>
              <a:defRPr/>
            </a:pPr>
            <a:r>
              <a:rPr lang="cs-CZ" sz="1700" dirty="0" smtClean="0"/>
              <a:t>Zadní dutá žíla viditelná i v superpozici se srdeční siluetou a bránicí</a:t>
            </a:r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eparované plicní cévy v kraniálních plicních lalocích</a:t>
            </a:r>
          </a:p>
        </p:txBody>
      </p:sp>
      <p:cxnSp>
        <p:nvCxnSpPr>
          <p:cNvPr id="24" name="Přímá spojnice se šipkou 23"/>
          <p:cNvCxnSpPr/>
          <p:nvPr/>
        </p:nvCxnSpPr>
        <p:spPr>
          <a:xfrm flipV="1">
            <a:off x="2971800" y="4092575"/>
            <a:ext cx="447675" cy="1905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Vývojový diagram: spojnice 25"/>
          <p:cNvSpPr/>
          <p:nvPr/>
        </p:nvSpPr>
        <p:spPr>
          <a:xfrm>
            <a:off x="1795463" y="4092575"/>
            <a:ext cx="588962" cy="60642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3211513" y="3240088"/>
            <a:ext cx="1038225" cy="1155700"/>
          </a:xfrm>
          <a:custGeom>
            <a:avLst/>
            <a:gdLst>
              <a:gd name="connsiteX0" fmla="*/ 0 w 1038758"/>
              <a:gd name="connsiteY0" fmla="*/ 1155801 h 1155801"/>
              <a:gd name="connsiteX1" fmla="*/ 219456 w 1038758"/>
              <a:gd name="connsiteY1" fmla="*/ 848563 h 1155801"/>
              <a:gd name="connsiteX2" fmla="*/ 475488 w 1038758"/>
              <a:gd name="connsiteY2" fmla="*/ 665683 h 1155801"/>
              <a:gd name="connsiteX3" fmla="*/ 694944 w 1038758"/>
              <a:gd name="connsiteY3" fmla="*/ 482803 h 1155801"/>
              <a:gd name="connsiteX4" fmla="*/ 943661 w 1038758"/>
              <a:gd name="connsiteY4" fmla="*/ 102412 h 1155801"/>
              <a:gd name="connsiteX5" fmla="*/ 1038758 w 1038758"/>
              <a:gd name="connsiteY5" fmla="*/ 0 h 11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8758" h="1155801">
                <a:moveTo>
                  <a:pt x="0" y="1155801"/>
                </a:moveTo>
                <a:cubicBezTo>
                  <a:pt x="70104" y="1043025"/>
                  <a:pt x="140208" y="930249"/>
                  <a:pt x="219456" y="848563"/>
                </a:cubicBezTo>
                <a:cubicBezTo>
                  <a:pt x="298704" y="766877"/>
                  <a:pt x="396240" y="726643"/>
                  <a:pt x="475488" y="665683"/>
                </a:cubicBezTo>
                <a:cubicBezTo>
                  <a:pt x="554736" y="604723"/>
                  <a:pt x="616915" y="576681"/>
                  <a:pt x="694944" y="482803"/>
                </a:cubicBezTo>
                <a:cubicBezTo>
                  <a:pt x="772973" y="388925"/>
                  <a:pt x="886359" y="182879"/>
                  <a:pt x="943661" y="102412"/>
                </a:cubicBezTo>
                <a:cubicBezTo>
                  <a:pt x="1000963" y="21945"/>
                  <a:pt x="1019860" y="10972"/>
                  <a:pt x="1038758" y="0"/>
                </a:cubicBez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189288" y="3225800"/>
            <a:ext cx="592137" cy="1177925"/>
          </a:xfrm>
          <a:custGeom>
            <a:avLst/>
            <a:gdLst>
              <a:gd name="connsiteX0" fmla="*/ 0 w 592531"/>
              <a:gd name="connsiteY0" fmla="*/ 1177747 h 1177747"/>
              <a:gd name="connsiteX1" fmla="*/ 212141 w 592531"/>
              <a:gd name="connsiteY1" fmla="*/ 811987 h 1177747"/>
              <a:gd name="connsiteX2" fmla="*/ 329184 w 592531"/>
              <a:gd name="connsiteY2" fmla="*/ 651053 h 1177747"/>
              <a:gd name="connsiteX3" fmla="*/ 409651 w 592531"/>
              <a:gd name="connsiteY3" fmla="*/ 409651 h 1177747"/>
              <a:gd name="connsiteX4" fmla="*/ 592531 w 592531"/>
              <a:gd name="connsiteY4" fmla="*/ 0 h 117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531" h="1177747">
                <a:moveTo>
                  <a:pt x="0" y="1177747"/>
                </a:moveTo>
                <a:cubicBezTo>
                  <a:pt x="78638" y="1038758"/>
                  <a:pt x="157277" y="899769"/>
                  <a:pt x="212141" y="811987"/>
                </a:cubicBezTo>
                <a:cubicBezTo>
                  <a:pt x="267005" y="724205"/>
                  <a:pt x="296266" y="718109"/>
                  <a:pt x="329184" y="651053"/>
                </a:cubicBezTo>
                <a:cubicBezTo>
                  <a:pt x="362102" y="583997"/>
                  <a:pt x="365760" y="518160"/>
                  <a:pt x="409651" y="409651"/>
                </a:cubicBezTo>
                <a:cubicBezTo>
                  <a:pt x="453542" y="301142"/>
                  <a:pt x="523036" y="150571"/>
                  <a:pt x="592531" y="0"/>
                </a:cubicBez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8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Chybné polohování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95563"/>
            <a:ext cx="3671888" cy="28924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Malpozice – nejvyšší vyklenutí žeber přesahuje dorzální okraj páteřního kanálu</a:t>
            </a:r>
          </a:p>
          <a:p>
            <a:pPr>
              <a:defRPr/>
            </a:pPr>
            <a:r>
              <a:rPr lang="cs-CZ" sz="1700" dirty="0" smtClean="0"/>
              <a:t>Uměle zmenšený tracheospinální úhel</a:t>
            </a:r>
          </a:p>
          <a:p>
            <a:pPr>
              <a:defRPr/>
            </a:pPr>
            <a:r>
              <a:rPr lang="cs-CZ" sz="1700" dirty="0" smtClean="0"/>
              <a:t>Uměle prodloužená dlouhá osa srdeční</a:t>
            </a:r>
          </a:p>
          <a:p>
            <a:pPr>
              <a:defRPr/>
            </a:pPr>
            <a:r>
              <a:rPr lang="cs-CZ" sz="1700" dirty="0" smtClean="0"/>
              <a:t>Imitace kardiomegalie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3200400" y="2743200"/>
            <a:ext cx="152400" cy="22860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3409950" y="2727325"/>
            <a:ext cx="152400" cy="22860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3617913" y="2727325"/>
            <a:ext cx="160337" cy="22860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2667000" y="3759200"/>
            <a:ext cx="152400" cy="142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olný tvar 5"/>
          <p:cNvSpPr/>
          <p:nvPr/>
        </p:nvSpPr>
        <p:spPr>
          <a:xfrm>
            <a:off x="2695575" y="3125788"/>
            <a:ext cx="1139825" cy="149225"/>
          </a:xfrm>
          <a:custGeom>
            <a:avLst/>
            <a:gdLst>
              <a:gd name="connsiteX0" fmla="*/ 0 w 1139588"/>
              <a:gd name="connsiteY0" fmla="*/ 293 h 150419"/>
              <a:gd name="connsiteX1" fmla="*/ 122830 w 1139588"/>
              <a:gd name="connsiteY1" fmla="*/ 7117 h 150419"/>
              <a:gd name="connsiteX2" fmla="*/ 361666 w 1139588"/>
              <a:gd name="connsiteY2" fmla="*/ 48060 h 150419"/>
              <a:gd name="connsiteX3" fmla="*/ 798394 w 1139588"/>
              <a:gd name="connsiteY3" fmla="*/ 109475 h 150419"/>
              <a:gd name="connsiteX4" fmla="*/ 1139588 w 1139588"/>
              <a:gd name="connsiteY4" fmla="*/ 150419 h 150419"/>
              <a:gd name="connsiteX5" fmla="*/ 1139588 w 1139588"/>
              <a:gd name="connsiteY5" fmla="*/ 150419 h 150419"/>
              <a:gd name="connsiteX6" fmla="*/ 1139588 w 1139588"/>
              <a:gd name="connsiteY6" fmla="*/ 150419 h 15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9588" h="150419">
                <a:moveTo>
                  <a:pt x="0" y="293"/>
                </a:moveTo>
                <a:cubicBezTo>
                  <a:pt x="31276" y="-276"/>
                  <a:pt x="62552" y="-844"/>
                  <a:pt x="122830" y="7117"/>
                </a:cubicBezTo>
                <a:cubicBezTo>
                  <a:pt x="183108" y="15078"/>
                  <a:pt x="249072" y="31000"/>
                  <a:pt x="361666" y="48060"/>
                </a:cubicBezTo>
                <a:cubicBezTo>
                  <a:pt x="474260" y="65120"/>
                  <a:pt x="668740" y="92415"/>
                  <a:pt x="798394" y="109475"/>
                </a:cubicBezTo>
                <a:cubicBezTo>
                  <a:pt x="928048" y="126535"/>
                  <a:pt x="1139588" y="150419"/>
                  <a:pt x="1139588" y="150419"/>
                </a:cubicBezTo>
                <a:lnTo>
                  <a:pt x="1139588" y="150419"/>
                </a:lnTo>
                <a:lnTo>
                  <a:pt x="1139588" y="150419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9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Chybné polohování</a:t>
            </a:r>
            <a:endParaRPr lang="cs-CZ" sz="36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03500"/>
            <a:ext cx="3671888" cy="2876550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Superpozice hrudních končetin</a:t>
            </a:r>
          </a:p>
          <a:p>
            <a:pPr>
              <a:defRPr/>
            </a:pPr>
            <a:r>
              <a:rPr lang="cs-CZ" sz="1700" dirty="0" smtClean="0"/>
              <a:t>Znemožňuje posouzení kraniálního mediastina a kraniálních plicních laloků</a:t>
            </a:r>
          </a:p>
        </p:txBody>
      </p:sp>
      <p:sp>
        <p:nvSpPr>
          <p:cNvPr id="2" name="Vývojový diagram: spojnice 1"/>
          <p:cNvSpPr/>
          <p:nvPr/>
        </p:nvSpPr>
        <p:spPr>
          <a:xfrm>
            <a:off x="809625" y="3505200"/>
            <a:ext cx="1392238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7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Správné polohování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</a:t>
            </a:r>
          </a:p>
          <a:p>
            <a:pPr>
              <a:defRPr/>
            </a:pPr>
            <a:r>
              <a:rPr lang="cs-CZ" sz="1700" dirty="0" smtClean="0"/>
              <a:t>Sternum a páteř v superpozici</a:t>
            </a:r>
          </a:p>
          <a:p>
            <a:pPr>
              <a:defRPr/>
            </a:pPr>
            <a:r>
              <a:rPr lang="cs-CZ" sz="1700" dirty="0" smtClean="0"/>
              <a:t>Trnovité výběžky ve středu obratle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58" t="2500" r="3648" b="2680"/>
          <a:stretch/>
        </p:blipFill>
        <p:spPr>
          <a:xfrm>
            <a:off x="1276350" y="2309813"/>
            <a:ext cx="2676525" cy="3463925"/>
          </a:xfrm>
        </p:spPr>
      </p:pic>
      <p:sp>
        <p:nvSpPr>
          <p:cNvPr id="2" name="Vývojový diagram: spojnice 1"/>
          <p:cNvSpPr/>
          <p:nvPr/>
        </p:nvSpPr>
        <p:spPr>
          <a:xfrm>
            <a:off x="2471137" y="3210025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 flipH="1">
            <a:off x="2637323" y="2971784"/>
            <a:ext cx="48628" cy="1003450"/>
          </a:xfrm>
          <a:custGeom>
            <a:avLst/>
            <a:gdLst>
              <a:gd name="connsiteX0" fmla="*/ 0 w 1139588"/>
              <a:gd name="connsiteY0" fmla="*/ 293 h 150419"/>
              <a:gd name="connsiteX1" fmla="*/ 122830 w 1139588"/>
              <a:gd name="connsiteY1" fmla="*/ 7117 h 150419"/>
              <a:gd name="connsiteX2" fmla="*/ 361666 w 1139588"/>
              <a:gd name="connsiteY2" fmla="*/ 48060 h 150419"/>
              <a:gd name="connsiteX3" fmla="*/ 798394 w 1139588"/>
              <a:gd name="connsiteY3" fmla="*/ 109475 h 150419"/>
              <a:gd name="connsiteX4" fmla="*/ 1139588 w 1139588"/>
              <a:gd name="connsiteY4" fmla="*/ 150419 h 150419"/>
              <a:gd name="connsiteX5" fmla="*/ 1139588 w 1139588"/>
              <a:gd name="connsiteY5" fmla="*/ 150419 h 150419"/>
              <a:gd name="connsiteX6" fmla="*/ 1139588 w 1139588"/>
              <a:gd name="connsiteY6" fmla="*/ 150419 h 15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9588" h="150419">
                <a:moveTo>
                  <a:pt x="0" y="293"/>
                </a:moveTo>
                <a:cubicBezTo>
                  <a:pt x="31276" y="-276"/>
                  <a:pt x="62552" y="-844"/>
                  <a:pt x="122830" y="7117"/>
                </a:cubicBezTo>
                <a:cubicBezTo>
                  <a:pt x="183108" y="15078"/>
                  <a:pt x="249072" y="31000"/>
                  <a:pt x="361666" y="48060"/>
                </a:cubicBezTo>
                <a:cubicBezTo>
                  <a:pt x="474260" y="65120"/>
                  <a:pt x="668740" y="92415"/>
                  <a:pt x="798394" y="109475"/>
                </a:cubicBezTo>
                <a:cubicBezTo>
                  <a:pt x="928048" y="126535"/>
                  <a:pt x="1139588" y="150419"/>
                  <a:pt x="1139588" y="150419"/>
                </a:cubicBezTo>
                <a:lnTo>
                  <a:pt x="1139588" y="150419"/>
                </a:lnTo>
                <a:lnTo>
                  <a:pt x="1139588" y="150419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87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Správné polohování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51113"/>
            <a:ext cx="3671888" cy="29813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Hlavičky párových žeber v superpozici</a:t>
            </a:r>
          </a:p>
          <a:p>
            <a:pPr>
              <a:defRPr/>
            </a:pPr>
            <a:r>
              <a:rPr lang="cs-CZ" sz="1700" dirty="0" smtClean="0"/>
              <a:t>Nejvyšší vyklenutí žeber nepřesahuje dorzální okraj páteřního kanálu</a:t>
            </a:r>
          </a:p>
          <a:p>
            <a:pPr>
              <a:defRPr/>
            </a:pPr>
            <a:r>
              <a:rPr lang="cs-CZ" sz="1700" dirty="0" smtClean="0"/>
              <a:t>Přední končetiny vytažené kraniálně</a:t>
            </a:r>
          </a:p>
        </p:txBody>
      </p:sp>
      <p:sp>
        <p:nvSpPr>
          <p:cNvPr id="3" name="Vývojový diagram: spojnice 2"/>
          <p:cNvSpPr/>
          <p:nvPr/>
        </p:nvSpPr>
        <p:spPr>
          <a:xfrm flipV="1">
            <a:off x="2678113" y="2895600"/>
            <a:ext cx="304800" cy="304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3048000" y="3046413"/>
            <a:ext cx="1098550" cy="26987"/>
          </a:xfrm>
          <a:custGeom>
            <a:avLst/>
            <a:gdLst>
              <a:gd name="connsiteX0" fmla="*/ 0 w 1098550"/>
              <a:gd name="connsiteY0" fmla="*/ 27281 h 27281"/>
              <a:gd name="connsiteX1" fmla="*/ 374650 w 1098550"/>
              <a:gd name="connsiteY1" fmla="*/ 1881 h 27281"/>
              <a:gd name="connsiteX2" fmla="*/ 615950 w 1098550"/>
              <a:gd name="connsiteY2" fmla="*/ 1881 h 27281"/>
              <a:gd name="connsiteX3" fmla="*/ 844550 w 1098550"/>
              <a:gd name="connsiteY3" fmla="*/ 1881 h 27281"/>
              <a:gd name="connsiteX4" fmla="*/ 1098550 w 1098550"/>
              <a:gd name="connsiteY4" fmla="*/ 20931 h 2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550" h="27281">
                <a:moveTo>
                  <a:pt x="0" y="27281"/>
                </a:moveTo>
                <a:cubicBezTo>
                  <a:pt x="135996" y="16697"/>
                  <a:pt x="271992" y="6114"/>
                  <a:pt x="374650" y="1881"/>
                </a:cubicBezTo>
                <a:cubicBezTo>
                  <a:pt x="477308" y="-2352"/>
                  <a:pt x="615950" y="1881"/>
                  <a:pt x="615950" y="1881"/>
                </a:cubicBezTo>
                <a:cubicBezTo>
                  <a:pt x="694267" y="1881"/>
                  <a:pt x="764117" y="-1294"/>
                  <a:pt x="844550" y="1881"/>
                </a:cubicBezTo>
                <a:cubicBezTo>
                  <a:pt x="924983" y="5056"/>
                  <a:pt x="1011766" y="12993"/>
                  <a:pt x="1098550" y="20931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37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Mezidruhové a meziplemenné variability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225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Mezidruhová variabilita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 (VD) </a:t>
            </a:r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apex vlevo</a:t>
            </a:r>
          </a:p>
          <a:p>
            <a:pPr>
              <a:defRPr/>
            </a:pPr>
            <a:r>
              <a:rPr lang="cs-CZ" sz="1700" dirty="0" smtClean="0"/>
              <a:t>Ouško levého atria v pozici 2:30 – 3</a:t>
            </a:r>
          </a:p>
          <a:p>
            <a:pPr>
              <a:defRPr/>
            </a:pPr>
            <a:r>
              <a:rPr lang="cs-CZ" sz="1700" dirty="0" smtClean="0"/>
              <a:t>Levé atrium v úhlu bifurkace (pozice 5 – 7)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err="1" smtClean="0"/>
              <a:t>Fe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 (VD)</a:t>
            </a:r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apex v mediánní rovině</a:t>
            </a:r>
          </a:p>
          <a:p>
            <a:pPr>
              <a:defRPr/>
            </a:pPr>
            <a:r>
              <a:rPr lang="cs-CZ" sz="1700" dirty="0" smtClean="0"/>
              <a:t>Ouško levého atria a levé atrium v pozici 1 – 2</a:t>
            </a:r>
          </a:p>
          <a:p>
            <a:pPr>
              <a:defRPr/>
            </a:pPr>
            <a:r>
              <a:rPr lang="cs-CZ" sz="1700" dirty="0" smtClean="0"/>
              <a:t>Truncus pulmonalis</a:t>
            </a:r>
            <a:r>
              <a:rPr lang="cs-CZ" sz="1700" dirty="0"/>
              <a:t> </a:t>
            </a:r>
            <a:r>
              <a:rPr lang="cs-CZ" sz="1700" dirty="0" smtClean="0"/>
              <a:t>(často nezřetelný)</a:t>
            </a:r>
          </a:p>
        </p:txBody>
      </p:sp>
    </p:spTree>
    <p:extLst>
      <p:ext uri="{BB962C8B-B14F-4D97-AF65-F5344CB8AC3E}">
        <p14:creationId xmlns:p14="http://schemas.microsoft.com/office/powerpoint/2010/main" val="10188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tabLst>
                <a:tab pos="5832475" algn="l"/>
              </a:tabLst>
            </a:pPr>
            <a:r>
              <a:rPr lang="cs-CZ" altLang="cs-CZ" sz="3600" dirty="0" smtClean="0">
                <a:solidFill>
                  <a:schemeClr val="tx1"/>
                </a:solidFill>
                <a:cs typeface="Trebuchet MS" panose="020B0603020202020204" pitchFamily="34" charset="0"/>
              </a:rPr>
              <a:t>Meziplemenná variabilita</a:t>
            </a:r>
            <a:endParaRPr lang="cs-CZ" altLang="cs-CZ" sz="1700" b="0" dirty="0" smtClean="0">
              <a:solidFill>
                <a:schemeClr val="tx1"/>
              </a:solidFill>
              <a:cs typeface="Trebuchet MS" panose="020B0603020202020204" pitchFamily="34" charset="0"/>
            </a:endParaRPr>
          </a:p>
        </p:txBody>
      </p:sp>
      <p:pic>
        <p:nvPicPr>
          <p:cNvPr id="83971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2821" r="11143" b="4071"/>
          <a:stretch/>
        </p:blipFill>
        <p:spPr bwMode="auto">
          <a:xfrm>
            <a:off x="914400" y="1898650"/>
            <a:ext cx="19145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b="2754"/>
          <a:stretch>
            <a:fillRect/>
          </a:stretch>
        </p:blipFill>
        <p:spPr bwMode="auto">
          <a:xfrm>
            <a:off x="3473450" y="1900238"/>
            <a:ext cx="20542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3838" r="7842"/>
          <a:stretch/>
        </p:blipFill>
        <p:spPr bwMode="auto">
          <a:xfrm>
            <a:off x="6172200" y="1905000"/>
            <a:ext cx="20574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7816" r="6232" b="2722"/>
          <a:stretch/>
        </p:blipFill>
        <p:spPr bwMode="auto">
          <a:xfrm>
            <a:off x="667971" y="4496602"/>
            <a:ext cx="240738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2500" r="4620" b="-258"/>
          <a:stretch/>
        </p:blipFill>
        <p:spPr bwMode="auto">
          <a:xfrm>
            <a:off x="3186112" y="4496602"/>
            <a:ext cx="2644774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17473" r="5487" b="3822"/>
          <a:stretch>
            <a:fillRect/>
          </a:stretch>
        </p:blipFill>
        <p:spPr bwMode="auto">
          <a:xfrm>
            <a:off x="5941645" y="4496602"/>
            <a:ext cx="2518509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715282" y="1895614"/>
            <a:ext cx="1072730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 smtClean="0">
                <a:latin typeface="+mn-lt"/>
              </a:rPr>
              <a:t>Sudovitý</a:t>
            </a:r>
            <a:endParaRPr lang="cs-CZ" sz="1700" b="0" dirty="0"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101259" y="1897062"/>
            <a:ext cx="1540806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Hluboký </a:t>
            </a:r>
            <a:r>
              <a:rPr lang="cs-CZ" sz="1700" b="0" dirty="0" smtClean="0">
                <a:latin typeface="+mn-lt"/>
              </a:rPr>
              <a:t>úzký</a:t>
            </a:r>
            <a:endParaRPr lang="cs-CZ" sz="1700" b="0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829672" y="1895475"/>
            <a:ext cx="1346844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„Normální</a:t>
            </a:r>
            <a:r>
              <a:rPr lang="cs-CZ" sz="1700" b="0" dirty="0" smtClean="0">
                <a:latin typeface="+mn-lt"/>
              </a:rPr>
              <a:t>“</a:t>
            </a:r>
            <a:endParaRPr lang="cs-CZ" sz="17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5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Stáří pacienta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225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Indikace k rtg. vyšetření KVS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8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>
                <a:cs typeface="Trebuchet MS" pitchFamily="34" charset="0"/>
              </a:rPr>
              <a:t>S</a:t>
            </a:r>
            <a:r>
              <a:rPr lang="cs-CZ" altLang="cs-CZ" sz="3600" dirty="0" smtClean="0">
                <a:cs typeface="Trebuchet MS" pitchFamily="34" charset="0"/>
              </a:rPr>
              <a:t>táří pacienta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2 roky</a:t>
            </a:r>
            <a:endParaRPr lang="cs-CZ" sz="17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14 roků</a:t>
            </a:r>
            <a:endParaRPr lang="cs-CZ" sz="1700" dirty="0"/>
          </a:p>
        </p:txBody>
      </p:sp>
      <p:pic>
        <p:nvPicPr>
          <p:cNvPr id="11059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995613"/>
            <a:ext cx="3687763" cy="26209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989263"/>
            <a:ext cx="3671887" cy="26336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2514600" y="4343400"/>
            <a:ext cx="5334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6553200" y="4419600"/>
            <a:ext cx="990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Juvenilní jedinec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573"/>
          <a:stretch/>
        </p:blipFill>
        <p:spPr>
          <a:xfrm>
            <a:off x="962646" y="2569002"/>
            <a:ext cx="3133616" cy="2931911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4430260" y="2569002"/>
            <a:ext cx="3958998" cy="2917398"/>
          </a:xfrm>
        </p:spPr>
      </p:pic>
    </p:spTree>
    <p:extLst>
      <p:ext uri="{BB962C8B-B14F-4D97-AF65-F5344CB8AC3E}">
        <p14:creationId xmlns:p14="http://schemas.microsoft.com/office/powerpoint/2010/main" val="19561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Juvenilní jedinec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2325" y="2600325"/>
            <a:ext cx="3646488" cy="28829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Fyziologický rtg. nález:</a:t>
            </a:r>
          </a:p>
          <a:p>
            <a:pPr marL="623888" indent="-260350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t</a:t>
            </a:r>
            <a:r>
              <a:rPr lang="cs-CZ" sz="1700" dirty="0" err="1" smtClean="0"/>
              <a:t>hymus</a:t>
            </a:r>
            <a:r>
              <a:rPr lang="cs-CZ" sz="1700" dirty="0" smtClean="0"/>
              <a:t> – teoreticky </a:t>
            </a:r>
            <a:r>
              <a:rPr lang="cs-CZ" sz="1700" dirty="0"/>
              <a:t>možná záměna za kolabovaný plicní </a:t>
            </a:r>
            <a:r>
              <a:rPr lang="cs-CZ" sz="1700" dirty="0" smtClean="0"/>
              <a:t>lalok</a:t>
            </a:r>
            <a:endParaRPr lang="cs-CZ" sz="1700" dirty="0"/>
          </a:p>
          <a:p>
            <a:pPr marL="623888" indent="-2603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elativní kardiomegalie</a:t>
            </a:r>
          </a:p>
          <a:p>
            <a:pPr marL="623888" indent="-2603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etální oběh – dominantní pravé srdce</a:t>
            </a:r>
          </a:p>
        </p:txBody>
      </p:sp>
      <p:sp>
        <p:nvSpPr>
          <p:cNvPr id="3" name="Rovnoramenný trojúhelník 2"/>
          <p:cNvSpPr/>
          <p:nvPr/>
        </p:nvSpPr>
        <p:spPr>
          <a:xfrm rot="6686596">
            <a:off x="2152650" y="4330700"/>
            <a:ext cx="511175" cy="790575"/>
          </a:xfrm>
          <a:prstGeom prst="triangle">
            <a:avLst>
              <a:gd name="adj" fmla="val 78424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Vývojový diagram: spojnice 5"/>
          <p:cNvSpPr/>
          <p:nvPr/>
        </p:nvSpPr>
        <p:spPr>
          <a:xfrm>
            <a:off x="2395538" y="3575050"/>
            <a:ext cx="1524000" cy="1566863"/>
          </a:xfrm>
          <a:prstGeom prst="flowChartConnector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Geriatrický jedinec</a:t>
            </a:r>
          </a:p>
        </p:txBody>
      </p:sp>
      <p:pic>
        <p:nvPicPr>
          <p:cNvPr id="10957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960" y="2353036"/>
            <a:ext cx="2603218" cy="3377477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cs-CZ" sz="1700" dirty="0" smtClean="0"/>
              <a:t>Mírně zvýšená opacita plicního pole u geriatrických pacientů (degenerativní změny, fibróza)</a:t>
            </a:r>
          </a:p>
          <a:p>
            <a:pPr>
              <a:defRPr/>
            </a:pPr>
            <a:r>
              <a:rPr lang="cs-CZ" sz="1700" dirty="0" smtClean="0"/>
              <a:t>Prominující aortální oblouk (u cca 28 % koček starších 10 let)</a:t>
            </a:r>
          </a:p>
          <a:p>
            <a:pPr>
              <a:defRPr/>
            </a:pPr>
            <a:r>
              <a:rPr lang="cs-CZ" sz="1700" dirty="0" smtClean="0"/>
              <a:t>Pokles dlouhé srdeční osy u geriatrických koček – příčina nejasná (u 40 % koček starších 12 let)</a:t>
            </a:r>
          </a:p>
        </p:txBody>
      </p:sp>
      <p:sp>
        <p:nvSpPr>
          <p:cNvPr id="5" name="Vývojový diagram: spojnice 4"/>
          <p:cNvSpPr/>
          <p:nvPr/>
        </p:nvSpPr>
        <p:spPr>
          <a:xfrm>
            <a:off x="2300288" y="3200400"/>
            <a:ext cx="609600" cy="609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Geriatrický jedinec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sz="1700" dirty="0" smtClean="0"/>
              <a:t>Prominující aortální oblouk</a:t>
            </a:r>
          </a:p>
          <a:p>
            <a:r>
              <a:rPr lang="cs-CZ" sz="1700" dirty="0" smtClean="0"/>
              <a:t>Dif. dg. Fe: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g</a:t>
            </a:r>
            <a:r>
              <a:rPr lang="cs-CZ" sz="1700" dirty="0" smtClean="0"/>
              <a:t>eriatrická kočka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ypertenze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ypertyreóza</a:t>
            </a:r>
          </a:p>
          <a:p>
            <a:pPr marL="361950" indent="-361950"/>
            <a:r>
              <a:rPr lang="cs-CZ" sz="1700" dirty="0" smtClean="0"/>
              <a:t>Dif. dg. Ca: 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g</a:t>
            </a:r>
            <a:r>
              <a:rPr lang="cs-CZ" sz="1700" dirty="0" smtClean="0"/>
              <a:t>eriatrický pes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a</a:t>
            </a:r>
            <a:r>
              <a:rPr lang="cs-CZ" sz="1700" dirty="0" smtClean="0"/>
              <a:t>ortální stenóza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/>
              <a:t>h</a:t>
            </a:r>
            <a:r>
              <a:rPr lang="cs-CZ" sz="1700" dirty="0" smtClean="0"/>
              <a:t>ypotyreóza</a:t>
            </a:r>
          </a:p>
          <a:p>
            <a:pPr marL="627063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PDA, PRAA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73" y="2222500"/>
            <a:ext cx="2639392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Výživný stav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225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Výživný stav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</a:t>
            </a:r>
            <a:endParaRPr lang="cs-CZ" sz="1700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0538" y="2809875"/>
            <a:ext cx="1785937" cy="29924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859088"/>
            <a:ext cx="3671887" cy="2894012"/>
          </a:xfrm>
        </p:spPr>
      </p:pic>
    </p:spTree>
    <p:extLst>
      <p:ext uri="{BB962C8B-B14F-4D97-AF65-F5344CB8AC3E}">
        <p14:creationId xmlns:p14="http://schemas.microsoft.com/office/powerpoint/2010/main" val="14310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81275"/>
            <a:ext cx="3671888" cy="2921000"/>
          </a:xfr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Obezita – Fe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Z</a:t>
            </a:r>
            <a:r>
              <a:rPr lang="cs-CZ" sz="1700" dirty="0" smtClean="0"/>
              <a:t>výšená </a:t>
            </a:r>
            <a:r>
              <a:rPr lang="cs-CZ" sz="1700" dirty="0"/>
              <a:t>opacita plicního pole může imitovat infiltraci plicního pole včetně kardiogenního </a:t>
            </a:r>
            <a:r>
              <a:rPr lang="cs-CZ" sz="1700" dirty="0" smtClean="0"/>
              <a:t>edému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Imitace kardiomegalie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Rozšířené </a:t>
            </a:r>
            <a:r>
              <a:rPr lang="cs-CZ" sz="1700" dirty="0"/>
              <a:t>kraniální </a:t>
            </a:r>
            <a:r>
              <a:rPr lang="cs-CZ" sz="1700" dirty="0" smtClean="0"/>
              <a:t>mediastinum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pleurální </a:t>
            </a:r>
            <a:r>
              <a:rPr lang="cs-CZ" sz="1700" dirty="0" smtClean="0"/>
              <a:t>efuze</a:t>
            </a:r>
            <a:endParaRPr lang="cs-CZ" sz="1700" dirty="0"/>
          </a:p>
        </p:txBody>
      </p:sp>
      <p:sp>
        <p:nvSpPr>
          <p:cNvPr id="11" name="Ovál 10"/>
          <p:cNvSpPr/>
          <p:nvPr/>
        </p:nvSpPr>
        <p:spPr>
          <a:xfrm>
            <a:off x="2438400" y="3124200"/>
            <a:ext cx="9906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646363" y="3048000"/>
            <a:ext cx="3254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9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Obezita – Ca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566" r="104"/>
          <a:stretch/>
        </p:blipFill>
        <p:spPr>
          <a:xfrm>
            <a:off x="1165225" y="2447925"/>
            <a:ext cx="2941638" cy="3257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</a:t>
            </a:r>
            <a:r>
              <a:rPr lang="cs-CZ" sz="1700" dirty="0" smtClean="0"/>
              <a:t>uk v kraniálním mediastinu → imitace masy nebo tekutiny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pravostranné kardiomegalie: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silueta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uk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095500" y="3276600"/>
            <a:ext cx="685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Vývojový diagram: spojnice 10"/>
          <p:cNvSpPr/>
          <p:nvPr/>
        </p:nvSpPr>
        <p:spPr>
          <a:xfrm>
            <a:off x="1554163" y="3617913"/>
            <a:ext cx="1082675" cy="1128712"/>
          </a:xfrm>
          <a:prstGeom prst="flowChartConnector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Vývojový diagram: zpoždění 11"/>
          <p:cNvSpPr/>
          <p:nvPr/>
        </p:nvSpPr>
        <p:spPr>
          <a:xfrm rot="10800000">
            <a:off x="1895475" y="3678238"/>
            <a:ext cx="400050" cy="960437"/>
          </a:xfrm>
          <a:prstGeom prst="flowChartDelay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1608138" y="4076700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1608138" y="4294188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1608138" y="4511675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0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Kachexie – Fe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nížená opacita </a:t>
            </a:r>
            <a:r>
              <a:rPr lang="cs-CZ" sz="1700" dirty="0"/>
              <a:t>plicního </a:t>
            </a:r>
            <a:r>
              <a:rPr lang="cs-CZ" sz="1700" dirty="0" smtClean="0"/>
              <a:t>pole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(Vizualizace </a:t>
            </a:r>
            <a:r>
              <a:rPr lang="cs-CZ" sz="1700" dirty="0"/>
              <a:t>v. </a:t>
            </a:r>
            <a:r>
              <a:rPr lang="cs-CZ" sz="1700" dirty="0" err="1" smtClean="0"/>
              <a:t>azygos</a:t>
            </a:r>
            <a:r>
              <a:rPr lang="cs-CZ" sz="1700" dirty="0" smtClean="0"/>
              <a:t>)</a:t>
            </a:r>
          </a:p>
          <a:p>
            <a:pPr>
              <a:defRPr/>
            </a:pPr>
            <a:r>
              <a:rPr lang="cs-CZ" sz="1700" dirty="0" smtClean="0"/>
              <a:t>(Ztráta detailu v dutině břišní)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1614" y="2228058"/>
            <a:ext cx="2267909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Indikace k rtg. vyšetření KVS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Detekce a screening onemocnění </a:t>
            </a:r>
            <a:r>
              <a:rPr lang="cs-CZ" sz="1700" dirty="0" smtClean="0"/>
              <a:t>KVS:</a:t>
            </a:r>
            <a:endParaRPr lang="cs-CZ" sz="1700" dirty="0"/>
          </a:p>
          <a:p>
            <a:pPr marL="636588" indent="-282575">
              <a:buFont typeface="Wingdings" panose="05000000000000000000" pitchFamily="2" charset="2"/>
              <a:buChar char="Ø"/>
            </a:pPr>
            <a:r>
              <a:rPr lang="cs-CZ" sz="1700" dirty="0"/>
              <a:t>přítomnost kardiomegalie (generalizovaná x lokalizovaná</a:t>
            </a:r>
            <a:r>
              <a:rPr lang="cs-CZ" sz="1700" dirty="0" smtClean="0"/>
              <a:t>)</a:t>
            </a:r>
            <a:endParaRPr lang="cs-CZ" sz="1700" dirty="0"/>
          </a:p>
          <a:p>
            <a:pPr marL="636588" indent="-282575">
              <a:buFont typeface="Wingdings" panose="05000000000000000000" pitchFamily="2" charset="2"/>
              <a:buChar char="Ø"/>
            </a:pPr>
            <a:r>
              <a:rPr lang="cs-CZ" sz="1700" dirty="0"/>
              <a:t>sledování progrese </a:t>
            </a:r>
            <a:r>
              <a:rPr lang="cs-CZ" sz="1700" dirty="0" smtClean="0"/>
              <a:t>onemocnění </a:t>
            </a:r>
            <a:r>
              <a:rPr lang="cs-CZ" sz="1700" dirty="0"/>
              <a:t>v průběhu času </a:t>
            </a:r>
            <a:r>
              <a:rPr lang="cs-CZ" sz="1700" dirty="0" smtClean="0"/>
              <a:t>(srdeční selhání)</a:t>
            </a:r>
            <a:endParaRPr lang="cs-CZ" sz="1700" dirty="0"/>
          </a:p>
          <a:p>
            <a:pPr marL="636588" indent="-282575">
              <a:buFont typeface="Wingdings" panose="05000000000000000000" pitchFamily="2" charset="2"/>
              <a:buChar char="Ø"/>
            </a:pPr>
            <a:r>
              <a:rPr lang="cs-CZ" sz="1700" dirty="0"/>
              <a:t>rtg. příznaky </a:t>
            </a:r>
            <a:r>
              <a:rPr lang="cs-CZ" sz="1700" dirty="0" smtClean="0"/>
              <a:t>pravostranného/levostranného </a:t>
            </a:r>
            <a:r>
              <a:rPr lang="cs-CZ" sz="1700" dirty="0"/>
              <a:t>srdečního </a:t>
            </a:r>
            <a:r>
              <a:rPr lang="cs-CZ" sz="1700" dirty="0" smtClean="0"/>
              <a:t>selhání</a:t>
            </a:r>
          </a:p>
          <a:p>
            <a:pPr marL="354013" indent="0">
              <a:buNone/>
            </a:pPr>
            <a:endParaRPr lang="cs-CZ" sz="1700" dirty="0"/>
          </a:p>
          <a:p>
            <a:r>
              <a:rPr lang="cs-CZ" sz="1700" dirty="0" smtClean="0"/>
              <a:t>Rtg. vyšetření NENAHRAZUJE klinické, USG a EKG vyšetření!!!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7990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/>
              <a:t>Anatomické malformace hrudní </a:t>
            </a:r>
            <a:r>
              <a:rPr lang="cs-CZ" sz="1700" dirty="0" smtClean="0"/>
              <a:t>stěny</a:t>
            </a:r>
            <a:endParaRPr lang="cs-CZ" sz="17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itchFamily="34" charset="0"/>
              </a:rPr>
              <a:t>Deformity hrudní stěny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Deformity sterna – kongenitální (vývojové):</a:t>
            </a:r>
          </a:p>
          <a:p>
            <a:pPr marL="633413" indent="-279400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p</a:t>
            </a:r>
            <a:r>
              <a:rPr lang="cs-CZ" sz="1700" dirty="0" err="1" smtClean="0"/>
              <a:t>ectus</a:t>
            </a:r>
            <a:r>
              <a:rPr lang="cs-CZ" sz="1700" dirty="0" smtClean="0"/>
              <a:t> excavatum</a:t>
            </a:r>
            <a:r>
              <a:rPr lang="cs-CZ" sz="1700" dirty="0"/>
              <a:t> </a:t>
            </a:r>
            <a:r>
              <a:rPr lang="cs-CZ" sz="1700" dirty="0" smtClean="0"/>
              <a:t>– dorzoventrální oploštění  zejména ve střední části, </a:t>
            </a:r>
            <a:r>
              <a:rPr lang="pl-PL" sz="1700" dirty="0" smtClean="0"/>
              <a:t>může být přítomna levopozice srdce z důvodu deformity sterna</a:t>
            </a:r>
            <a:endParaRPr lang="cs-CZ" sz="1700" dirty="0" smtClean="0"/>
          </a:p>
          <a:p>
            <a:pPr marL="633413" indent="-2794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„</a:t>
            </a:r>
            <a:r>
              <a:rPr lang="cs-CZ" sz="1700" dirty="0" err="1"/>
              <a:t>f</a:t>
            </a:r>
            <a:r>
              <a:rPr lang="cs-CZ" sz="1700" dirty="0" err="1" smtClean="0"/>
              <a:t>lat</a:t>
            </a:r>
            <a:r>
              <a:rPr lang="cs-CZ" sz="1700" dirty="0" smtClean="0"/>
              <a:t> </a:t>
            </a:r>
            <a:r>
              <a:rPr lang="cs-CZ" sz="1700" dirty="0" err="1" smtClean="0"/>
              <a:t>puppy</a:t>
            </a:r>
            <a:r>
              <a:rPr lang="cs-CZ" sz="1700" dirty="0" smtClean="0"/>
              <a:t> syndrom“ – obdobného vzhledu jako </a:t>
            </a:r>
            <a:r>
              <a:rPr lang="cs-CZ" sz="1700" dirty="0" err="1" smtClean="0"/>
              <a:t>pectus</a:t>
            </a:r>
            <a:r>
              <a:rPr lang="cs-CZ" sz="1700" dirty="0" smtClean="0"/>
              <a:t> </a:t>
            </a:r>
            <a:r>
              <a:rPr lang="cs-CZ" sz="1700" dirty="0" err="1" smtClean="0"/>
              <a:t>excavatum</a:t>
            </a:r>
            <a:r>
              <a:rPr lang="cs-CZ" sz="1700" dirty="0" smtClean="0"/>
              <a:t>, dorzoventrální oploštění v celém průběhu – končetiny směřující do stran (zvíře není schopno stát), nejčastěji u štěňat ve věku 2 – 4 týdnů stáří</a:t>
            </a:r>
          </a:p>
          <a:p>
            <a:pPr marL="633413" indent="-279400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p</a:t>
            </a:r>
            <a:r>
              <a:rPr lang="cs-CZ" sz="1700" dirty="0" err="1" smtClean="0"/>
              <a:t>ectus</a:t>
            </a:r>
            <a:r>
              <a:rPr lang="cs-CZ" sz="1700" dirty="0" smtClean="0"/>
              <a:t> </a:t>
            </a:r>
            <a:r>
              <a:rPr lang="cs-CZ" sz="1700" dirty="0" err="1" smtClean="0"/>
              <a:t>carinatum</a:t>
            </a:r>
            <a:r>
              <a:rPr lang="cs-CZ" sz="1700" dirty="0"/>
              <a:t> </a:t>
            </a:r>
            <a:r>
              <a:rPr lang="cs-CZ" sz="1700" dirty="0" smtClean="0"/>
              <a:t>– sternum směřuje ventrálně, může být přítomna d</a:t>
            </a:r>
            <a:r>
              <a:rPr lang="pl-PL" sz="1700" dirty="0" smtClean="0"/>
              <a:t>extropozice srdce z důvodu deformity sterna</a:t>
            </a: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Pyknotický hrudník – normální nález u brachycefalických plemen</a:t>
            </a:r>
          </a:p>
        </p:txBody>
      </p:sp>
    </p:spTree>
    <p:extLst>
      <p:ext uri="{BB962C8B-B14F-4D97-AF65-F5344CB8AC3E}">
        <p14:creationId xmlns:p14="http://schemas.microsoft.com/office/powerpoint/2010/main" val="4035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Pectus excavatum</a:t>
            </a:r>
            <a:endParaRPr lang="cs-CZ" sz="36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DV projekce</a:t>
            </a:r>
          </a:p>
          <a:p>
            <a:r>
              <a:rPr lang="cs-CZ" sz="1700" dirty="0" smtClean="0"/>
              <a:t>Vážné deformity sterna mohou vést až k mediastinálnímu posunu srdce</a:t>
            </a:r>
          </a:p>
          <a:p>
            <a:r>
              <a:rPr lang="pl-PL" sz="1700" dirty="0" smtClean="0"/>
              <a:t>Na snímku patrná levopozice srdce (vlivem deformity sterna)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29" y="2487160"/>
            <a:ext cx="2670279" cy="310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Vývojový diagram: spojnice 10"/>
          <p:cNvSpPr/>
          <p:nvPr/>
        </p:nvSpPr>
        <p:spPr>
          <a:xfrm>
            <a:off x="2590800" y="3810000"/>
            <a:ext cx="1281752" cy="1219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1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Pectus excavatum</a:t>
            </a:r>
            <a:endParaRPr lang="cs-CZ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8579"/>
          <a:stretch/>
        </p:blipFill>
        <p:spPr bwMode="auto">
          <a:xfrm>
            <a:off x="838200" y="2667000"/>
            <a:ext cx="3671249" cy="25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LL projekce</a:t>
            </a:r>
          </a:p>
          <a:p>
            <a:r>
              <a:rPr lang="cs-CZ" sz="1700" dirty="0" smtClean="0"/>
              <a:t>Kaudální část sterna se vtáčí dorzálně – konkávní tvar ventrální části hrudníku</a:t>
            </a:r>
          </a:p>
          <a:p>
            <a:r>
              <a:rPr lang="cs-CZ" sz="1700" dirty="0" smtClean="0"/>
              <a:t>Nižší DV rozměr hrudníku</a:t>
            </a:r>
          </a:p>
          <a:p>
            <a:r>
              <a:rPr lang="cs-CZ" sz="1700" dirty="0" smtClean="0"/>
              <a:t>Sternebrae často v superpozici se srdeční siluetou</a:t>
            </a:r>
          </a:p>
        </p:txBody>
      </p:sp>
      <p:sp>
        <p:nvSpPr>
          <p:cNvPr id="12" name="Vývojový diagram: spojnice 11"/>
          <p:cNvSpPr/>
          <p:nvPr/>
        </p:nvSpPr>
        <p:spPr>
          <a:xfrm>
            <a:off x="2204012" y="3987800"/>
            <a:ext cx="702644" cy="71755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2040556" y="4283242"/>
            <a:ext cx="712269" cy="267283"/>
          </a:xfrm>
          <a:custGeom>
            <a:avLst/>
            <a:gdLst>
              <a:gd name="connsiteX0" fmla="*/ 0 w 712269"/>
              <a:gd name="connsiteY0" fmla="*/ 250257 h 267167"/>
              <a:gd name="connsiteX1" fmla="*/ 279132 w 712269"/>
              <a:gd name="connsiteY1" fmla="*/ 240632 h 267167"/>
              <a:gd name="connsiteX2" fmla="*/ 712269 w 712269"/>
              <a:gd name="connsiteY2" fmla="*/ 0 h 267167"/>
              <a:gd name="connsiteX3" fmla="*/ 712269 w 712269"/>
              <a:gd name="connsiteY3" fmla="*/ 0 h 267167"/>
              <a:gd name="connsiteX0" fmla="*/ 0 w 712269"/>
              <a:gd name="connsiteY0" fmla="*/ 250257 h 258979"/>
              <a:gd name="connsiteX1" fmla="*/ 279132 w 712269"/>
              <a:gd name="connsiteY1" fmla="*/ 240632 h 258979"/>
              <a:gd name="connsiteX2" fmla="*/ 517520 w 712269"/>
              <a:gd name="connsiteY2" fmla="*/ 142903 h 258979"/>
              <a:gd name="connsiteX3" fmla="*/ 712269 w 712269"/>
              <a:gd name="connsiteY3" fmla="*/ 0 h 258979"/>
              <a:gd name="connsiteX4" fmla="*/ 712269 w 712269"/>
              <a:gd name="connsiteY4" fmla="*/ 0 h 258979"/>
              <a:gd name="connsiteX0" fmla="*/ 0 w 712269"/>
              <a:gd name="connsiteY0" fmla="*/ 250257 h 258979"/>
              <a:gd name="connsiteX1" fmla="*/ 279132 w 712269"/>
              <a:gd name="connsiteY1" fmla="*/ 240632 h 258979"/>
              <a:gd name="connsiteX2" fmla="*/ 517520 w 712269"/>
              <a:gd name="connsiteY2" fmla="*/ 142903 h 258979"/>
              <a:gd name="connsiteX3" fmla="*/ 712269 w 712269"/>
              <a:gd name="connsiteY3" fmla="*/ 0 h 258979"/>
              <a:gd name="connsiteX4" fmla="*/ 712269 w 712269"/>
              <a:gd name="connsiteY4" fmla="*/ 0 h 258979"/>
              <a:gd name="connsiteX0" fmla="*/ 0 w 712269"/>
              <a:gd name="connsiteY0" fmla="*/ 250257 h 267283"/>
              <a:gd name="connsiteX1" fmla="*/ 284742 w 712269"/>
              <a:gd name="connsiteY1" fmla="*/ 257461 h 267283"/>
              <a:gd name="connsiteX2" fmla="*/ 517520 w 712269"/>
              <a:gd name="connsiteY2" fmla="*/ 142903 h 267283"/>
              <a:gd name="connsiteX3" fmla="*/ 712269 w 712269"/>
              <a:gd name="connsiteY3" fmla="*/ 0 h 267283"/>
              <a:gd name="connsiteX4" fmla="*/ 712269 w 712269"/>
              <a:gd name="connsiteY4" fmla="*/ 0 h 267283"/>
              <a:gd name="connsiteX0" fmla="*/ 0 w 712269"/>
              <a:gd name="connsiteY0" fmla="*/ 250257 h 267283"/>
              <a:gd name="connsiteX1" fmla="*/ 284742 w 712269"/>
              <a:gd name="connsiteY1" fmla="*/ 257461 h 267283"/>
              <a:gd name="connsiteX2" fmla="*/ 517520 w 712269"/>
              <a:gd name="connsiteY2" fmla="*/ 142903 h 267283"/>
              <a:gd name="connsiteX3" fmla="*/ 712269 w 712269"/>
              <a:gd name="connsiteY3" fmla="*/ 0 h 267283"/>
              <a:gd name="connsiteX4" fmla="*/ 712269 w 712269"/>
              <a:gd name="connsiteY4" fmla="*/ 0 h 26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269" h="267283">
                <a:moveTo>
                  <a:pt x="0" y="250257"/>
                </a:moveTo>
                <a:cubicBezTo>
                  <a:pt x="80210" y="266299"/>
                  <a:pt x="209708" y="275353"/>
                  <a:pt x="284742" y="257461"/>
                </a:cubicBezTo>
                <a:cubicBezTo>
                  <a:pt x="359776" y="239569"/>
                  <a:pt x="411672" y="233497"/>
                  <a:pt x="517520" y="142903"/>
                </a:cubicBezTo>
                <a:cubicBezTo>
                  <a:pt x="589710" y="102798"/>
                  <a:pt x="679811" y="23817"/>
                  <a:pt x="712269" y="0"/>
                </a:cubicBezTo>
                <a:lnTo>
                  <a:pt x="712269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83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Pectus</a:t>
            </a:r>
            <a:r>
              <a:rPr lang="cs-CZ" sz="3600" dirty="0" smtClean="0"/>
              <a:t> </a:t>
            </a:r>
            <a:r>
              <a:rPr lang="cs-CZ" sz="3600" dirty="0" err="1" smtClean="0"/>
              <a:t>carinutum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DV projekce</a:t>
            </a:r>
          </a:p>
          <a:p>
            <a:r>
              <a:rPr lang="pl-PL" sz="1700" dirty="0" smtClean="0"/>
              <a:t>Možnost detekce dextropozice srdce z důvodu deformity sterna</a:t>
            </a:r>
          </a:p>
          <a:p>
            <a:r>
              <a:rPr lang="pl-PL" sz="1700" dirty="0" smtClean="0"/>
              <a:t>Může být důsledkem závažné kardiomegalie (vrozená onemocnění srdce)</a:t>
            </a:r>
            <a:endParaRPr lang="cs-CZ" sz="1700" dirty="0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88" y="2404857"/>
            <a:ext cx="2877561" cy="327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ývojový diagram: spojnice 5"/>
          <p:cNvSpPr/>
          <p:nvPr/>
        </p:nvSpPr>
        <p:spPr>
          <a:xfrm>
            <a:off x="1524000" y="3581400"/>
            <a:ext cx="1066800" cy="1066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1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Pectus</a:t>
            </a:r>
            <a:r>
              <a:rPr lang="cs-CZ" sz="3600" dirty="0" smtClean="0"/>
              <a:t> </a:t>
            </a:r>
            <a:r>
              <a:rPr lang="cs-CZ" sz="3600" dirty="0" err="1" smtClean="0"/>
              <a:t>carinatum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projekce</a:t>
            </a:r>
          </a:p>
          <a:p>
            <a:r>
              <a:rPr lang="cs-CZ" sz="1700" dirty="0" smtClean="0"/>
              <a:t>Sternum směřuje ventrálně nebo </a:t>
            </a:r>
            <a:r>
              <a:rPr lang="cs-CZ" sz="1700" dirty="0" err="1" smtClean="0"/>
              <a:t>kaudoventrálně</a:t>
            </a:r>
            <a:endParaRPr lang="cs-CZ" sz="1700" dirty="0" smtClean="0"/>
          </a:p>
          <a:p>
            <a:r>
              <a:rPr lang="cs-CZ" sz="1700" dirty="0" smtClean="0"/>
              <a:t>Vyšší DV rozměr hrudníku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09" y="2578608"/>
            <a:ext cx="3127519" cy="29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olný tvar 2"/>
          <p:cNvSpPr/>
          <p:nvPr/>
        </p:nvSpPr>
        <p:spPr>
          <a:xfrm>
            <a:off x="2390775" y="5124450"/>
            <a:ext cx="781050" cy="293422"/>
          </a:xfrm>
          <a:custGeom>
            <a:avLst/>
            <a:gdLst>
              <a:gd name="connsiteX0" fmla="*/ 0 w 781050"/>
              <a:gd name="connsiteY0" fmla="*/ 0 h 293422"/>
              <a:gd name="connsiteX1" fmla="*/ 514350 w 781050"/>
              <a:gd name="connsiteY1" fmla="*/ 276225 h 293422"/>
              <a:gd name="connsiteX2" fmla="*/ 695325 w 781050"/>
              <a:gd name="connsiteY2" fmla="*/ 257175 h 293422"/>
              <a:gd name="connsiteX3" fmla="*/ 781050 w 781050"/>
              <a:gd name="connsiteY3" fmla="*/ 200025 h 29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050" h="293422">
                <a:moveTo>
                  <a:pt x="0" y="0"/>
                </a:moveTo>
                <a:cubicBezTo>
                  <a:pt x="199231" y="116681"/>
                  <a:pt x="398463" y="233363"/>
                  <a:pt x="514350" y="276225"/>
                </a:cubicBezTo>
                <a:cubicBezTo>
                  <a:pt x="630238" y="319088"/>
                  <a:pt x="650875" y="269875"/>
                  <a:pt x="695325" y="257175"/>
                </a:cubicBezTo>
                <a:cubicBezTo>
                  <a:pt x="739775" y="244475"/>
                  <a:pt x="760412" y="222250"/>
                  <a:pt x="781050" y="200025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3305175" y="2578608"/>
            <a:ext cx="19050" cy="29263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7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Terminologie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err="1" smtClean="0"/>
              <a:t>Levokardie</a:t>
            </a:r>
            <a:r>
              <a:rPr lang="cs-CZ" sz="1700" dirty="0" smtClean="0"/>
              <a:t> – normální uložení orgánů</a:t>
            </a:r>
          </a:p>
          <a:p>
            <a:r>
              <a:rPr lang="cs-CZ" sz="1700" dirty="0" smtClean="0"/>
              <a:t>Dextrokardie – srdce leží převážně v pravém </a:t>
            </a:r>
            <a:r>
              <a:rPr lang="cs-CZ" sz="1700" dirty="0" err="1" smtClean="0"/>
              <a:t>hemitoraxu</a:t>
            </a:r>
            <a:r>
              <a:rPr lang="cs-CZ" sz="1700" dirty="0" smtClean="0"/>
              <a:t> a apex směřuje vpravo</a:t>
            </a:r>
          </a:p>
          <a:p>
            <a:r>
              <a:rPr lang="cs-CZ" sz="1700" dirty="0" err="1" smtClean="0"/>
              <a:t>Situs</a:t>
            </a:r>
            <a:r>
              <a:rPr lang="cs-CZ" sz="1700" dirty="0" smtClean="0"/>
              <a:t> </a:t>
            </a:r>
            <a:r>
              <a:rPr lang="cs-CZ" sz="1700" dirty="0" err="1" smtClean="0"/>
              <a:t>solitus</a:t>
            </a:r>
            <a:r>
              <a:rPr lang="cs-CZ" sz="1700" dirty="0"/>
              <a:t> </a:t>
            </a:r>
            <a:r>
              <a:rPr lang="cs-CZ" sz="1700" dirty="0" smtClean="0"/>
              <a:t>– normální pozice orgánů dutiny břišní a hrudní</a:t>
            </a:r>
          </a:p>
          <a:p>
            <a:r>
              <a:rPr lang="cs-CZ" sz="1700" dirty="0" err="1" smtClean="0"/>
              <a:t>Situs</a:t>
            </a:r>
            <a:r>
              <a:rPr lang="cs-CZ" sz="1700" dirty="0" smtClean="0"/>
              <a:t> </a:t>
            </a:r>
            <a:r>
              <a:rPr lang="cs-CZ" sz="1700" dirty="0" err="1" smtClean="0"/>
              <a:t>inversus</a:t>
            </a:r>
            <a:r>
              <a:rPr lang="cs-CZ" sz="1700" dirty="0"/>
              <a:t> </a:t>
            </a:r>
            <a:r>
              <a:rPr lang="cs-CZ" sz="1700" dirty="0" smtClean="0"/>
              <a:t>– orgány dutiny břišní leží zrcadlově</a:t>
            </a:r>
          </a:p>
        </p:txBody>
      </p:sp>
    </p:spTree>
    <p:extLst>
      <p:ext uri="{BB962C8B-B14F-4D97-AF65-F5344CB8AC3E}">
        <p14:creationId xmlns:p14="http://schemas.microsoft.com/office/powerpoint/2010/main" val="39252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Dextropozice srdce</a:t>
            </a:r>
            <a:endParaRPr lang="cs-CZ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91" y="2410953"/>
            <a:ext cx="2536156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62" y="2752358"/>
            <a:ext cx="3621338" cy="25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ývojový diagram: spojnice 4"/>
          <p:cNvSpPr/>
          <p:nvPr/>
        </p:nvSpPr>
        <p:spPr>
          <a:xfrm>
            <a:off x="1600200" y="3581400"/>
            <a:ext cx="1371600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7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Fáze respiračního cyklu</a:t>
            </a:r>
            <a:endParaRPr lang="cs-CZ" sz="17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Respirační cyklus – expozice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Obecné pravidlo pro expozici hrudníku (KVS) → exponovat v maximálním nádechu</a:t>
            </a:r>
          </a:p>
          <a:p>
            <a:pPr>
              <a:defRPr/>
            </a:pPr>
            <a:r>
              <a:rPr lang="cs-CZ" sz="1700" dirty="0" smtClean="0"/>
              <a:t>Nádech = max. vzdušnost plicního pole = max. kontrast = ↑ pravděpodobnost záchytu patologie opacity měkké tkáně v plicním poli</a:t>
            </a:r>
          </a:p>
          <a:p>
            <a:pPr>
              <a:defRPr/>
            </a:pPr>
            <a:r>
              <a:rPr lang="cs-CZ" sz="1700" dirty="0" smtClean="0"/>
              <a:t>Expozice v nádechu – vhodná k posouzení srdeční siluety, plicní vaskulatury a plicního parenchymu</a:t>
            </a:r>
          </a:p>
        </p:txBody>
      </p:sp>
    </p:spTree>
    <p:extLst>
      <p:ext uri="{BB962C8B-B14F-4D97-AF65-F5344CB8AC3E}">
        <p14:creationId xmlns:p14="http://schemas.microsoft.com/office/powerpoint/2010/main" val="3865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Limity rtg. vyšetření KVS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8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Nádech x výdech – DV projekce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1700" dirty="0" smtClean="0"/>
              <a:t>Brániční kupole Th11</a:t>
            </a:r>
          </a:p>
          <a:p>
            <a:pPr>
              <a:defRPr/>
            </a:pPr>
            <a:r>
              <a:rPr lang="cs-CZ" sz="1700" dirty="0"/>
              <a:t>Ž</a:t>
            </a:r>
            <a:r>
              <a:rPr lang="cs-CZ" sz="1700" dirty="0" smtClean="0"/>
              <a:t>ebra kolmá k páteři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Výdech</a:t>
            </a:r>
            <a:endParaRPr lang="cs-CZ" sz="17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sz="1700" dirty="0" smtClean="0"/>
              <a:t>Brániční kupole Th7 </a:t>
            </a:r>
            <a:r>
              <a:rPr lang="cs-CZ" sz="1700" dirty="0"/>
              <a:t>– </a:t>
            </a:r>
            <a:r>
              <a:rPr lang="cs-CZ" sz="1700" dirty="0" smtClean="0"/>
              <a:t>Th8</a:t>
            </a:r>
          </a:p>
          <a:p>
            <a:r>
              <a:rPr lang="cs-CZ" sz="1700" dirty="0"/>
              <a:t>Ž</a:t>
            </a:r>
            <a:r>
              <a:rPr lang="cs-CZ" sz="1700" dirty="0" smtClean="0"/>
              <a:t>ebra </a:t>
            </a:r>
            <a:r>
              <a:rPr lang="cs-CZ" sz="1700" dirty="0"/>
              <a:t>v úhlu k </a:t>
            </a:r>
            <a:r>
              <a:rPr lang="cs-CZ" sz="1700" dirty="0" smtClean="0"/>
              <a:t>páteři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5772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Nádech x výdech – DV projekce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Výdech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4201" y="2800251"/>
            <a:ext cx="2438611" cy="3011685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24850" y="2797203"/>
            <a:ext cx="2347163" cy="301778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937207" y="5255395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0" dirty="0" smtClean="0">
                <a:latin typeface="+mn-lt"/>
              </a:rPr>
              <a:t>Th 11</a:t>
            </a:r>
            <a:endParaRPr lang="cs-CZ" sz="1200" b="0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918997" y="4862893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0" dirty="0" smtClean="0">
                <a:latin typeface="+mn-lt"/>
              </a:rPr>
              <a:t>Th 9</a:t>
            </a:r>
            <a:endParaRPr lang="cs-CZ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44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Nádech x výdech – LL projekce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1700" dirty="0"/>
              <a:t>Široké mezižeberní prostory</a:t>
            </a:r>
          </a:p>
          <a:p>
            <a:pPr>
              <a:defRPr/>
            </a:pPr>
            <a:r>
              <a:rPr lang="cs-CZ" sz="1700" dirty="0" smtClean="0"/>
              <a:t>Brániční kupole Th12</a:t>
            </a:r>
            <a:endParaRPr lang="cs-CZ" sz="1700" dirty="0"/>
          </a:p>
          <a:p>
            <a:pPr>
              <a:defRPr/>
            </a:pPr>
            <a:r>
              <a:rPr lang="cs-CZ" sz="1700" dirty="0"/>
              <a:t>Trojúhelník plicního pole mezi srdeční siluetou, bránicí a zadní dutou žílou</a:t>
            </a:r>
          </a:p>
          <a:p>
            <a:pPr>
              <a:defRPr/>
            </a:pPr>
            <a:r>
              <a:rPr lang="cs-CZ" sz="1700" dirty="0"/>
              <a:t>Menší sternální kontakt</a:t>
            </a:r>
          </a:p>
          <a:p>
            <a:pPr>
              <a:defRPr/>
            </a:pPr>
            <a:r>
              <a:rPr lang="cs-CZ" sz="1700" dirty="0"/>
              <a:t>Relativně menší srdeční silueta</a:t>
            </a:r>
          </a:p>
          <a:p>
            <a:pPr>
              <a:defRPr/>
            </a:pPr>
            <a:r>
              <a:rPr lang="cs-CZ" sz="1700" dirty="0"/>
              <a:t>Radiolucentní 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Výdech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cs-CZ" sz="1700" dirty="0"/>
              <a:t>Úzké mezižeberní prostory</a:t>
            </a:r>
          </a:p>
          <a:p>
            <a:pPr>
              <a:defRPr/>
            </a:pPr>
            <a:r>
              <a:rPr lang="cs-CZ" sz="1700" dirty="0" smtClean="0"/>
              <a:t>Brániční kupole Th10 </a:t>
            </a:r>
            <a:r>
              <a:rPr lang="cs-CZ" sz="1700" dirty="0"/>
              <a:t>– Th11</a:t>
            </a:r>
          </a:p>
          <a:p>
            <a:pPr>
              <a:defRPr/>
            </a:pPr>
            <a:r>
              <a:rPr lang="cs-CZ" sz="1700" dirty="0"/>
              <a:t>Malý (vymizelý) trojúhelník plicního pole mezi  srdeční siluetou, bránicí a zadní dutou žílou</a:t>
            </a:r>
          </a:p>
          <a:p>
            <a:pPr>
              <a:defRPr/>
            </a:pPr>
            <a:r>
              <a:rPr lang="cs-CZ" sz="1700" dirty="0"/>
              <a:t>Větší sternální kontakt</a:t>
            </a:r>
          </a:p>
          <a:p>
            <a:pPr>
              <a:defRPr/>
            </a:pPr>
            <a:r>
              <a:rPr lang="cs-CZ" sz="1700" dirty="0"/>
              <a:t>Relativně </a:t>
            </a:r>
            <a:r>
              <a:rPr lang="cs-CZ" sz="1700" dirty="0" smtClean="0"/>
              <a:t>větší </a:t>
            </a:r>
            <a:r>
              <a:rPr lang="cs-CZ" sz="1700" dirty="0"/>
              <a:t>srdeční silueta</a:t>
            </a:r>
          </a:p>
          <a:p>
            <a:pPr>
              <a:defRPr/>
            </a:pPr>
            <a:r>
              <a:rPr lang="cs-CZ" sz="1700" dirty="0" err="1" smtClean="0"/>
              <a:t>Radioopakní</a:t>
            </a:r>
            <a:r>
              <a:rPr lang="cs-CZ" sz="1700" dirty="0" smtClean="0"/>
              <a:t> </a:t>
            </a:r>
            <a:r>
              <a:rPr lang="cs-CZ" sz="1700" dirty="0"/>
              <a:t>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2236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Nádech</a:t>
            </a:r>
            <a:endParaRPr lang="cs-CZ" sz="36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54" t="2551" r="1686" b="2771"/>
          <a:stretch/>
        </p:blipFill>
        <p:spPr>
          <a:xfrm>
            <a:off x="809625" y="2574925"/>
            <a:ext cx="3748088" cy="2933700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Široké mezižeberní prostory</a:t>
            </a:r>
          </a:p>
          <a:p>
            <a:pPr>
              <a:defRPr/>
            </a:pPr>
            <a:r>
              <a:rPr lang="cs-CZ" sz="1700" dirty="0" smtClean="0"/>
              <a:t>Kontakt bránice s páteří cca v úrovni Th12</a:t>
            </a:r>
          </a:p>
          <a:p>
            <a:pPr>
              <a:defRPr/>
            </a:pPr>
            <a:r>
              <a:rPr lang="cs-CZ" sz="1700" dirty="0" smtClean="0"/>
              <a:t>Trojúhelník plicního pole mezi srdeční siluetou, bránicí a </a:t>
            </a:r>
            <a:r>
              <a:rPr lang="cs-CZ" sz="1700" dirty="0" err="1" smtClean="0"/>
              <a:t>VCCd</a:t>
            </a: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Menší sternální kontakt</a:t>
            </a:r>
          </a:p>
          <a:p>
            <a:pPr>
              <a:defRPr/>
            </a:pPr>
            <a:r>
              <a:rPr lang="cs-CZ" sz="1700" dirty="0" smtClean="0"/>
              <a:t>Relativně menší srdeční silueta</a:t>
            </a:r>
          </a:p>
          <a:p>
            <a:pPr>
              <a:defRPr/>
            </a:pPr>
            <a:r>
              <a:rPr lang="cs-CZ" sz="1700" dirty="0" smtClean="0"/>
              <a:t>Radiolucentní plicní pole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2209800" y="4419600"/>
            <a:ext cx="304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62388" y="3200400"/>
            <a:ext cx="685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1400" b="0" dirty="0">
                <a:solidFill>
                  <a:prstClr val="black"/>
                </a:solidFill>
                <a:latin typeface="Century Gothic" panose="020B0502020202020204"/>
              </a:rPr>
              <a:t>Th12</a:t>
            </a:r>
          </a:p>
        </p:txBody>
      </p:sp>
      <p:sp>
        <p:nvSpPr>
          <p:cNvPr id="22" name="Rovnoramenný trojúhelník 21"/>
          <p:cNvSpPr/>
          <p:nvPr/>
        </p:nvSpPr>
        <p:spPr>
          <a:xfrm rot="4039547">
            <a:off x="2918103" y="4200146"/>
            <a:ext cx="504825" cy="310674"/>
          </a:xfrm>
          <a:prstGeom prst="triangle">
            <a:avLst>
              <a:gd name="adj" fmla="val 36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2514600" y="5105400"/>
            <a:ext cx="533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Výdech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Úzké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Kontakt bránice s páteří v úrovni Th10 –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Malý (vymizelý) trojúhelník plicního pole mezi srdeční siluetou, bránicí a VCCd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Větší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Relativně (mírně i absolutně) větší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Radioopakní 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325" y="2690813"/>
            <a:ext cx="3646488" cy="2701925"/>
          </a:xfrm>
        </p:spPr>
      </p:pic>
      <p:cxnSp>
        <p:nvCxnSpPr>
          <p:cNvPr id="5" name="Přímá spojnice se šipkou 4"/>
          <p:cNvCxnSpPr/>
          <p:nvPr/>
        </p:nvCxnSpPr>
        <p:spPr>
          <a:xfrm>
            <a:off x="2133600" y="4343400"/>
            <a:ext cx="228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048000" y="3048000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</a:rPr>
              <a:t>Th10</a:t>
            </a:r>
          </a:p>
        </p:txBody>
      </p:sp>
      <p:sp>
        <p:nvSpPr>
          <p:cNvPr id="8" name="Rovnoramenný trojúhelník 7"/>
          <p:cNvSpPr/>
          <p:nvPr/>
        </p:nvSpPr>
        <p:spPr>
          <a:xfrm rot="4039547">
            <a:off x="2622550" y="4079876"/>
            <a:ext cx="180975" cy="139700"/>
          </a:xfrm>
          <a:prstGeom prst="triangle">
            <a:avLst>
              <a:gd name="adj" fmla="val 36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2133600" y="4876800"/>
            <a:ext cx="679450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2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Faktory ovlivňující rtg. interpretaci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Fáze srdečního cyklu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3465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Srdeční cyklus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 – detekován pouze u velkých plemen psů s bradykardií</a:t>
            </a:r>
            <a:endParaRPr lang="cs-CZ" sz="1700" dirty="0"/>
          </a:p>
          <a:p>
            <a:r>
              <a:rPr lang="cs-CZ" sz="1700" dirty="0"/>
              <a:t>LL </a:t>
            </a:r>
            <a:r>
              <a:rPr lang="cs-CZ" sz="1700" dirty="0" smtClean="0"/>
              <a:t>projekce:</a:t>
            </a:r>
            <a:endParaRPr lang="cs-CZ" sz="1700" dirty="0"/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ystola – tvar </a:t>
            </a:r>
            <a:r>
              <a:rPr lang="cs-CZ" sz="1700" dirty="0"/>
              <a:t>písmene „V“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iastola – tvar </a:t>
            </a:r>
            <a:r>
              <a:rPr lang="cs-CZ" sz="1700" dirty="0"/>
              <a:t>písmene „U“</a:t>
            </a:r>
          </a:p>
          <a:p>
            <a:r>
              <a:rPr lang="cs-CZ" sz="1700" dirty="0"/>
              <a:t>VD/DV </a:t>
            </a:r>
            <a:r>
              <a:rPr lang="cs-CZ" sz="1700" dirty="0" smtClean="0"/>
              <a:t>projekce: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sz="1700" dirty="0" smtClean="0"/>
              <a:t>prominující </a:t>
            </a:r>
            <a:r>
              <a:rPr lang="cs-CZ" sz="1700" dirty="0"/>
              <a:t>aorta a truncus pulmonalis v </a:t>
            </a:r>
            <a:r>
              <a:rPr lang="cs-CZ" sz="1700" dirty="0" smtClean="0"/>
              <a:t>systole</a:t>
            </a:r>
            <a:endParaRPr lang="cs-CZ" sz="1700" dirty="0"/>
          </a:p>
          <a:p>
            <a:r>
              <a:rPr lang="cs-CZ" sz="1700" dirty="0" smtClean="0"/>
              <a:t>Fe – VD projekce vykazuje </a:t>
            </a:r>
            <a:r>
              <a:rPr lang="cs-CZ" sz="1700" dirty="0"/>
              <a:t>menší rozdíl ve tvaru srdeční </a:t>
            </a:r>
            <a:r>
              <a:rPr lang="cs-CZ" sz="1700" dirty="0" smtClean="0"/>
              <a:t>siluety v porovnání s DV projekcí (x Ca)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349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anatomie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Základní anatomie KVS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Srdeční silueta</a:t>
            </a:r>
          </a:p>
          <a:p>
            <a:r>
              <a:rPr lang="cs-CZ" sz="1700" dirty="0" smtClean="0"/>
              <a:t>Aorta</a:t>
            </a:r>
          </a:p>
          <a:p>
            <a:r>
              <a:rPr lang="cs-CZ" sz="1700" dirty="0" smtClean="0"/>
              <a:t>Truncus pulmonalis</a:t>
            </a:r>
          </a:p>
          <a:p>
            <a:r>
              <a:rPr lang="cs-CZ" sz="1700" dirty="0" smtClean="0"/>
              <a:t>Zadní dutá žíla</a:t>
            </a:r>
          </a:p>
          <a:p>
            <a:r>
              <a:rPr lang="cs-CZ" sz="1700" dirty="0" smtClean="0"/>
              <a:t>Koronární artérie, přední dutá žíla – fyziologicky rtg. nezřetelné!</a:t>
            </a:r>
          </a:p>
        </p:txBody>
      </p:sp>
    </p:spTree>
    <p:extLst>
      <p:ext uri="{BB962C8B-B14F-4D97-AF65-F5344CB8AC3E}">
        <p14:creationId xmlns:p14="http://schemas.microsoft.com/office/powerpoint/2010/main" val="37229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anatomie KVS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Srdeční silueta – Ca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3783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Limity rtg. vyšetření KVS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Z  nativních rtg. snímků nejsme schopni </a:t>
            </a:r>
            <a:r>
              <a:rPr lang="cs-CZ" sz="1700" dirty="0"/>
              <a:t>posoudit velikost srdečních dutin </a:t>
            </a:r>
            <a:r>
              <a:rPr lang="cs-CZ" sz="1700" dirty="0" smtClean="0"/>
              <a:t>a </a:t>
            </a:r>
            <a:r>
              <a:rPr lang="cs-CZ" sz="1700" dirty="0"/>
              <a:t>šířku stěny </a:t>
            </a:r>
            <a:r>
              <a:rPr lang="cs-CZ" sz="1700" dirty="0" smtClean="0"/>
              <a:t>srdce → shodná </a:t>
            </a:r>
            <a:r>
              <a:rPr lang="cs-CZ" sz="1700" dirty="0"/>
              <a:t>opacita </a:t>
            </a:r>
            <a:r>
              <a:rPr lang="cs-CZ" sz="1700" dirty="0" smtClean="0"/>
              <a:t>srdeční svaloviny (měkká tkáň) a krve (tekutina</a:t>
            </a:r>
            <a:r>
              <a:rPr lang="cs-CZ" sz="1700" dirty="0"/>
              <a:t>) v srdečních </a:t>
            </a:r>
            <a:r>
              <a:rPr lang="cs-CZ" sz="1700" dirty="0" smtClean="0"/>
              <a:t>dutinách → RTG </a:t>
            </a:r>
            <a:r>
              <a:rPr lang="cs-CZ" sz="1700" dirty="0"/>
              <a:t>n</a:t>
            </a:r>
            <a:r>
              <a:rPr lang="cs-CZ" sz="1700" dirty="0" smtClean="0"/>
              <a:t>eodlišitelné!!!</a:t>
            </a:r>
            <a:endParaRPr lang="cs-CZ" sz="1700" dirty="0"/>
          </a:p>
          <a:p>
            <a:r>
              <a:rPr lang="cs-CZ" sz="1700" dirty="0" smtClean="0"/>
              <a:t>Superpozice </a:t>
            </a:r>
            <a:r>
              <a:rPr lang="cs-CZ" sz="1700" dirty="0"/>
              <a:t>struktur trojrozměrného objektu v dvojrozměrném obraze </a:t>
            </a:r>
            <a:r>
              <a:rPr lang="cs-CZ" sz="1700" dirty="0" smtClean="0"/>
              <a:t>(= nelze </a:t>
            </a:r>
            <a:r>
              <a:rPr lang="cs-CZ" sz="1700" dirty="0"/>
              <a:t>odlišit jednotlivé části </a:t>
            </a:r>
            <a:r>
              <a:rPr lang="cs-CZ" sz="1700" dirty="0" smtClean="0"/>
              <a:t>srdce)</a:t>
            </a:r>
          </a:p>
          <a:p>
            <a:r>
              <a:rPr lang="cs-CZ" sz="1700" dirty="0"/>
              <a:t>Stejný </a:t>
            </a:r>
            <a:r>
              <a:rPr lang="cs-CZ" sz="1700" dirty="0" smtClean="0"/>
              <a:t>rtg. </a:t>
            </a:r>
            <a:r>
              <a:rPr lang="cs-CZ" sz="1700" dirty="0"/>
              <a:t>nález u zdravých i nemocných jedinců (DCM x </a:t>
            </a:r>
            <a:r>
              <a:rPr lang="cs-CZ" sz="1700" dirty="0" smtClean="0"/>
              <a:t>kardiomegalie </a:t>
            </a:r>
            <a:r>
              <a:rPr lang="cs-CZ" sz="1700" dirty="0"/>
              <a:t>u trénovaných jedinců</a:t>
            </a:r>
            <a:r>
              <a:rPr lang="cs-CZ" sz="1700" dirty="0" smtClean="0"/>
              <a:t>)</a:t>
            </a:r>
            <a:endParaRPr lang="cs-CZ" sz="1700" dirty="0"/>
          </a:p>
          <a:p>
            <a:r>
              <a:rPr lang="cs-CZ" sz="1700" dirty="0"/>
              <a:t>Stejný </a:t>
            </a:r>
            <a:r>
              <a:rPr lang="cs-CZ" sz="1700" dirty="0" smtClean="0"/>
              <a:t>rtg. nález </a:t>
            </a:r>
            <a:r>
              <a:rPr lang="cs-CZ" sz="1700" dirty="0"/>
              <a:t>u různých onemocnění (</a:t>
            </a:r>
            <a:r>
              <a:rPr lang="cs-CZ" sz="1700" dirty="0" smtClean="0"/>
              <a:t>pyotorax </a:t>
            </a:r>
            <a:r>
              <a:rPr lang="cs-CZ" sz="1700" dirty="0"/>
              <a:t>x pravostranné selhání srdce</a:t>
            </a:r>
            <a:r>
              <a:rPr lang="cs-CZ" sz="1700" dirty="0" smtClean="0"/>
              <a:t>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478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DV projekce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11 – 1 aortální oblouk</a:t>
            </a:r>
          </a:p>
          <a:p>
            <a:pPr>
              <a:defRPr/>
            </a:pPr>
            <a:r>
              <a:rPr lang="cs-CZ" sz="1700" dirty="0" smtClean="0"/>
              <a:t>1 – 2 truncus pulmonalis</a:t>
            </a:r>
          </a:p>
          <a:p>
            <a:pPr>
              <a:defRPr/>
            </a:pPr>
            <a:r>
              <a:rPr lang="cs-CZ" sz="1700" dirty="0" smtClean="0"/>
              <a:t>2 – 3 ouško levého atria</a:t>
            </a:r>
          </a:p>
          <a:p>
            <a:pPr>
              <a:defRPr/>
            </a:pPr>
            <a:r>
              <a:rPr lang="cs-CZ" sz="1700" dirty="0" smtClean="0"/>
              <a:t>3 – 5 levá komora</a:t>
            </a:r>
          </a:p>
          <a:p>
            <a:pPr>
              <a:defRPr/>
            </a:pPr>
            <a:r>
              <a:rPr lang="cs-CZ" sz="1700" dirty="0" smtClean="0"/>
              <a:t>5 – 9 pravá komora</a:t>
            </a:r>
          </a:p>
          <a:p>
            <a:pPr>
              <a:defRPr/>
            </a:pPr>
            <a:r>
              <a:rPr lang="cs-CZ" sz="1700" dirty="0" smtClean="0"/>
              <a:t>9 – 11 pravé atrium</a:t>
            </a:r>
          </a:p>
          <a:p>
            <a:pPr>
              <a:defRPr/>
            </a:pPr>
            <a:r>
              <a:rPr lang="cs-CZ" sz="1700" dirty="0"/>
              <a:t>L</a:t>
            </a:r>
            <a:r>
              <a:rPr lang="cs-CZ" sz="1700" dirty="0" smtClean="0"/>
              <a:t>evé atrium leží v úhlu bifurkace (fyziologicky cca 60°)</a:t>
            </a:r>
          </a:p>
        </p:txBody>
      </p:sp>
      <p:pic>
        <p:nvPicPr>
          <p:cNvPr id="11776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265363"/>
            <a:ext cx="3671888" cy="35528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160096" y="2819400"/>
            <a:ext cx="42832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 smtClean="0">
                <a:solidFill>
                  <a:prstClr val="black"/>
                </a:solidFill>
                <a:latin typeface="Century Gothic" panose="020B0502020202020204"/>
              </a:rPr>
              <a:t>12</a:t>
            </a:r>
            <a:endParaRPr lang="cs-CZ" sz="17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86200" y="3962400"/>
            <a:ext cx="3063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221064" y="5257800"/>
            <a:ext cx="306387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6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09625" y="3962400"/>
            <a:ext cx="3063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40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DV projekce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11 – 1 aortální oblouk (A)</a:t>
            </a:r>
          </a:p>
          <a:p>
            <a:pPr>
              <a:defRPr/>
            </a:pPr>
            <a:r>
              <a:rPr lang="cs-CZ" sz="1700" dirty="0" smtClean="0"/>
              <a:t>1 – 2 truncus pulmonalis (TP)</a:t>
            </a:r>
          </a:p>
          <a:p>
            <a:pPr>
              <a:defRPr/>
            </a:pPr>
            <a:r>
              <a:rPr lang="cs-CZ" sz="1700" dirty="0" smtClean="0"/>
              <a:t>2 – 3 ouško levého atria (LA)</a:t>
            </a:r>
          </a:p>
          <a:p>
            <a:pPr>
              <a:defRPr/>
            </a:pPr>
            <a:r>
              <a:rPr lang="cs-CZ" sz="1700" dirty="0" smtClean="0"/>
              <a:t>3 – 5 levá komora (LK)</a:t>
            </a:r>
          </a:p>
          <a:p>
            <a:pPr>
              <a:defRPr/>
            </a:pPr>
            <a:r>
              <a:rPr lang="cs-CZ" sz="1700" dirty="0" smtClean="0"/>
              <a:t>5 – 9 pravá komora (PK)</a:t>
            </a:r>
          </a:p>
          <a:p>
            <a:pPr>
              <a:defRPr/>
            </a:pPr>
            <a:r>
              <a:rPr lang="cs-CZ" sz="1700" dirty="0" smtClean="0"/>
              <a:t>9 – 11 pravé atrium (PA)</a:t>
            </a:r>
          </a:p>
        </p:txBody>
      </p:sp>
      <p:pic>
        <p:nvPicPr>
          <p:cNvPr id="11878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2274888" cy="36385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9" name="Picture 3" descr="D:\Users\proksp\Documents\seminar ostrava\CT srd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5" t="28162" r="44774" b="44411"/>
          <a:stretch>
            <a:fillRect/>
          </a:stretch>
        </p:blipFill>
        <p:spPr bwMode="auto">
          <a:xfrm>
            <a:off x="3124200" y="3124200"/>
            <a:ext cx="14700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63713" y="5181600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LK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51250" y="4267200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LK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63713" y="4027488"/>
            <a:ext cx="3460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143000" y="4610100"/>
            <a:ext cx="468313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PA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59013" y="4621213"/>
            <a:ext cx="3968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TP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79813" y="3725863"/>
            <a:ext cx="4413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PK</a:t>
            </a:r>
          </a:p>
        </p:txBody>
      </p:sp>
    </p:spTree>
    <p:extLst>
      <p:ext uri="{BB962C8B-B14F-4D97-AF65-F5344CB8AC3E}">
        <p14:creationId xmlns:p14="http://schemas.microsoft.com/office/powerpoint/2010/main" val="30789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LL dx. projekce</a:t>
            </a:r>
          </a:p>
        </p:txBody>
      </p:sp>
      <p:pic>
        <p:nvPicPr>
          <p:cNvPr id="1146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/>
          <a:stretch>
            <a:fillRect/>
          </a:stretch>
        </p:blipFill>
        <p:spPr bwMode="auto">
          <a:xfrm>
            <a:off x="853623" y="2572185"/>
            <a:ext cx="3733800" cy="28829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700" dirty="0" smtClean="0"/>
              <a:t>12 – 3 levé atrium </a:t>
            </a:r>
          </a:p>
          <a:p>
            <a:pPr>
              <a:defRPr/>
            </a:pPr>
            <a:r>
              <a:rPr lang="cs-CZ" sz="1700" dirty="0" smtClean="0"/>
              <a:t>3 – 6 levá komora </a:t>
            </a:r>
          </a:p>
          <a:p>
            <a:pPr>
              <a:defRPr/>
            </a:pPr>
            <a:r>
              <a:rPr lang="cs-CZ" sz="1700" dirty="0" smtClean="0"/>
              <a:t>6 – 9 pravá komora</a:t>
            </a:r>
          </a:p>
          <a:p>
            <a:pPr>
              <a:defRPr/>
            </a:pPr>
            <a:r>
              <a:rPr lang="cs-CZ" sz="1700" dirty="0"/>
              <a:t>9 – </a:t>
            </a:r>
            <a:r>
              <a:rPr lang="cs-CZ" sz="1700" dirty="0" smtClean="0"/>
              <a:t>12 „bermudský trojúhelník“</a:t>
            </a:r>
          </a:p>
          <a:p>
            <a:pPr marL="639763" indent="-28575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9 – 10 ouško </a:t>
            </a:r>
            <a:r>
              <a:rPr lang="cs-CZ" sz="1700" dirty="0"/>
              <a:t>pravého </a:t>
            </a:r>
            <a:r>
              <a:rPr lang="cs-CZ" sz="1700" dirty="0" smtClean="0"/>
              <a:t>atria, truncus pulmonalis</a:t>
            </a:r>
          </a:p>
          <a:p>
            <a:pPr marL="639763" indent="-28575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10 – 1 aortální oblouk</a:t>
            </a:r>
          </a:p>
          <a:p>
            <a:pPr>
              <a:defRPr/>
            </a:pPr>
            <a:r>
              <a:rPr lang="cs-CZ" sz="1700" dirty="0" smtClean="0"/>
              <a:t>Na nativních snímcích nejsme schopni odlišit srdeční dutiny od stěny srdce!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96667" y="2787134"/>
            <a:ext cx="4283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bg1"/>
                </a:solidFill>
                <a:latin typeface="+mn-lt"/>
              </a:rPr>
              <a:t>12</a:t>
            </a:r>
            <a:endParaRPr lang="cs-CZ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73631" y="3659691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8607" y="496529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93284" y="3659692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944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anatomie KVS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Srdeční silueta – Fe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98141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DV projekce</a:t>
            </a:r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/>
              <a:t>DV (VD) </a:t>
            </a:r>
            <a:r>
              <a:rPr lang="cs-CZ" sz="1700" dirty="0" smtClean="0"/>
              <a:t>projekce</a:t>
            </a:r>
          </a:p>
          <a:p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apex v mediánní rovině</a:t>
            </a:r>
          </a:p>
          <a:p>
            <a:r>
              <a:rPr lang="cs-CZ" sz="1700" dirty="0"/>
              <a:t>Ouško levého atria a levé atrium v pozici 1 – 2</a:t>
            </a:r>
          </a:p>
          <a:p>
            <a:r>
              <a:rPr lang="cs-CZ" sz="1700" dirty="0"/>
              <a:t>Truncus pulmonalis (často nezřetelný</a:t>
            </a:r>
            <a:r>
              <a:rPr lang="cs-CZ" sz="1700" dirty="0" smtClean="0"/>
              <a:t>)</a:t>
            </a:r>
            <a:endParaRPr lang="cs-CZ" sz="17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3258678" y="3911433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3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779840" y="3950201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9</a:t>
            </a:r>
          </a:p>
        </p:txBody>
      </p:sp>
      <p:pic>
        <p:nvPicPr>
          <p:cNvPr id="17" name="Zástupný symbol pro obsah 1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6746" y="2225009"/>
            <a:ext cx="2377646" cy="363353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59" y="2225009"/>
            <a:ext cx="2072820" cy="3633531"/>
          </a:xfrm>
          <a:prstGeom prst="rect">
            <a:avLst/>
          </a:prstGeom>
        </p:spPr>
      </p:pic>
      <p:cxnSp>
        <p:nvCxnSpPr>
          <p:cNvPr id="29" name="Přímá spojnice 28"/>
          <p:cNvCxnSpPr/>
          <p:nvPr/>
        </p:nvCxnSpPr>
        <p:spPr>
          <a:xfrm>
            <a:off x="2393411" y="3382963"/>
            <a:ext cx="83820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V="1">
            <a:off x="2154386" y="3810000"/>
            <a:ext cx="120015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3021161" y="4221163"/>
            <a:ext cx="4159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2735411" y="3632200"/>
            <a:ext cx="442913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LA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2148036" y="3808413"/>
            <a:ext cx="469900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PA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2421086" y="4452938"/>
            <a:ext cx="4413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2495699" y="2805113"/>
            <a:ext cx="306387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2487761" y="5210175"/>
            <a:ext cx="3063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413274" y="3938588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609874" y="4014788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033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itchFamily="34" charset="0"/>
              </a:rPr>
              <a:t>LL dx. projekce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/>
              <a:t>12 – 3 levé atrium </a:t>
            </a:r>
          </a:p>
          <a:p>
            <a:pPr>
              <a:defRPr/>
            </a:pPr>
            <a:r>
              <a:rPr lang="cs-CZ" sz="1700" dirty="0"/>
              <a:t>3 – 6 levá komora </a:t>
            </a:r>
          </a:p>
          <a:p>
            <a:pPr>
              <a:defRPr/>
            </a:pPr>
            <a:r>
              <a:rPr lang="cs-CZ" sz="1700" dirty="0"/>
              <a:t>6 – 9 pravá komora</a:t>
            </a:r>
          </a:p>
          <a:p>
            <a:pPr>
              <a:defRPr/>
            </a:pPr>
            <a:r>
              <a:rPr lang="cs-CZ" sz="1700" dirty="0"/>
              <a:t>9 – 12 pravé atrium, truncus pulmonalis, aortální oblouk</a:t>
            </a:r>
          </a:p>
          <a:p>
            <a:pPr>
              <a:defRPr/>
            </a:pPr>
            <a:r>
              <a:rPr lang="cs-CZ" sz="1700" dirty="0"/>
              <a:t>9 – 10 ouško pravého atria, truncus pulmonalis</a:t>
            </a:r>
          </a:p>
          <a:p>
            <a:pPr>
              <a:defRPr/>
            </a:pPr>
            <a:r>
              <a:rPr lang="cs-CZ" sz="1700" dirty="0"/>
              <a:t>10 – 1 aortální </a:t>
            </a:r>
            <a:r>
              <a:rPr lang="cs-CZ" sz="1700" dirty="0" smtClean="0"/>
              <a:t>oblouk</a:t>
            </a:r>
          </a:p>
          <a:p>
            <a:pPr>
              <a:defRPr/>
            </a:pPr>
            <a:r>
              <a:rPr lang="cs-CZ" sz="1700" dirty="0"/>
              <a:t>Na </a:t>
            </a:r>
            <a:r>
              <a:rPr lang="cs-CZ" sz="1700" dirty="0" smtClean="0"/>
              <a:t>nativních snímcích nejsme schopni odlišit srdeční dutiny od </a:t>
            </a:r>
            <a:r>
              <a:rPr lang="cs-CZ" sz="1700" dirty="0"/>
              <a:t>stěny </a:t>
            </a:r>
            <a:r>
              <a:rPr lang="cs-CZ" sz="1700" dirty="0" smtClean="0"/>
              <a:t>srdce!</a:t>
            </a:r>
            <a:endParaRPr lang="cs-CZ" sz="1700" dirty="0"/>
          </a:p>
        </p:txBody>
      </p:sp>
      <p:pic>
        <p:nvPicPr>
          <p:cNvPr id="12186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52675"/>
            <a:ext cx="3671888" cy="33782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5"/>
          <p:cNvCxnSpPr/>
          <p:nvPr/>
        </p:nvCxnSpPr>
        <p:spPr>
          <a:xfrm>
            <a:off x="2590800" y="3657600"/>
            <a:ext cx="726281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071346" y="4267200"/>
            <a:ext cx="1325349" cy="512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2828925" y="3917950"/>
            <a:ext cx="442913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LA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068638" y="4606925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LK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424906" y="4848475"/>
            <a:ext cx="4413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PK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116166" y="3829050"/>
            <a:ext cx="468313" cy="87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PA</a:t>
            </a:r>
          </a:p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TP</a:t>
            </a:r>
          </a:p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485743" y="3304528"/>
            <a:ext cx="42832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 smtClean="0">
                <a:solidFill>
                  <a:prstClr val="black"/>
                </a:solidFill>
                <a:latin typeface="Century Gothic" panose="020B0502020202020204"/>
              </a:rPr>
              <a:t>12</a:t>
            </a:r>
            <a:endParaRPr lang="cs-CZ" sz="17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455480" y="4373941"/>
            <a:ext cx="3079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3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606090" y="5331977"/>
            <a:ext cx="307975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6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724054" y="4375528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700" dirty="0">
                <a:solidFill>
                  <a:prstClr val="black"/>
                </a:solidFill>
                <a:latin typeface="Century Gothic" panose="020B050202020202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595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anatomie KVS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Aorta, zadní dutá žíla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0258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Aorta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Aortu dělíme na: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a</a:t>
            </a:r>
            <a:r>
              <a:rPr lang="cs-CZ" sz="1700" dirty="0" smtClean="0"/>
              <a:t>scendentní aorta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a</a:t>
            </a:r>
            <a:r>
              <a:rPr lang="cs-CZ" sz="1700" dirty="0" smtClean="0"/>
              <a:t>ortální oblouk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escendentní aorta</a:t>
            </a:r>
            <a:endParaRPr lang="cs-CZ" sz="1700" dirty="0"/>
          </a:p>
          <a:p>
            <a:r>
              <a:rPr lang="cs-CZ" sz="1700" dirty="0"/>
              <a:t>Prominující aortální oblouk u starých </a:t>
            </a:r>
            <a:r>
              <a:rPr lang="cs-CZ" sz="1700" dirty="0" smtClean="0"/>
              <a:t>koček a psů (záchyt u 28 </a:t>
            </a:r>
            <a:r>
              <a:rPr lang="cs-CZ" sz="1700" dirty="0"/>
              <a:t>% koček starších 10 </a:t>
            </a:r>
            <a:r>
              <a:rPr lang="cs-CZ" sz="1700" dirty="0" smtClean="0"/>
              <a:t>let) – bez </a:t>
            </a:r>
            <a:r>
              <a:rPr lang="cs-CZ" sz="1700" dirty="0"/>
              <a:t>klinického </a:t>
            </a:r>
            <a:r>
              <a:rPr lang="cs-CZ" sz="1700" dirty="0" smtClean="0"/>
              <a:t>významu</a:t>
            </a:r>
          </a:p>
        </p:txBody>
      </p:sp>
    </p:spTree>
    <p:extLst>
      <p:ext uri="{BB962C8B-B14F-4D97-AF65-F5344CB8AC3E}">
        <p14:creationId xmlns:p14="http://schemas.microsoft.com/office/powerpoint/2010/main" val="2138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Descendentní aorta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LL/VD (DV</a:t>
            </a:r>
            <a:r>
              <a:rPr lang="cs-CZ" sz="1700" dirty="0"/>
              <a:t>) </a:t>
            </a:r>
            <a:r>
              <a:rPr lang="cs-CZ" sz="1700" dirty="0" smtClean="0"/>
              <a:t>projekce</a:t>
            </a:r>
          </a:p>
          <a:p>
            <a:r>
              <a:rPr lang="cs-CZ" sz="1700" dirty="0" smtClean="0"/>
              <a:t>Šířka </a:t>
            </a:r>
            <a:r>
              <a:rPr lang="cs-CZ" sz="1700" dirty="0"/>
              <a:t>aorty v LL projekci = výška těla </a:t>
            </a:r>
            <a:r>
              <a:rPr lang="cs-CZ" sz="1700" dirty="0" smtClean="0"/>
              <a:t>obratle</a:t>
            </a:r>
          </a:p>
          <a:p>
            <a:r>
              <a:rPr lang="cs-CZ" sz="1700" dirty="0" smtClean="0"/>
              <a:t>Šířka </a:t>
            </a:r>
            <a:r>
              <a:rPr lang="cs-CZ" sz="1700" dirty="0"/>
              <a:t>aorty se nemění v průběhu </a:t>
            </a:r>
            <a:r>
              <a:rPr lang="cs-CZ" sz="1700" dirty="0" err="1"/>
              <a:t>hyperhydratace</a:t>
            </a:r>
            <a:r>
              <a:rPr lang="cs-CZ" sz="1700" dirty="0"/>
              <a:t> nebo </a:t>
            </a:r>
            <a:r>
              <a:rPr lang="cs-CZ" sz="1700" dirty="0" smtClean="0"/>
              <a:t>hypovolémie</a:t>
            </a:r>
            <a:endParaRPr lang="cs-CZ" sz="1700" dirty="0"/>
          </a:p>
          <a:p>
            <a:r>
              <a:rPr lang="cs-CZ" sz="1700" dirty="0"/>
              <a:t>Výraznější ve VD projekci (a </a:t>
            </a:r>
            <a:r>
              <a:rPr lang="cs-CZ" sz="1700" dirty="0" smtClean="0"/>
              <a:t>v systole</a:t>
            </a:r>
            <a:r>
              <a:rPr lang="cs-CZ" sz="1700" dirty="0"/>
              <a:t>) u psů s hlubokým úzkým </a:t>
            </a:r>
            <a:r>
              <a:rPr lang="cs-CZ" sz="1700" dirty="0" smtClean="0"/>
              <a:t>hrudníkem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394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anose="020B0603020202020204" pitchFamily="34" charset="0"/>
              </a:rPr>
              <a:t>Zadní dutá žíla (VCCd)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Hodnotíme její náplň (průměr)</a:t>
            </a:r>
          </a:p>
          <a:p>
            <a:pPr>
              <a:defRPr/>
            </a:pPr>
            <a:r>
              <a:rPr lang="cs-CZ" sz="1700" dirty="0" smtClean="0"/>
              <a:t>Průměr fyziologicky ovlivněn fází dýchání (změnou nitrohrudního tlaku)</a:t>
            </a:r>
          </a:p>
          <a:p>
            <a:pPr>
              <a:defRPr/>
            </a:pPr>
            <a:r>
              <a:rPr lang="cs-CZ" sz="1700" dirty="0" smtClean="0"/>
              <a:t>Hodnocení: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ubjektivní: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nížená náplň (hypovolémie)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zvýšená náplň (dilatace)</a:t>
            </a:r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bjektivní: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tři typy měření (v porovnání s okolními strukturami)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f</a:t>
            </a:r>
            <a:r>
              <a:rPr lang="cs-CZ" sz="1700" dirty="0" smtClean="0"/>
              <a:t>yziologicky do 1,5</a:t>
            </a:r>
          </a:p>
        </p:txBody>
      </p:sp>
    </p:spTree>
    <p:extLst>
      <p:ext uri="{BB962C8B-B14F-4D97-AF65-F5344CB8AC3E}">
        <p14:creationId xmlns:p14="http://schemas.microsoft.com/office/powerpoint/2010/main" val="36026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Limity rtg. vyšetření </a:t>
            </a:r>
            <a:r>
              <a:rPr lang="cs-CZ" sz="3600" dirty="0" smtClean="0"/>
              <a:t>KVS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Velké rozmezí anatomických a fyziologických </a:t>
            </a:r>
            <a:r>
              <a:rPr lang="cs-CZ" sz="1700" dirty="0" smtClean="0"/>
              <a:t>variant: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 smtClean="0"/>
              <a:t>plemena </a:t>
            </a:r>
            <a:r>
              <a:rPr lang="cs-CZ" sz="1700" dirty="0"/>
              <a:t>s </a:t>
            </a:r>
            <a:r>
              <a:rPr lang="cs-CZ" sz="1700" dirty="0" smtClean="0"/>
              <a:t>pyknotickým hrudníkem x plemena </a:t>
            </a:r>
            <a:r>
              <a:rPr lang="cs-CZ" sz="1700" dirty="0"/>
              <a:t>s hlubokým úzkým </a:t>
            </a:r>
            <a:r>
              <a:rPr lang="cs-CZ" sz="1700" dirty="0" smtClean="0"/>
              <a:t>hrudníkem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 smtClean="0"/>
              <a:t>normální </a:t>
            </a:r>
            <a:r>
              <a:rPr lang="cs-CZ" sz="1700" dirty="0"/>
              <a:t>výživný stav x </a:t>
            </a:r>
            <a:r>
              <a:rPr lang="cs-CZ" sz="1700" dirty="0" smtClean="0"/>
              <a:t>obezita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 smtClean="0"/>
              <a:t>fáze </a:t>
            </a:r>
            <a:r>
              <a:rPr lang="cs-CZ" sz="1700" dirty="0"/>
              <a:t>respiračního </a:t>
            </a:r>
            <a:r>
              <a:rPr lang="cs-CZ" sz="1700" dirty="0" smtClean="0"/>
              <a:t>cyklu </a:t>
            </a:r>
            <a:r>
              <a:rPr lang="cs-CZ" sz="1700" dirty="0"/>
              <a:t>(</a:t>
            </a:r>
            <a:r>
              <a:rPr lang="cs-CZ" sz="1700" dirty="0" smtClean="0"/>
              <a:t>nádech </a:t>
            </a:r>
            <a:r>
              <a:rPr lang="cs-CZ" sz="1700" dirty="0"/>
              <a:t>x </a:t>
            </a:r>
            <a:r>
              <a:rPr lang="cs-CZ" sz="1700" dirty="0" smtClean="0"/>
              <a:t>výdech)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 smtClean="0"/>
              <a:t>fáze </a:t>
            </a:r>
            <a:r>
              <a:rPr lang="cs-CZ" sz="1700" dirty="0"/>
              <a:t>srdečního </a:t>
            </a:r>
            <a:r>
              <a:rPr lang="cs-CZ" sz="1700" dirty="0" smtClean="0"/>
              <a:t>cyklu </a:t>
            </a:r>
            <a:r>
              <a:rPr lang="cs-CZ" sz="1700" dirty="0"/>
              <a:t>(</a:t>
            </a:r>
            <a:r>
              <a:rPr lang="cs-CZ" sz="1700" dirty="0" smtClean="0"/>
              <a:t>systola </a:t>
            </a:r>
            <a:r>
              <a:rPr lang="cs-CZ" sz="1700" dirty="0"/>
              <a:t>x </a:t>
            </a:r>
            <a:r>
              <a:rPr lang="cs-CZ" sz="1700" dirty="0" smtClean="0"/>
              <a:t>diastola)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2786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Zadní dutá žíla (VCCd)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 snížené náplně VCCd: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 smtClean="0"/>
              <a:t>hypovolémie (šok/dehydratace/anémie/hypoadrenokorticismus)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t</a:t>
            </a:r>
            <a:r>
              <a:rPr lang="cs-CZ" sz="1700" dirty="0" smtClean="0"/>
              <a:t>enzní pneumotorax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b</a:t>
            </a:r>
            <a:r>
              <a:rPr lang="cs-CZ" sz="1700" dirty="0" smtClean="0"/>
              <a:t>ěhem anestezie (pacient na ventilaci)</a:t>
            </a:r>
          </a:p>
        </p:txBody>
      </p:sp>
    </p:spTree>
    <p:extLst>
      <p:ext uri="{BB962C8B-B14F-4D97-AF65-F5344CB8AC3E}">
        <p14:creationId xmlns:p14="http://schemas.microsoft.com/office/powerpoint/2010/main" val="24008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Zadní dutá žíla (VCCd)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Dif. dg. dilatace zadní duté žíly: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ravostranné srdeční selhání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alvulární insuficience (trikuspidální)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červivost (Dirofilarióza, </a:t>
            </a:r>
            <a:r>
              <a:rPr lang="cs-CZ" sz="1700" dirty="0" err="1" smtClean="0"/>
              <a:t>angiostrongylus</a:t>
            </a:r>
            <a:r>
              <a:rPr lang="cs-CZ" sz="1700" dirty="0" smtClean="0"/>
              <a:t>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licní hypertenze (tromboembolie, chronické onemocnění plic, idiopatická)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nemocnění perikardu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n</a:t>
            </a:r>
            <a:r>
              <a:rPr lang="cs-CZ" sz="1700" dirty="0" smtClean="0"/>
              <a:t>eoplazie (pravého srdce, VCCd)</a:t>
            </a:r>
          </a:p>
          <a:p>
            <a:pPr marL="625475" indent="-269875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tenóza VCCd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518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Rtg. </a:t>
            </a:r>
            <a:r>
              <a:rPr lang="cs-CZ" sz="4000" dirty="0"/>
              <a:t>i</a:t>
            </a:r>
            <a:r>
              <a:rPr lang="cs-CZ" sz="4000" dirty="0" smtClean="0"/>
              <a:t>nterpretace KVS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1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</a:t>
            </a:r>
            <a:r>
              <a:rPr lang="cs-CZ" sz="3600" dirty="0"/>
              <a:t>i</a:t>
            </a:r>
            <a:r>
              <a:rPr lang="cs-CZ" sz="3600" dirty="0" smtClean="0"/>
              <a:t>nterpretace KVS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Srdeční siluetu nelze hodnotit izolovaně!!!</a:t>
            </a:r>
          </a:p>
          <a:p>
            <a:r>
              <a:rPr lang="cs-CZ" sz="1700" dirty="0"/>
              <a:t>Nutné </a:t>
            </a:r>
            <a:r>
              <a:rPr lang="cs-CZ" sz="1700" dirty="0" smtClean="0"/>
              <a:t>zohlednit vždy </a:t>
            </a:r>
            <a:r>
              <a:rPr lang="cs-CZ" sz="1700" dirty="0"/>
              <a:t>komplexně = v souvislosti </a:t>
            </a:r>
            <a:r>
              <a:rPr lang="cs-CZ" sz="1700" dirty="0" smtClean="0"/>
              <a:t>s okolními </a:t>
            </a:r>
            <a:r>
              <a:rPr lang="cs-CZ" sz="1700" dirty="0"/>
              <a:t>strukturami (zadní dutá žíla, plicní vaskulatura, plicní parenchym, pleurální prostor</a:t>
            </a:r>
            <a:r>
              <a:rPr lang="cs-CZ" sz="1700" dirty="0" smtClean="0"/>
              <a:t>)</a:t>
            </a:r>
            <a:endParaRPr lang="cs-CZ" sz="1700" dirty="0"/>
          </a:p>
          <a:p>
            <a:r>
              <a:rPr lang="cs-CZ" sz="1700" dirty="0" smtClean="0"/>
              <a:t>Posuzujeme: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měny </a:t>
            </a:r>
            <a:r>
              <a:rPr lang="cs-CZ" sz="1700" dirty="0"/>
              <a:t>velikosti srdeční </a:t>
            </a:r>
            <a:r>
              <a:rPr lang="cs-CZ" sz="1700" dirty="0" smtClean="0"/>
              <a:t>siluety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z</a:t>
            </a:r>
            <a:r>
              <a:rPr lang="cs-CZ" sz="1700" dirty="0" smtClean="0"/>
              <a:t>měny </a:t>
            </a:r>
            <a:r>
              <a:rPr lang="cs-CZ" sz="1700" dirty="0"/>
              <a:t>tvaru srdeční </a:t>
            </a:r>
            <a:r>
              <a:rPr lang="cs-CZ" sz="1700" dirty="0" smtClean="0"/>
              <a:t>siluety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říznaky </a:t>
            </a:r>
            <a:r>
              <a:rPr lang="cs-CZ" sz="1700" dirty="0"/>
              <a:t>levostranného srdečního </a:t>
            </a:r>
            <a:r>
              <a:rPr lang="cs-CZ" sz="1700" dirty="0" smtClean="0"/>
              <a:t>selhání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říznaky </a:t>
            </a:r>
            <a:r>
              <a:rPr lang="cs-CZ" sz="1700" dirty="0"/>
              <a:t>pravostranného srdeční </a:t>
            </a:r>
            <a:r>
              <a:rPr lang="cs-CZ" sz="1700" dirty="0" smtClean="0"/>
              <a:t>selhání</a:t>
            </a:r>
          </a:p>
        </p:txBody>
      </p:sp>
    </p:spTree>
    <p:extLst>
      <p:ext uri="{BB962C8B-B14F-4D97-AF65-F5344CB8AC3E}">
        <p14:creationId xmlns:p14="http://schemas.microsoft.com/office/powerpoint/2010/main" val="27653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</a:t>
            </a:r>
            <a:r>
              <a:rPr lang="cs-CZ" sz="3600" dirty="0"/>
              <a:t>i</a:t>
            </a:r>
            <a:r>
              <a:rPr lang="cs-CZ" sz="3600" dirty="0" smtClean="0"/>
              <a:t>nterpretace KVS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Zvětšení srdeční siluety (= kardiomegalie):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l</a:t>
            </a:r>
            <a:r>
              <a:rPr lang="cs-CZ" sz="1700" dirty="0" smtClean="0"/>
              <a:t>okalizovaná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g</a:t>
            </a:r>
            <a:r>
              <a:rPr lang="cs-CZ" sz="1700" dirty="0" smtClean="0"/>
              <a:t>eneralizovaná (hypertrofie x dilatace srdečních komor)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becně </a:t>
            </a:r>
            <a:r>
              <a:rPr lang="cs-CZ" sz="1700" dirty="0"/>
              <a:t>VHS nad </a:t>
            </a:r>
            <a:r>
              <a:rPr lang="cs-CZ" sz="1700" dirty="0" smtClean="0"/>
              <a:t>11 </a:t>
            </a:r>
            <a:r>
              <a:rPr lang="cs-CZ" sz="1700" dirty="0"/>
              <a:t>= </a:t>
            </a:r>
            <a:r>
              <a:rPr lang="cs-CZ" sz="1700" dirty="0" smtClean="0"/>
              <a:t>kardiomegalie (Fe nad 8)</a:t>
            </a:r>
          </a:p>
          <a:p>
            <a:r>
              <a:rPr lang="cs-CZ" sz="1700" dirty="0" smtClean="0"/>
              <a:t>Zmenšení srdeční siluety (= mikrokardie)</a:t>
            </a:r>
          </a:p>
        </p:txBody>
      </p:sp>
    </p:spTree>
    <p:extLst>
      <p:ext uri="{BB962C8B-B14F-4D97-AF65-F5344CB8AC3E}">
        <p14:creationId xmlns:p14="http://schemas.microsoft.com/office/powerpoint/2010/main" val="30707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interpretace KVS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700" dirty="0" smtClean="0"/>
              <a:t>Nedokážeme posoudit: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erikard (malé </a:t>
            </a:r>
            <a:r>
              <a:rPr lang="cs-CZ" sz="1700" dirty="0"/>
              <a:t>množství </a:t>
            </a:r>
            <a:r>
              <a:rPr lang="cs-CZ" sz="1700" dirty="0" smtClean="0"/>
              <a:t>perikardiální efuze)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e</a:t>
            </a:r>
            <a:r>
              <a:rPr lang="cs-CZ" sz="1700" dirty="0" smtClean="0"/>
              <a:t>pikard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yokard</a:t>
            </a:r>
            <a:endParaRPr lang="cs-CZ" sz="1700" dirty="0"/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e</a:t>
            </a:r>
            <a:r>
              <a:rPr lang="cs-CZ" sz="1700" dirty="0" smtClean="0"/>
              <a:t>ndokard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dutiny s </a:t>
            </a:r>
            <a:r>
              <a:rPr lang="cs-CZ" sz="1700" dirty="0" smtClean="0"/>
              <a:t>krví, velké cévy</a:t>
            </a:r>
          </a:p>
          <a:p>
            <a:pPr marL="355600" indent="0" algn="ctr">
              <a:buNone/>
            </a:pPr>
            <a:r>
              <a:rPr lang="cs-CZ" sz="1700" dirty="0" smtClean="0"/>
              <a:t>Všechny </a:t>
            </a:r>
            <a:r>
              <a:rPr lang="cs-CZ" sz="1700" dirty="0"/>
              <a:t>tyto struktury mají opacitu měkké tkáně </a:t>
            </a:r>
            <a:r>
              <a:rPr lang="cs-CZ" sz="1700" dirty="0" smtClean="0"/>
              <a:t>(= tekutiny)!</a:t>
            </a:r>
          </a:p>
          <a:p>
            <a:pPr marL="0" indent="0" algn="ctr">
              <a:buNone/>
            </a:pPr>
            <a:endParaRPr lang="cs-CZ" sz="1700" dirty="0" smtClean="0"/>
          </a:p>
          <a:p>
            <a:pPr marL="0" indent="0" algn="ctr">
              <a:buNone/>
            </a:pPr>
            <a:r>
              <a:rPr lang="cs-CZ" sz="1700" dirty="0" smtClean="0"/>
              <a:t>RTG neodlišitelné!!!</a:t>
            </a:r>
            <a:endParaRPr lang="cs-CZ" sz="1700" dirty="0"/>
          </a:p>
        </p:txBody>
      </p:sp>
      <p:sp>
        <p:nvSpPr>
          <p:cNvPr id="5" name="Šipka dolů 4"/>
          <p:cNvSpPr/>
          <p:nvPr/>
        </p:nvSpPr>
        <p:spPr>
          <a:xfrm>
            <a:off x="4441212" y="5045214"/>
            <a:ext cx="255738" cy="324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5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Rtg. interpretace </a:t>
            </a:r>
            <a:r>
              <a:rPr lang="cs-CZ" sz="3600" dirty="0" smtClean="0"/>
              <a:t>KVS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Další možnosti posouzení KVS: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o</a:t>
            </a:r>
            <a:r>
              <a:rPr lang="cs-CZ" sz="1700" dirty="0" smtClean="0"/>
              <a:t>bjektivní </a:t>
            </a:r>
            <a:r>
              <a:rPr lang="cs-CZ" sz="1700" dirty="0"/>
              <a:t>hodnocení srdečních dutin </a:t>
            </a:r>
            <a:r>
              <a:rPr lang="cs-CZ" sz="1700" dirty="0" smtClean="0"/>
              <a:t>a </a:t>
            </a:r>
            <a:r>
              <a:rPr lang="cs-CZ" sz="1700" dirty="0"/>
              <a:t>stěny </a:t>
            </a:r>
            <a:r>
              <a:rPr lang="cs-CZ" sz="1700" dirty="0" smtClean="0"/>
              <a:t>srdce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 smtClean="0"/>
              <a:t>USG</a:t>
            </a:r>
          </a:p>
          <a:p>
            <a:pPr marL="627063" indent="-271463">
              <a:buFont typeface="Wingdings" panose="05000000000000000000" pitchFamily="2" charset="2"/>
              <a:buChar char="Ø"/>
            </a:pPr>
            <a:r>
              <a:rPr lang="cs-CZ" sz="1700" dirty="0"/>
              <a:t>a</a:t>
            </a:r>
            <a:r>
              <a:rPr lang="cs-CZ" sz="1700" dirty="0" smtClean="0"/>
              <a:t>ngiografie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4367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Rtg. interpretace srdeční siluety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1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interpretace srdeční siluety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Normální tvar a velikost srdeční siluety nevylučuje onemocnění </a:t>
            </a:r>
            <a:r>
              <a:rPr lang="cs-CZ" dirty="0" smtClean="0"/>
              <a:t>srdce!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Normální </a:t>
            </a:r>
            <a:r>
              <a:rPr lang="cs-CZ" dirty="0" smtClean="0"/>
              <a:t>nález: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dirty="0"/>
              <a:t>e</a:t>
            </a:r>
            <a:r>
              <a:rPr lang="cs-CZ" dirty="0" smtClean="0"/>
              <a:t>ndokarditida</a:t>
            </a:r>
          </a:p>
          <a:p>
            <a:r>
              <a:rPr lang="cs-CZ" dirty="0" smtClean="0"/>
              <a:t>Onemocnění </a:t>
            </a:r>
            <a:r>
              <a:rPr lang="cs-CZ" dirty="0"/>
              <a:t>spojená s koncentrickou hypertrofií (časné stádium</a:t>
            </a:r>
            <a:r>
              <a:rPr lang="cs-CZ" dirty="0" smtClean="0"/>
              <a:t>):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dirty="0"/>
              <a:t>a</a:t>
            </a:r>
            <a:r>
              <a:rPr lang="cs-CZ" dirty="0" smtClean="0"/>
              <a:t>ortální </a:t>
            </a:r>
            <a:r>
              <a:rPr lang="cs-CZ" dirty="0"/>
              <a:t>stenóza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ulmonální </a:t>
            </a:r>
            <a:r>
              <a:rPr lang="cs-CZ" dirty="0"/>
              <a:t>stenóza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dirty="0"/>
              <a:t>h</a:t>
            </a:r>
            <a:r>
              <a:rPr lang="cs-CZ" dirty="0" smtClean="0"/>
              <a:t>ypertrofická </a:t>
            </a:r>
            <a:r>
              <a:rPr lang="cs-CZ" dirty="0"/>
              <a:t>kardiomyopatie </a:t>
            </a:r>
            <a:r>
              <a:rPr lang="cs-CZ" dirty="0" smtClean="0"/>
              <a:t>(hypertyreóza </a:t>
            </a:r>
            <a:r>
              <a:rPr lang="cs-CZ" dirty="0"/>
              <a:t>u starých koček</a:t>
            </a:r>
            <a:r>
              <a:rPr lang="cs-CZ" dirty="0" smtClean="0"/>
              <a:t>)</a:t>
            </a:r>
          </a:p>
          <a:p>
            <a:r>
              <a:rPr lang="cs-CZ" dirty="0" smtClean="0"/>
              <a:t>Srdeční onemocnění spojená s objemovým přetížením a nadměrnou aplikací diuretik</a:t>
            </a:r>
          </a:p>
        </p:txBody>
      </p:sp>
    </p:spTree>
    <p:extLst>
      <p:ext uri="{BB962C8B-B14F-4D97-AF65-F5344CB8AC3E}">
        <p14:creationId xmlns:p14="http://schemas.microsoft.com/office/powerpoint/2010/main" val="33453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</a:t>
            </a:r>
            <a:r>
              <a:rPr lang="cs-CZ" sz="3600" dirty="0"/>
              <a:t>i</a:t>
            </a:r>
            <a:r>
              <a:rPr lang="cs-CZ" sz="3600" dirty="0" smtClean="0"/>
              <a:t>nterpretace srdeční siluety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Onemocnění myokardu:</a:t>
            </a:r>
          </a:p>
          <a:p>
            <a:pPr marL="619125" indent="-255588">
              <a:buFont typeface="Wingdings" panose="05000000000000000000" pitchFamily="2" charset="2"/>
              <a:buChar char="Ø"/>
            </a:pPr>
            <a:r>
              <a:rPr lang="cs-CZ" dirty="0"/>
              <a:t>a</a:t>
            </a:r>
            <a:r>
              <a:rPr lang="cs-CZ" dirty="0" smtClean="0"/>
              <a:t>kutní myokarditida</a:t>
            </a:r>
          </a:p>
          <a:p>
            <a:pPr marL="619125" indent="-255588">
              <a:buFont typeface="Wingdings" panose="05000000000000000000" pitchFamily="2" charset="2"/>
              <a:buChar char="Ø"/>
            </a:pPr>
            <a:r>
              <a:rPr lang="cs-CZ" dirty="0"/>
              <a:t>n</a:t>
            </a:r>
            <a:r>
              <a:rPr lang="cs-CZ" dirty="0" smtClean="0"/>
              <a:t>eoplazie</a:t>
            </a:r>
          </a:p>
          <a:p>
            <a:pPr marL="619125" indent="-255588">
              <a:buFont typeface="Wingdings" panose="05000000000000000000" pitchFamily="2" charset="2"/>
              <a:buChar char="Ø"/>
            </a:pPr>
            <a:r>
              <a:rPr lang="cs-CZ" dirty="0"/>
              <a:t>t</a:t>
            </a:r>
            <a:r>
              <a:rPr lang="cs-CZ" dirty="0" smtClean="0"/>
              <a:t>oxické </a:t>
            </a:r>
            <a:r>
              <a:rPr lang="cs-CZ" dirty="0"/>
              <a:t>kardiomyopatie</a:t>
            </a:r>
          </a:p>
          <a:p>
            <a:r>
              <a:rPr lang="cs-CZ" dirty="0"/>
              <a:t>Akutní ruptura </a:t>
            </a:r>
            <a:r>
              <a:rPr lang="cs-CZ" dirty="0" err="1"/>
              <a:t>chordae</a:t>
            </a:r>
            <a:r>
              <a:rPr lang="cs-CZ" dirty="0"/>
              <a:t> </a:t>
            </a:r>
            <a:r>
              <a:rPr lang="cs-CZ" dirty="0" err="1" smtClean="0"/>
              <a:t>tendinae</a:t>
            </a:r>
            <a:endParaRPr lang="cs-CZ" dirty="0"/>
          </a:p>
          <a:p>
            <a:r>
              <a:rPr lang="cs-CZ" dirty="0"/>
              <a:t>Malé L-P zkraty (ASD, VSD, PDA)</a:t>
            </a:r>
          </a:p>
          <a:p>
            <a:r>
              <a:rPr lang="cs-CZ" dirty="0"/>
              <a:t>Onemocnění </a:t>
            </a:r>
            <a:r>
              <a:rPr lang="cs-CZ" dirty="0" smtClean="0"/>
              <a:t>perikardu: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dirty="0" err="1"/>
              <a:t>k</a:t>
            </a:r>
            <a:r>
              <a:rPr lang="cs-CZ" dirty="0" err="1" smtClean="0"/>
              <a:t>onstriktivní</a:t>
            </a:r>
            <a:r>
              <a:rPr lang="cs-CZ" dirty="0" smtClean="0"/>
              <a:t> </a:t>
            </a:r>
            <a:r>
              <a:rPr lang="cs-CZ" dirty="0"/>
              <a:t>perikarditida</a:t>
            </a:r>
          </a:p>
          <a:p>
            <a:pPr marL="623888" indent="-260350">
              <a:buFont typeface="Wingdings" panose="05000000000000000000" pitchFamily="2" charset="2"/>
              <a:buChar char="Ø"/>
            </a:pPr>
            <a:r>
              <a:rPr lang="cs-CZ" dirty="0"/>
              <a:t>a</a:t>
            </a:r>
            <a:r>
              <a:rPr lang="cs-CZ" dirty="0" smtClean="0"/>
              <a:t>kutní </a:t>
            </a:r>
            <a:r>
              <a:rPr lang="cs-CZ" dirty="0"/>
              <a:t>traumatická perikarditida</a:t>
            </a:r>
          </a:p>
          <a:p>
            <a:r>
              <a:rPr lang="cs-CZ" dirty="0" smtClean="0"/>
              <a:t>Arytmie</a:t>
            </a:r>
          </a:p>
        </p:txBody>
      </p:sp>
    </p:spTree>
    <p:extLst>
      <p:ext uri="{BB962C8B-B14F-4D97-AF65-F5344CB8AC3E}">
        <p14:creationId xmlns:p14="http://schemas.microsoft.com/office/powerpoint/2010/main" val="41739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Rtg. </a:t>
            </a:r>
            <a:r>
              <a:rPr lang="cs-CZ" sz="4000" dirty="0"/>
              <a:t>v</a:t>
            </a:r>
            <a:r>
              <a:rPr lang="cs-CZ" sz="4000" dirty="0" smtClean="0"/>
              <a:t>yšetření KVS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Rtg. projekce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9435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Zhodnoťte </a:t>
            </a:r>
            <a:r>
              <a:rPr lang="cs-CZ" sz="3600" dirty="0"/>
              <a:t>subjektivně velikost </a:t>
            </a:r>
            <a:r>
              <a:rPr lang="cs-CZ" sz="3600" dirty="0" smtClean="0"/>
              <a:t>srdeční </a:t>
            </a:r>
            <a:r>
              <a:rPr lang="cs-CZ" sz="3600" dirty="0"/>
              <a:t>siluety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04"/>
          <a:stretch/>
        </p:blipFill>
        <p:spPr>
          <a:xfrm>
            <a:off x="914400" y="2592238"/>
            <a:ext cx="3414713" cy="2898859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arenR"/>
            </a:pPr>
            <a:r>
              <a:rPr lang="cs-CZ" sz="1700" dirty="0"/>
              <a:t>Z</a:t>
            </a:r>
            <a:r>
              <a:rPr lang="cs-CZ" sz="1700" dirty="0" smtClean="0"/>
              <a:t>většená</a:t>
            </a:r>
          </a:p>
          <a:p>
            <a:pPr>
              <a:buFont typeface="+mj-lt"/>
              <a:buAutoNum type="arabicParenR"/>
            </a:pPr>
            <a:r>
              <a:rPr lang="cs-CZ" sz="1700" dirty="0"/>
              <a:t>Z</a:t>
            </a:r>
            <a:r>
              <a:rPr lang="cs-CZ" sz="1700" dirty="0" smtClean="0"/>
              <a:t>menšená</a:t>
            </a:r>
          </a:p>
          <a:p>
            <a:pPr>
              <a:buFont typeface="+mj-lt"/>
              <a:buAutoNum type="arabicParenR"/>
            </a:pPr>
            <a:r>
              <a:rPr lang="cs-CZ" sz="1700" dirty="0"/>
              <a:t>M</a:t>
            </a:r>
            <a:r>
              <a:rPr lang="cs-CZ" sz="1700" dirty="0" smtClean="0"/>
              <a:t>ůže </a:t>
            </a:r>
            <a:r>
              <a:rPr lang="cs-CZ" sz="1700" dirty="0"/>
              <a:t>se jednat o normální nález, ale pouze u brachycefalického </a:t>
            </a:r>
            <a:r>
              <a:rPr lang="cs-CZ" sz="1700" dirty="0" smtClean="0"/>
              <a:t>plemene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4986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</a:t>
            </a:r>
            <a:r>
              <a:rPr lang="cs-CZ" sz="3600" dirty="0"/>
              <a:t>i</a:t>
            </a:r>
            <a:r>
              <a:rPr lang="cs-CZ" sz="3600" dirty="0" smtClean="0"/>
              <a:t>nterpretace srdeční siluety</a:t>
            </a:r>
            <a:endParaRPr lang="cs-CZ" sz="3600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/>
              <a:t>S</a:t>
            </a:r>
            <a:r>
              <a:rPr lang="cs-CZ" sz="1700" dirty="0" smtClean="0"/>
              <a:t>ubjektivní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/>
              <a:t>N</a:t>
            </a:r>
            <a:r>
              <a:rPr lang="cs-CZ" sz="1700" dirty="0" smtClean="0"/>
              <a:t>a základě zkušeností</a:t>
            </a:r>
          </a:p>
          <a:p>
            <a:r>
              <a:rPr lang="cs-CZ" sz="1700" dirty="0" smtClean="0"/>
              <a:t>Nutné vždy zohlednit s dalšími vyšetřeními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Objektivní</a:t>
            </a:r>
            <a:endParaRPr lang="cs-CZ" sz="1700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Vertebral </a:t>
            </a:r>
            <a:r>
              <a:rPr lang="cs-CZ" sz="1700" dirty="0"/>
              <a:t>Heart </a:t>
            </a:r>
            <a:r>
              <a:rPr lang="cs-CZ" sz="1700" dirty="0" smtClean="0"/>
              <a:t>Score = VHS index:</a:t>
            </a:r>
            <a:endParaRPr lang="cs-CZ" sz="1700" dirty="0"/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v</a:t>
            </a:r>
            <a:r>
              <a:rPr lang="cs-CZ" sz="1700" dirty="0" smtClean="0"/>
              <a:t>ýznam </a:t>
            </a:r>
            <a:r>
              <a:rPr lang="cs-CZ" sz="1700" dirty="0"/>
              <a:t>při opakovaném vyšetření stejného </a:t>
            </a:r>
            <a:r>
              <a:rPr lang="cs-CZ" sz="1700" dirty="0" smtClean="0"/>
              <a:t>jedince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osouzení progrese kongestivního srdečního selhání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m</a:t>
            </a:r>
            <a:r>
              <a:rPr lang="cs-CZ" sz="1700" dirty="0" smtClean="0"/>
              <a:t>ezidruhové </a:t>
            </a:r>
            <a:r>
              <a:rPr lang="cs-CZ" sz="1700" dirty="0"/>
              <a:t>a plemenné </a:t>
            </a:r>
            <a:r>
              <a:rPr lang="cs-CZ" sz="1700" dirty="0" smtClean="0"/>
              <a:t>rozdíly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1822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Rtg. interpretace srdeční siluety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VHS index – Ca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64297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Ca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Hodnotíme vždy z jedné projekce (LL </a:t>
            </a:r>
            <a:r>
              <a:rPr lang="cs-CZ" sz="1700" dirty="0"/>
              <a:t>dx</a:t>
            </a:r>
            <a:r>
              <a:rPr lang="cs-CZ" sz="1700" dirty="0" smtClean="0"/>
              <a:t>.)</a:t>
            </a:r>
          </a:p>
          <a:p>
            <a:r>
              <a:rPr lang="cs-CZ" sz="1700" dirty="0"/>
              <a:t>Meziplemenné </a:t>
            </a:r>
            <a:r>
              <a:rPr lang="cs-CZ" sz="1700" dirty="0" smtClean="0"/>
              <a:t>variability</a:t>
            </a:r>
            <a:endParaRPr lang="cs-CZ" sz="1700" dirty="0"/>
          </a:p>
          <a:p>
            <a:r>
              <a:rPr lang="cs-CZ" sz="1700" dirty="0" smtClean="0"/>
              <a:t>Fyziologické rozmezí </a:t>
            </a:r>
            <a:r>
              <a:rPr lang="cs-CZ" sz="1700" dirty="0"/>
              <a:t>9,7 </a:t>
            </a:r>
            <a:r>
              <a:rPr lang="cs-CZ" sz="1700" dirty="0" smtClean="0"/>
              <a:t>± 0,5 (nad 3 měsíce stáří)</a:t>
            </a:r>
          </a:p>
          <a:p>
            <a:r>
              <a:rPr lang="cs-CZ" sz="1700" dirty="0" smtClean="0"/>
              <a:t>Štěňata – fyziologické rozmezí 8,5 – 10,5</a:t>
            </a:r>
          </a:p>
          <a:p>
            <a:r>
              <a:rPr lang="cs-CZ" sz="1700" smtClean="0"/>
              <a:t>Psi </a:t>
            </a:r>
            <a:r>
              <a:rPr lang="cs-CZ" sz="1700" dirty="0" smtClean="0"/>
              <a:t>v celkové anestezii s manuální </a:t>
            </a:r>
            <a:r>
              <a:rPr lang="cs-CZ" sz="1700" smtClean="0"/>
              <a:t>insuflací plic </a:t>
            </a:r>
            <a:r>
              <a:rPr lang="cs-CZ" sz="1700" dirty="0" smtClean="0"/>
              <a:t>mívají VHS index průměrně o 0,3 nižší</a:t>
            </a:r>
          </a:p>
        </p:txBody>
      </p:sp>
    </p:spTree>
    <p:extLst>
      <p:ext uri="{BB962C8B-B14F-4D97-AF65-F5344CB8AC3E}">
        <p14:creationId xmlns:p14="http://schemas.microsoft.com/office/powerpoint/2010/main" val="22667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měření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Provedení měření VHS indexu: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louhá </a:t>
            </a:r>
            <a:r>
              <a:rPr lang="cs-CZ" sz="1700" dirty="0"/>
              <a:t>osa srdeční – od bifurkace k </a:t>
            </a:r>
            <a:r>
              <a:rPr lang="cs-CZ" sz="1700" dirty="0" smtClean="0"/>
              <a:t>apexu</a:t>
            </a: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cs-CZ" sz="1700" dirty="0"/>
              <a:t>k</a:t>
            </a:r>
            <a:r>
              <a:rPr lang="cs-CZ" sz="1700" dirty="0" smtClean="0"/>
              <a:t>rátká </a:t>
            </a:r>
            <a:r>
              <a:rPr lang="cs-CZ" sz="1700" dirty="0"/>
              <a:t>osa srdeční – v </a:t>
            </a:r>
            <a:r>
              <a:rPr lang="cs-CZ" sz="1700" dirty="0" smtClean="0"/>
              <a:t>nejširším místě </a:t>
            </a:r>
            <a:r>
              <a:rPr lang="cs-CZ" sz="1700" dirty="0"/>
              <a:t>srdeční siluety </a:t>
            </a:r>
            <a:r>
              <a:rPr lang="cs-CZ" sz="1700" dirty="0" smtClean="0"/>
              <a:t>(spojnice musí být kolmá </a:t>
            </a:r>
            <a:r>
              <a:rPr lang="cs-CZ" sz="1700" dirty="0"/>
              <a:t>k dlouhé ose </a:t>
            </a:r>
            <a:r>
              <a:rPr lang="cs-CZ" sz="1700" dirty="0" smtClean="0"/>
              <a:t>srdeční)</a:t>
            </a:r>
          </a:p>
          <a:p>
            <a:pPr marL="914400" indent="-285750">
              <a:buFont typeface="Courier New" panose="02070309020205020404" pitchFamily="49" charset="0"/>
              <a:buChar char="o"/>
            </a:pPr>
            <a:r>
              <a:rPr lang="cs-CZ" sz="1700" dirty="0" smtClean="0"/>
              <a:t>fyziologicky </a:t>
            </a:r>
            <a:r>
              <a:rPr lang="cs-CZ" sz="1700" dirty="0"/>
              <a:t>cca 2/3 </a:t>
            </a:r>
            <a:r>
              <a:rPr lang="cs-CZ" sz="1700" dirty="0" smtClean="0"/>
              <a:t>kraniálně (pravá </a:t>
            </a:r>
            <a:r>
              <a:rPr lang="cs-CZ" sz="1700" dirty="0"/>
              <a:t>komora) a 1/3 kaudálně (levá </a:t>
            </a:r>
            <a:r>
              <a:rPr lang="cs-CZ" sz="1700" dirty="0" smtClean="0"/>
              <a:t>komora)</a:t>
            </a:r>
          </a:p>
          <a:p>
            <a:pPr marL="903288" indent="-274638">
              <a:buFont typeface="Courier New" panose="02070309020205020404" pitchFamily="49" charset="0"/>
              <a:buChar char="o"/>
            </a:pPr>
            <a:r>
              <a:rPr lang="cs-CZ" sz="1700" dirty="0" smtClean="0"/>
              <a:t>neplatí </a:t>
            </a:r>
            <a:r>
              <a:rPr lang="cs-CZ" sz="1700" dirty="0"/>
              <a:t>u brachycefalických </a:t>
            </a:r>
            <a:r>
              <a:rPr lang="cs-CZ" sz="1700" dirty="0" smtClean="0"/>
              <a:t>plemen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578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měření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9625" y="2394470"/>
            <a:ext cx="3671888" cy="3294609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</a:t>
            </a:r>
            <a:r>
              <a:rPr lang="cs-CZ" sz="1700" dirty="0" err="1" smtClean="0"/>
              <a:t>dx</a:t>
            </a:r>
            <a:r>
              <a:rPr lang="cs-CZ" sz="1700" dirty="0" smtClean="0"/>
              <a:t>. projekce</a:t>
            </a:r>
          </a:p>
          <a:p>
            <a:r>
              <a:rPr lang="cs-CZ" sz="1700" dirty="0" smtClean="0"/>
              <a:t>Dlouhá osa srdeční</a:t>
            </a:r>
            <a:endParaRPr lang="cs-CZ" sz="1700" dirty="0"/>
          </a:p>
          <a:p>
            <a:r>
              <a:rPr lang="cs-CZ" sz="1700" dirty="0"/>
              <a:t>Krátká </a:t>
            </a:r>
            <a:r>
              <a:rPr lang="cs-CZ" sz="1700" dirty="0" smtClean="0"/>
              <a:t>osa srdeční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fyziologicky </a:t>
            </a:r>
            <a:r>
              <a:rPr lang="cs-CZ" sz="1700" dirty="0"/>
              <a:t>cca </a:t>
            </a:r>
            <a:r>
              <a:rPr lang="cs-CZ" sz="1700" dirty="0" smtClean="0"/>
              <a:t>2/3 </a:t>
            </a:r>
            <a:r>
              <a:rPr lang="cs-CZ" sz="1700" dirty="0"/>
              <a:t>kraniálně (pravá </a:t>
            </a:r>
            <a:r>
              <a:rPr lang="cs-CZ" sz="1700" dirty="0" smtClean="0"/>
              <a:t>komora) a 1/3 </a:t>
            </a:r>
            <a:r>
              <a:rPr lang="cs-CZ" sz="1700" dirty="0"/>
              <a:t>kaudálně (levá komora</a:t>
            </a:r>
            <a:r>
              <a:rPr lang="cs-CZ" sz="1700" dirty="0" smtClean="0"/>
              <a:t>)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/>
              <a:t>n</a:t>
            </a:r>
            <a:r>
              <a:rPr lang="cs-CZ" sz="1700" dirty="0" smtClean="0"/>
              <a:t>eplatí </a:t>
            </a:r>
            <a:r>
              <a:rPr lang="cs-CZ" sz="1700" dirty="0"/>
              <a:t>u </a:t>
            </a:r>
            <a:r>
              <a:rPr lang="cs-CZ" sz="1700" dirty="0" smtClean="0"/>
              <a:t>brachycefalických plemen</a:t>
            </a:r>
            <a:endParaRPr lang="cs-CZ" sz="17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413470" y="5248836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accent1"/>
                </a:solidFill>
                <a:latin typeface="+mn-lt"/>
              </a:rPr>
              <a:t>1</a:t>
            </a:r>
            <a:endParaRPr lang="cs-CZ" sz="17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810000" y="2971800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accent1"/>
                </a:solidFill>
                <a:latin typeface="+mn-lt"/>
              </a:rPr>
              <a:t>1</a:t>
            </a:r>
            <a:endParaRPr lang="cs-CZ" sz="17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046306" y="4339241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>
                <a:solidFill>
                  <a:schemeClr val="accent1"/>
                </a:solidFill>
                <a:latin typeface="+mn-lt"/>
              </a:rPr>
              <a:t>2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516785" y="2767556"/>
            <a:ext cx="3064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solidFill>
                  <a:schemeClr val="accent1"/>
                </a:solidFill>
                <a:latin typeface="+mn-lt"/>
              </a:rPr>
              <a:t>2</a:t>
            </a:r>
            <a:endParaRPr lang="cs-CZ" sz="17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2113016" y="4448175"/>
            <a:ext cx="751523" cy="4283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2911317" y="4242337"/>
            <a:ext cx="382589" cy="1938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10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Meziplemenné variability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Malá a střední plemena 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KKCHS 10,6 ± 0,5</a:t>
            </a:r>
          </a:p>
          <a:p>
            <a:r>
              <a:rPr lang="cs-CZ" sz="1700" dirty="0"/>
              <a:t>Bostonský teriér 11, ± 1,4</a:t>
            </a:r>
          </a:p>
          <a:p>
            <a:r>
              <a:rPr lang="cs-CZ" sz="1700" dirty="0" err="1"/>
              <a:t>Vipet</a:t>
            </a:r>
            <a:r>
              <a:rPr lang="cs-CZ" sz="1700" dirty="0"/>
              <a:t> 11 ± 0,5</a:t>
            </a:r>
          </a:p>
          <a:p>
            <a:r>
              <a:rPr lang="cs-CZ" sz="1700" dirty="0"/>
              <a:t>Yorkshirský teriér 9,9 ± </a:t>
            </a:r>
            <a:r>
              <a:rPr lang="cs-CZ" sz="1700" dirty="0" smtClean="0"/>
              <a:t>0,6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Velká plemena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Boxer 11,6 ± 0,8</a:t>
            </a:r>
          </a:p>
          <a:p>
            <a:r>
              <a:rPr lang="cs-CZ" sz="1700" dirty="0"/>
              <a:t>Dobrman 10,0 ± 0,6</a:t>
            </a:r>
          </a:p>
          <a:p>
            <a:r>
              <a:rPr lang="cs-CZ" sz="1700" dirty="0"/>
              <a:t>Německý ovčák 9,7 ± 0,7</a:t>
            </a:r>
          </a:p>
          <a:p>
            <a:r>
              <a:rPr lang="cs-CZ" sz="1700" dirty="0"/>
              <a:t>LR 10,8 ± </a:t>
            </a:r>
            <a:r>
              <a:rPr lang="cs-CZ" sz="1700" dirty="0" smtClean="0"/>
              <a:t>0,6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779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M</a:t>
            </a:r>
            <a:r>
              <a:rPr lang="cs-CZ" sz="3600" dirty="0" smtClean="0"/>
              <a:t>eziplemenné variability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605" b="3349"/>
          <a:stretch/>
        </p:blipFill>
        <p:spPr>
          <a:xfrm>
            <a:off x="809997" y="2631968"/>
            <a:ext cx="3671888" cy="281940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err="1"/>
              <a:t>Hemivertebra</a:t>
            </a:r>
            <a:r>
              <a:rPr lang="cs-CZ" sz="1700" dirty="0"/>
              <a:t> – znesnadňují měření VHS </a:t>
            </a:r>
            <a:r>
              <a:rPr lang="cs-CZ" sz="1700" dirty="0" smtClean="0"/>
              <a:t>indexu (falešně ho zmenšují)</a:t>
            </a:r>
            <a:endParaRPr lang="cs-CZ" sz="1700" dirty="0"/>
          </a:p>
          <a:p>
            <a:r>
              <a:rPr lang="cs-CZ" sz="1700" dirty="0" smtClean="0"/>
              <a:t>Francouzský buldoček/bostonský teriér/buldok/mops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2438400" y="2819400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7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Meziplemenné variability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77190"/>
            <a:ext cx="3671888" cy="2729169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Jezevčík – relativně </a:t>
            </a:r>
            <a:r>
              <a:rPr lang="cs-CZ" sz="1700" dirty="0"/>
              <a:t>delší těla obratlů = menší VHS index (</a:t>
            </a:r>
            <a:r>
              <a:rPr lang="cs-CZ" sz="1700" dirty="0" smtClean="0"/>
              <a:t>9,7 ± 0,5)</a:t>
            </a:r>
          </a:p>
          <a:p>
            <a:r>
              <a:rPr lang="cs-CZ" sz="1700" dirty="0" smtClean="0"/>
              <a:t>Malý knírač – menší </a:t>
            </a:r>
            <a:r>
              <a:rPr lang="cs-CZ" sz="1700" dirty="0"/>
              <a:t>těla obratlů = větší VHS </a:t>
            </a:r>
            <a:r>
              <a:rPr lang="cs-CZ" sz="1700" dirty="0" smtClean="0"/>
              <a:t>index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2057400" y="3733800"/>
            <a:ext cx="228600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46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</a:t>
            </a:r>
            <a:r>
              <a:rPr lang="cs-CZ" sz="3600" dirty="0" err="1" smtClean="0"/>
              <a:t>Buchanan</a:t>
            </a:r>
            <a:r>
              <a:rPr lang="cs-CZ" sz="3600" dirty="0" smtClean="0"/>
              <a:t> modifikace</a:t>
            </a:r>
            <a:endParaRPr lang="cs-CZ" sz="3600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VHS index</a:t>
            </a:r>
            <a:endParaRPr lang="cs-CZ" sz="1700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Krátká osa srdeční – spojnice vedená nejširším vyklenutím srdeční siluety a kolmo k dlouhé ose srdeční</a:t>
            </a:r>
            <a:endParaRPr lang="cs-CZ" sz="170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Buchanan modifikace</a:t>
            </a:r>
            <a:endParaRPr lang="cs-CZ" sz="17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Krátká osa srdeční – spojnice vedená nejširším vyklenutím v oblasti levého atria a kolmo k dlouhé ose srdeční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1746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Rtg. projekce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Základní </a:t>
            </a:r>
            <a:r>
              <a:rPr lang="cs-CZ" sz="1700" dirty="0" smtClean="0"/>
              <a:t>projekce:</a:t>
            </a:r>
            <a:endParaRPr lang="cs-CZ" sz="1700" dirty="0"/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/>
              <a:t>d</a:t>
            </a:r>
            <a:r>
              <a:rPr lang="cs-CZ" sz="1700" dirty="0" smtClean="0"/>
              <a:t>orzoventrální </a:t>
            </a:r>
            <a:r>
              <a:rPr lang="cs-CZ" sz="1700" dirty="0"/>
              <a:t>(DV) – posouzení srdeční siluety a plicní </a:t>
            </a:r>
            <a:r>
              <a:rPr lang="cs-CZ" sz="1700" dirty="0" smtClean="0"/>
              <a:t>vaskulatury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/>
              <a:t>l</a:t>
            </a:r>
            <a:r>
              <a:rPr lang="cs-CZ" sz="1700" dirty="0" smtClean="0"/>
              <a:t>aterolaterální </a:t>
            </a:r>
            <a:r>
              <a:rPr lang="cs-CZ" sz="1700" dirty="0"/>
              <a:t>na pravém boku (LL dx.) – posouzení levé poloviny plicního pole a plicní </a:t>
            </a:r>
            <a:r>
              <a:rPr lang="cs-CZ" sz="1700" dirty="0" smtClean="0"/>
              <a:t>vaskulatury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/>
              <a:t>l</a:t>
            </a:r>
            <a:r>
              <a:rPr lang="cs-CZ" sz="1700" dirty="0" smtClean="0"/>
              <a:t>aterolaterální </a:t>
            </a:r>
            <a:r>
              <a:rPr lang="cs-CZ" sz="1700" dirty="0"/>
              <a:t>na levém boku (LL sin.) – posouzení pravé poloviny plicního pole a plicní </a:t>
            </a:r>
            <a:r>
              <a:rPr lang="cs-CZ" sz="1700" dirty="0" smtClean="0"/>
              <a:t>vaskulatury</a:t>
            </a:r>
          </a:p>
          <a:p>
            <a:pPr marL="633413" indent="-279400">
              <a:buFont typeface="Wingdings" panose="05000000000000000000" pitchFamily="2" charset="2"/>
              <a:buChar char="Ø"/>
            </a:pPr>
            <a:r>
              <a:rPr lang="cs-CZ" sz="1700" dirty="0"/>
              <a:t>p</a:t>
            </a:r>
            <a:r>
              <a:rPr lang="cs-CZ" sz="1700" dirty="0" smtClean="0"/>
              <a:t>ři nemožnosti provést DV projekci – ventrodorzální projekce (VD) – k posouzení srdeční siluety méně vhodná – srdce není ve správné fyziologické pozici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8829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Buchanan modifikace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VHS index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182"/>
          <a:stretch/>
        </p:blipFill>
        <p:spPr>
          <a:xfrm>
            <a:off x="809996" y="2953058"/>
            <a:ext cx="3656294" cy="2706069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Buchanan modifikace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140"/>
          <a:stretch/>
        </p:blipFill>
        <p:spPr>
          <a:xfrm>
            <a:off x="4704347" y="2953059"/>
            <a:ext cx="3630028" cy="27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Progrese srdečního onemocnění v průběhu času</a:t>
            </a:r>
            <a:endParaRPr lang="cs-CZ" sz="36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Prvotní rtg. </a:t>
            </a:r>
            <a:r>
              <a:rPr lang="cs-CZ" sz="1700" dirty="0"/>
              <a:t>s</a:t>
            </a:r>
            <a:r>
              <a:rPr lang="cs-CZ" sz="1700" dirty="0" smtClean="0"/>
              <a:t>nímek – VHS 11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8719" y="2968290"/>
            <a:ext cx="3672000" cy="2584141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Po 3 letech – VHS 15,3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3766" b="2692"/>
          <a:stretch/>
        </p:blipFill>
        <p:spPr>
          <a:xfrm>
            <a:off x="4663280" y="2985290"/>
            <a:ext cx="3671887" cy="25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Mitrální insuficience – vývoj v průběhu času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22. 8. 2007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2552" y="2751137"/>
            <a:ext cx="3605610" cy="3109912"/>
          </a:xfrm>
          <a:prstGeom prst="rect">
            <a:avLst/>
          </a:prstGeo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13. 1. 2009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14893" y="2751138"/>
            <a:ext cx="3367077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Mitrální insuficience – vývoj v průběhu </a:t>
            </a:r>
            <a:r>
              <a:rPr lang="cs-CZ" sz="3600" dirty="0" smtClean="0"/>
              <a:t>času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22. 8. 2007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17" t="1292" r="2888" b="6650"/>
          <a:stretch/>
        </p:blipFill>
        <p:spPr>
          <a:xfrm>
            <a:off x="930857" y="2771190"/>
            <a:ext cx="3429000" cy="2895600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19. 6. 2012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3913" b="1474"/>
          <a:stretch/>
        </p:blipFill>
        <p:spPr>
          <a:xfrm>
            <a:off x="4846481" y="2775865"/>
            <a:ext cx="330431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Rtg. interpretace srdeční siluety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VHS index – Fe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2905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Fe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Ideálně hodnotíme vždy z jedné projekce (LL dx.)</a:t>
            </a:r>
          </a:p>
          <a:p>
            <a:r>
              <a:rPr lang="cs-CZ" dirty="0" smtClean="0"/>
              <a:t>Fyziologické rozmezí 7,9 ± 0,5 </a:t>
            </a:r>
            <a:r>
              <a:rPr lang="cs-CZ" dirty="0"/>
              <a:t>(7,5 </a:t>
            </a:r>
            <a:r>
              <a:rPr lang="cs-CZ" dirty="0" smtClean="0"/>
              <a:t>± 0,3), do 3 měsíců stáří nad 8,5, do 6 měsíců stáří nad 8, v pozdějším věku do 8</a:t>
            </a:r>
            <a:endParaRPr lang="cs-CZ" dirty="0"/>
          </a:p>
          <a:p>
            <a:r>
              <a:rPr lang="cs-CZ" dirty="0"/>
              <a:t>Dlouhá srdeční </a:t>
            </a:r>
            <a:r>
              <a:rPr lang="cs-CZ" dirty="0" smtClean="0"/>
              <a:t>osa – 3,6x </a:t>
            </a:r>
            <a:r>
              <a:rPr lang="cs-CZ" dirty="0"/>
              <a:t>sternebrae</a:t>
            </a:r>
          </a:p>
          <a:p>
            <a:r>
              <a:rPr lang="cs-CZ" dirty="0"/>
              <a:t>Krátká srdeční </a:t>
            </a:r>
            <a:r>
              <a:rPr lang="cs-CZ" dirty="0" smtClean="0"/>
              <a:t>osa – 2 – 2,5 </a:t>
            </a:r>
            <a:r>
              <a:rPr lang="cs-CZ" dirty="0"/>
              <a:t>mezižeberních </a:t>
            </a:r>
            <a:r>
              <a:rPr lang="cs-CZ" dirty="0" smtClean="0"/>
              <a:t>prostorů, příp. kraniální </a:t>
            </a:r>
            <a:r>
              <a:rPr lang="cs-CZ" dirty="0"/>
              <a:t>okraj 5. </a:t>
            </a:r>
            <a:r>
              <a:rPr lang="cs-CZ" dirty="0" smtClean="0"/>
              <a:t>žebra až kaudální </a:t>
            </a:r>
            <a:r>
              <a:rPr lang="cs-CZ" dirty="0"/>
              <a:t>okraj 7</a:t>
            </a:r>
            <a:r>
              <a:rPr lang="cs-CZ" dirty="0" smtClean="0"/>
              <a:t>. žebra</a:t>
            </a:r>
            <a:endParaRPr lang="cs-CZ" dirty="0"/>
          </a:p>
          <a:p>
            <a:r>
              <a:rPr lang="cs-CZ" dirty="0" smtClean="0"/>
              <a:t>Alternativní hodnocení VHS indexu z VD projekce – 8,2 ± 0,4 </a:t>
            </a:r>
            <a:r>
              <a:rPr lang="cs-CZ" dirty="0"/>
              <a:t>(krátká srdeční osa 3,4 ± 0,25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Změny související s </a:t>
            </a:r>
            <a:r>
              <a:rPr lang="cs-CZ" dirty="0" smtClean="0"/>
              <a:t>věkem: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okles </a:t>
            </a:r>
            <a:r>
              <a:rPr lang="cs-CZ" dirty="0"/>
              <a:t>dlouhé osy </a:t>
            </a:r>
            <a:r>
              <a:rPr lang="cs-CZ" dirty="0" smtClean="0"/>
              <a:t>srdeční </a:t>
            </a:r>
            <a:r>
              <a:rPr lang="cs-CZ" dirty="0"/>
              <a:t>(</a:t>
            </a:r>
            <a:r>
              <a:rPr lang="cs-CZ" dirty="0" smtClean="0"/>
              <a:t>40 %)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dirty="0" smtClean="0"/>
              <a:t>prominující </a:t>
            </a:r>
            <a:r>
              <a:rPr lang="cs-CZ" dirty="0"/>
              <a:t>aortální oblouk (</a:t>
            </a:r>
            <a:r>
              <a:rPr lang="cs-CZ" dirty="0" smtClean="0"/>
              <a:t>28 % </a:t>
            </a:r>
            <a:r>
              <a:rPr lang="cs-CZ" dirty="0"/>
              <a:t>koček starších 10 let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1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Fe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28"/>
          <a:stretch/>
        </p:blipFill>
        <p:spPr>
          <a:xfrm>
            <a:off x="990599" y="2657792"/>
            <a:ext cx="3490913" cy="2767966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LL </a:t>
            </a:r>
            <a:r>
              <a:rPr lang="cs-CZ" sz="1700" dirty="0" err="1"/>
              <a:t>dx</a:t>
            </a:r>
            <a:r>
              <a:rPr lang="cs-CZ" sz="1700" dirty="0" smtClean="0"/>
              <a:t>. projekce</a:t>
            </a:r>
            <a:endParaRPr lang="cs-CZ" sz="1700" dirty="0"/>
          </a:p>
          <a:p>
            <a:r>
              <a:rPr lang="cs-CZ" sz="1700" dirty="0" smtClean="0"/>
              <a:t>Sternální kontakt do 3,6 sternebrae</a:t>
            </a:r>
            <a:endParaRPr lang="cs-CZ" sz="1700" dirty="0"/>
          </a:p>
          <a:p>
            <a:r>
              <a:rPr lang="cs-CZ" sz="1700" dirty="0"/>
              <a:t>Dlouhá </a:t>
            </a:r>
            <a:r>
              <a:rPr lang="cs-CZ" sz="1700" dirty="0" smtClean="0"/>
              <a:t>osa srdeční</a:t>
            </a:r>
            <a:endParaRPr lang="cs-CZ" sz="1700" dirty="0"/>
          </a:p>
          <a:p>
            <a:r>
              <a:rPr lang="cs-CZ" sz="1700" dirty="0" smtClean="0"/>
              <a:t>Krátká osa srdeční: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2 – 2,5 </a:t>
            </a:r>
            <a:r>
              <a:rPr lang="cs-CZ" sz="1700" dirty="0"/>
              <a:t>mezižeberních </a:t>
            </a:r>
            <a:r>
              <a:rPr lang="cs-CZ" sz="1700" dirty="0" smtClean="0"/>
              <a:t>prostorů</a:t>
            </a:r>
          </a:p>
          <a:p>
            <a:pPr marL="625475" indent="-265113">
              <a:buFont typeface="Wingdings" panose="05000000000000000000" pitchFamily="2" charset="2"/>
              <a:buChar char="Ø"/>
            </a:pPr>
            <a:r>
              <a:rPr lang="cs-CZ" sz="1700" dirty="0" smtClean="0"/>
              <a:t>kraniální </a:t>
            </a:r>
            <a:r>
              <a:rPr lang="cs-CZ" sz="1700" dirty="0"/>
              <a:t>okraj </a:t>
            </a:r>
            <a:r>
              <a:rPr lang="cs-CZ" sz="1700" dirty="0" smtClean="0"/>
              <a:t>5. až kaudální okraj 7. žebra</a:t>
            </a:r>
          </a:p>
        </p:txBody>
      </p:sp>
      <p:cxnSp>
        <p:nvCxnSpPr>
          <p:cNvPr id="3" name="Přímá spojnice se šipkou 2"/>
          <p:cNvCxnSpPr>
            <a:cxnSpLocks noChangeAspect="1"/>
          </p:cNvCxnSpPr>
          <p:nvPr/>
        </p:nvCxnSpPr>
        <p:spPr>
          <a:xfrm>
            <a:off x="2590800" y="4191000"/>
            <a:ext cx="685800" cy="685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552700" y="4318715"/>
            <a:ext cx="495300" cy="4437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cxnSpLocks noChangeAspect="1"/>
          </p:cNvCxnSpPr>
          <p:nvPr/>
        </p:nvCxnSpPr>
        <p:spPr>
          <a:xfrm rot="960000" flipV="1">
            <a:off x="2067032" y="3464081"/>
            <a:ext cx="684000" cy="684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rot="1080000" flipV="1">
            <a:off x="2071825" y="3746096"/>
            <a:ext cx="419100" cy="419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2133600" y="3962400"/>
            <a:ext cx="609600" cy="3563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cxnSpLocks noChangeAspect="1"/>
          </p:cNvCxnSpPr>
          <p:nvPr/>
        </p:nvCxnSpPr>
        <p:spPr>
          <a:xfrm rot="-2640000">
            <a:off x="2705100" y="4623515"/>
            <a:ext cx="685800" cy="685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1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VHS index – Fe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3477" y="2426195"/>
            <a:ext cx="2664183" cy="323116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VD projekce</a:t>
            </a:r>
          </a:p>
          <a:p>
            <a:r>
              <a:rPr lang="cs-CZ" sz="1700" dirty="0"/>
              <a:t>F</a:t>
            </a:r>
            <a:r>
              <a:rPr lang="cs-CZ" sz="1700" dirty="0" smtClean="0"/>
              <a:t>yziologické rozmezí: 8,2 ± 0,4</a:t>
            </a:r>
            <a:endParaRPr lang="cs-CZ" sz="1700" dirty="0"/>
          </a:p>
          <a:p>
            <a:r>
              <a:rPr lang="cs-CZ" sz="1700" dirty="0" smtClean="0"/>
              <a:t>Krátká osa srdeční: 3,4 </a:t>
            </a:r>
            <a:r>
              <a:rPr lang="cs-CZ" sz="1700" dirty="0"/>
              <a:t>± </a:t>
            </a:r>
            <a:r>
              <a:rPr lang="cs-CZ" sz="1700" dirty="0" smtClean="0"/>
              <a:t>0,25</a:t>
            </a:r>
            <a:endParaRPr lang="cs-CZ" sz="1700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2286000" y="3886519"/>
            <a:ext cx="732279" cy="3044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1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Základní rtg. </a:t>
            </a:r>
            <a:r>
              <a:rPr lang="cs-CZ" sz="4000" dirty="0"/>
              <a:t>i</a:t>
            </a:r>
            <a:r>
              <a:rPr lang="cs-CZ" sz="4000" dirty="0" smtClean="0"/>
              <a:t>nterpretace onemocnění KVS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Generalizovaná kardiomegalie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5356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Onemocnění srdce – rtg. nález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dirty="0" smtClean="0"/>
              <a:t>Objemové přetížení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700" dirty="0" smtClean="0"/>
              <a:t>= excentrická hypertrofie</a:t>
            </a:r>
          </a:p>
          <a:p>
            <a:r>
              <a:rPr lang="cs-CZ" sz="1700" dirty="0"/>
              <a:t>S</a:t>
            </a:r>
            <a:r>
              <a:rPr lang="cs-CZ" sz="1700" dirty="0" smtClean="0"/>
              <a:t>rdeční </a:t>
            </a:r>
            <a:r>
              <a:rPr lang="cs-CZ" sz="1700" dirty="0"/>
              <a:t>silueta </a:t>
            </a:r>
            <a:r>
              <a:rPr lang="cs-CZ" sz="1700" dirty="0" smtClean="0"/>
              <a:t>(myokard) se </a:t>
            </a:r>
            <a:r>
              <a:rPr lang="cs-CZ" sz="1700" dirty="0"/>
              <a:t>zvětšuje </a:t>
            </a:r>
            <a:r>
              <a:rPr lang="cs-CZ" sz="1700" dirty="0" smtClean="0"/>
              <a:t>navenek</a:t>
            </a:r>
            <a:endParaRPr lang="cs-CZ" sz="1700" dirty="0"/>
          </a:p>
          <a:p>
            <a:r>
              <a:rPr lang="cs-CZ" sz="1700" dirty="0"/>
              <a:t>I</a:t>
            </a:r>
            <a:r>
              <a:rPr lang="cs-CZ" sz="1700" dirty="0" smtClean="0"/>
              <a:t>nsuficience mitrální/trikuspidální chlopně, dilatační kardiomyopatie, L-P zkraty (PDA)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1700" dirty="0" smtClean="0"/>
              <a:t>Tlakové přetížení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1700" dirty="0" smtClean="0"/>
              <a:t>= koncentrická hypertrofie</a:t>
            </a:r>
          </a:p>
          <a:p>
            <a:r>
              <a:rPr lang="cs-CZ" sz="1700" dirty="0" smtClean="0"/>
              <a:t>Srdeční silueta (myokard) se zvětšuje dovnitř (hůře detekovatelné na nativních snímcích), navenek je zvětšení pozvolné</a:t>
            </a:r>
          </a:p>
          <a:p>
            <a:r>
              <a:rPr lang="cs-CZ" sz="1700" dirty="0"/>
              <a:t>Dilatace </a:t>
            </a:r>
            <a:r>
              <a:rPr lang="cs-CZ" sz="1700" dirty="0" smtClean="0"/>
              <a:t>velkých cév a částí </a:t>
            </a:r>
            <a:r>
              <a:rPr lang="cs-CZ" sz="1700" dirty="0"/>
              <a:t>srdce s tenkou </a:t>
            </a:r>
            <a:r>
              <a:rPr lang="cs-CZ" sz="1700" dirty="0" smtClean="0"/>
              <a:t>stěnou</a:t>
            </a:r>
            <a:endParaRPr lang="cs-CZ" sz="1700" dirty="0"/>
          </a:p>
          <a:p>
            <a:r>
              <a:rPr lang="cs-CZ" sz="1700" dirty="0" smtClean="0"/>
              <a:t>Stenózy (aortální/pulmonální), hypertenze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46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B0F0"/>
      </a:accent1>
      <a:accent2>
        <a:srgbClr val="9FD0F7"/>
      </a:accent2>
      <a:accent3>
        <a:srgbClr val="60B1F2"/>
      </a:accent3>
      <a:accent4>
        <a:srgbClr val="00B0F0"/>
      </a:accent4>
      <a:accent5>
        <a:srgbClr val="00B0F0"/>
      </a:accent5>
      <a:accent6>
        <a:srgbClr val="8F8F8F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Citáty</Template>
  <TotalTime>13163</TotalTime>
  <Words>5419</Words>
  <Application>Microsoft Office PowerPoint</Application>
  <PresentationFormat>Předvádění na obrazovce (4:3)</PresentationFormat>
  <Paragraphs>1116</Paragraphs>
  <Slides>194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194</vt:i4>
      </vt:variant>
    </vt:vector>
  </HeadingPairs>
  <TitlesOfParts>
    <vt:vector size="201" baseType="lpstr">
      <vt:lpstr>Arial</vt:lpstr>
      <vt:lpstr>Century Gothic</vt:lpstr>
      <vt:lpstr>Courier New</vt:lpstr>
      <vt:lpstr>Trebuchet MS</vt:lpstr>
      <vt:lpstr>Wingdings</vt:lpstr>
      <vt:lpstr>Wingdings 2</vt:lpstr>
      <vt:lpstr>Citáty</vt:lpstr>
      <vt:lpstr>Rtg. vyšetření dutiny hrudní II (Kardiovaskulární systém)</vt:lpstr>
      <vt:lpstr>Obsah</vt:lpstr>
      <vt:lpstr>Indikace k rtg. vyšetření KVS</vt:lpstr>
      <vt:lpstr>Indikace k rtg. vyšetření KVS</vt:lpstr>
      <vt:lpstr>Limity rtg. vyšetření KVS</vt:lpstr>
      <vt:lpstr>Limity rtg. vyšetření KVS</vt:lpstr>
      <vt:lpstr>Limity rtg. vyšetření KVS</vt:lpstr>
      <vt:lpstr>Rtg. vyšetření KVS</vt:lpstr>
      <vt:lpstr>Rtg. projekce</vt:lpstr>
      <vt:lpstr>Rtg. projekce</vt:lpstr>
      <vt:lpstr>Faktory ovlivňující rtg. interpretaci KVS </vt:lpstr>
      <vt:lpstr>Faktory ovlivňující rtg. interpretaci KVS</vt:lpstr>
      <vt:lpstr>Faktory ovlivňující rtg. interpretaci KVS</vt:lpstr>
      <vt:lpstr>DV x VD projekce </vt:lpstr>
      <vt:lpstr>DV projekce</vt:lpstr>
      <vt:lpstr>VD projekce</vt:lpstr>
      <vt:lpstr>Chybné polohování</vt:lpstr>
      <vt:lpstr>Chybné polohování</vt:lpstr>
      <vt:lpstr>LL sin. x LL dx. projekce </vt:lpstr>
      <vt:lpstr>LL dx. projekce </vt:lpstr>
      <vt:lpstr>LL sin. projekce</vt:lpstr>
      <vt:lpstr>Chybné polohování</vt:lpstr>
      <vt:lpstr>Chybné polohování</vt:lpstr>
      <vt:lpstr>Správné polohování</vt:lpstr>
      <vt:lpstr>Správné polohování</vt:lpstr>
      <vt:lpstr>Faktory ovlivňující rtg. interpretaci KVS</vt:lpstr>
      <vt:lpstr>Mezidruhová variabilita</vt:lpstr>
      <vt:lpstr>Meziplemenná variabilita</vt:lpstr>
      <vt:lpstr>Faktory ovlivňující rtg. interpretaci KVS</vt:lpstr>
      <vt:lpstr>Stáří pacienta</vt:lpstr>
      <vt:lpstr>Juvenilní jedinec</vt:lpstr>
      <vt:lpstr>Juvenilní jedinec</vt:lpstr>
      <vt:lpstr>Geriatrický jedinec</vt:lpstr>
      <vt:lpstr>Geriatrický jedinec</vt:lpstr>
      <vt:lpstr>Faktory ovlivňující rtg. interpretaci KVS</vt:lpstr>
      <vt:lpstr>Výživný stav</vt:lpstr>
      <vt:lpstr>Obezita – Fe</vt:lpstr>
      <vt:lpstr>Obezita – Ca</vt:lpstr>
      <vt:lpstr>Kachexie – Fe</vt:lpstr>
      <vt:lpstr>Faktory ovlivňující rtg. interpretaci KVS</vt:lpstr>
      <vt:lpstr>Deformity hrudní stěny</vt:lpstr>
      <vt:lpstr>Pectus excavatum</vt:lpstr>
      <vt:lpstr>Pectus excavatum</vt:lpstr>
      <vt:lpstr>Pectus carinutum</vt:lpstr>
      <vt:lpstr>Pectus carinatum</vt:lpstr>
      <vt:lpstr>Terminologie</vt:lpstr>
      <vt:lpstr>Dextropozice srdce</vt:lpstr>
      <vt:lpstr>Faktory ovlivňující rtg. interpretaci KVS</vt:lpstr>
      <vt:lpstr>Respirační cyklus – expozice</vt:lpstr>
      <vt:lpstr>Nádech x výdech – DV projekce</vt:lpstr>
      <vt:lpstr>Nádech x výdech – DV projekce</vt:lpstr>
      <vt:lpstr>Nádech x výdech – LL projekce</vt:lpstr>
      <vt:lpstr>Nádech</vt:lpstr>
      <vt:lpstr>Výdech</vt:lpstr>
      <vt:lpstr>Faktory ovlivňující rtg. interpretaci KVS</vt:lpstr>
      <vt:lpstr>Srdeční cyklus</vt:lpstr>
      <vt:lpstr>Základní anatomie KVS</vt:lpstr>
      <vt:lpstr>Základní anatomie KVS</vt:lpstr>
      <vt:lpstr>Základní anatomie KVS</vt:lpstr>
      <vt:lpstr>DV projekce</vt:lpstr>
      <vt:lpstr>DV projekce</vt:lpstr>
      <vt:lpstr>LL dx. projekce</vt:lpstr>
      <vt:lpstr>Základní anatomie KVS</vt:lpstr>
      <vt:lpstr>DV projekce</vt:lpstr>
      <vt:lpstr>LL dx. projekce</vt:lpstr>
      <vt:lpstr>Základní anatomie KVS</vt:lpstr>
      <vt:lpstr>Aorta</vt:lpstr>
      <vt:lpstr>Descendentní aorta</vt:lpstr>
      <vt:lpstr>Zadní dutá žíla (VCCd)</vt:lpstr>
      <vt:lpstr>Zadní dutá žíla (VCCd)</vt:lpstr>
      <vt:lpstr>Zadní dutá žíla (VCCd)</vt:lpstr>
      <vt:lpstr>Rtg. interpretace KVS</vt:lpstr>
      <vt:lpstr>Rtg. interpretace KVS</vt:lpstr>
      <vt:lpstr>Rtg. interpretace KVS</vt:lpstr>
      <vt:lpstr>Rtg. interpretace KVS</vt:lpstr>
      <vt:lpstr>Rtg. interpretace KVS</vt:lpstr>
      <vt:lpstr>Rtg. interpretace srdeční siluety</vt:lpstr>
      <vt:lpstr>Rtg. interpretace srdeční siluety</vt:lpstr>
      <vt:lpstr>Rtg. interpretace srdeční siluety</vt:lpstr>
      <vt:lpstr>Zhodnoťte subjektivně velikost srdeční siluety</vt:lpstr>
      <vt:lpstr>Rtg. interpretace srdeční siluety</vt:lpstr>
      <vt:lpstr>Rtg. interpretace srdeční siluety</vt:lpstr>
      <vt:lpstr>VHS index – Ca </vt:lpstr>
      <vt:lpstr>VHS index – měření</vt:lpstr>
      <vt:lpstr>VHS index – měření</vt:lpstr>
      <vt:lpstr>Meziplemenné variability</vt:lpstr>
      <vt:lpstr>Meziplemenné variability</vt:lpstr>
      <vt:lpstr>Meziplemenné variability</vt:lpstr>
      <vt:lpstr>VHS index – Buchanan modifikace</vt:lpstr>
      <vt:lpstr>VHS index – Buchanan modifikace</vt:lpstr>
      <vt:lpstr>Progrese srdečního onemocnění v průběhu času</vt:lpstr>
      <vt:lpstr>Mitrální insuficience – vývoj v průběhu času</vt:lpstr>
      <vt:lpstr>Mitrální insuficience – vývoj v průběhu času</vt:lpstr>
      <vt:lpstr>Rtg. interpretace srdeční siluety</vt:lpstr>
      <vt:lpstr>VHS index – Fe</vt:lpstr>
      <vt:lpstr>VHS index – Fe</vt:lpstr>
      <vt:lpstr>VHS index – Fe</vt:lpstr>
      <vt:lpstr>Základní rtg. interpretace onemocnění KVS</vt:lpstr>
      <vt:lpstr>Onemocnění srdce – rtg. nález</vt:lpstr>
      <vt:lpstr>Generalizovaná kardiomegalie</vt:lpstr>
      <vt:lpstr>Generalizovaná kardiomegalie</vt:lpstr>
      <vt:lpstr>Generalizovaná kardiomegalie</vt:lpstr>
      <vt:lpstr>Dilatační kardiomyopatie (DCM)</vt:lpstr>
      <vt:lpstr>DCM</vt:lpstr>
      <vt:lpstr>DCM</vt:lpstr>
      <vt:lpstr>Pravostranná arytmogenní kardiomyopatie boxerů</vt:lpstr>
      <vt:lpstr>Perikardiální efuze</vt:lpstr>
      <vt:lpstr>Perikardiální efuze</vt:lpstr>
      <vt:lpstr>Na základě tohoto rtg. snímku …</vt:lpstr>
      <vt:lpstr>Srdeční tamponáda</vt:lpstr>
      <vt:lpstr>Základní rtg. interpretace onemocnění KVS</vt:lpstr>
      <vt:lpstr>Rtg. nález</vt:lpstr>
      <vt:lpstr>Rtg. nález</vt:lpstr>
      <vt:lpstr>Lokalizovaná kardiomegalie</vt:lpstr>
      <vt:lpstr>Levé atrium</vt:lpstr>
      <vt:lpstr>Levé atrium</vt:lpstr>
      <vt:lpstr>Levá komora</vt:lpstr>
      <vt:lpstr>Levostranná kardiomegalie – Dif. dg.</vt:lpstr>
      <vt:lpstr>Pravé atrium, pravá komora</vt:lpstr>
      <vt:lpstr>Pravé atrium, pravá komora</vt:lpstr>
      <vt:lpstr>Pravé atrium</vt:lpstr>
      <vt:lpstr>Pravá komora</vt:lpstr>
      <vt:lpstr>Truncus pulmonalis, pravá komora</vt:lpstr>
      <vt:lpstr>Truncus pulmonalis, pravá komora</vt:lpstr>
      <vt:lpstr>Pravostranná kardiomegalie – Dif. dg.</vt:lpstr>
      <vt:lpstr>Levostranná kardiomegalie</vt:lpstr>
      <vt:lpstr>Pravostranná kardiomegalie</vt:lpstr>
      <vt:lpstr>Cor pulmonale</vt:lpstr>
      <vt:lpstr>Cor pulmonale</vt:lpstr>
      <vt:lpstr>Aortální oblouk</vt:lpstr>
      <vt:lpstr>Aortální oblouk – Ca</vt:lpstr>
      <vt:lpstr>Aortální oblouk – Fe</vt:lpstr>
      <vt:lpstr>Aortální oblouk</vt:lpstr>
      <vt:lpstr>Kalcifikace odstupu aorty</vt:lpstr>
      <vt:lpstr>Na základě tohoto rtg. snímku…</vt:lpstr>
      <vt:lpstr>Mitrální insuficience</vt:lpstr>
      <vt:lpstr>Mitrální insuficience</vt:lpstr>
      <vt:lpstr>Mitrální insuficience</vt:lpstr>
      <vt:lpstr>Mitrální insuficience</vt:lpstr>
      <vt:lpstr>Mitrální insuficience</vt:lpstr>
      <vt:lpstr>Mitrální insuficience</vt:lpstr>
      <vt:lpstr>Trikuspidální insuficience</vt:lpstr>
      <vt:lpstr>Trikuspidální insuficience</vt:lpstr>
      <vt:lpstr>Trikuspidální insuficience</vt:lpstr>
      <vt:lpstr>Základní rtg. interpretace onemocnění KVS</vt:lpstr>
      <vt:lpstr>Mikrokardie</vt:lpstr>
      <vt:lpstr>Mikrokardie</vt:lpstr>
      <vt:lpstr>Základní rtg. interpretace onemocnění KVS</vt:lpstr>
      <vt:lpstr>Rtg. příznaky srdečního selhání</vt:lpstr>
      <vt:lpstr>Rtg. příznaky srdečního selhání</vt:lpstr>
      <vt:lpstr>Rtg. příznaky srdečního selhání</vt:lpstr>
      <vt:lpstr>Levostranné srdeční selhání</vt:lpstr>
      <vt:lpstr>Rtg. příznaky srdečního selhání</vt:lpstr>
      <vt:lpstr>Rtg. příznaky srdečního selhání</vt:lpstr>
      <vt:lpstr>Pravostranné srdeční selhání</vt:lpstr>
      <vt:lpstr>Základní rtg. interpretace onemocnění KVS</vt:lpstr>
      <vt:lpstr>Kongenitální onemocnění srdce</vt:lpstr>
      <vt:lpstr>Aortální stenóza</vt:lpstr>
      <vt:lpstr>Aortální stenóza</vt:lpstr>
      <vt:lpstr>Aortální stenóza</vt:lpstr>
      <vt:lpstr>Pulmonální stenóza</vt:lpstr>
      <vt:lpstr>Pulmonální stenóza</vt:lpstr>
      <vt:lpstr>Kongenitální L – P zkraty</vt:lpstr>
      <vt:lpstr>Kongenitální L – P zkraty</vt:lpstr>
      <vt:lpstr>Atriální septální defekt (ASD)</vt:lpstr>
      <vt:lpstr>ASD – tok krve</vt:lpstr>
      <vt:lpstr>Atriální septální defekt (ASD)</vt:lpstr>
      <vt:lpstr>Ventrikulární septální defekt (VSD)</vt:lpstr>
      <vt:lpstr>VSD – tok krve</vt:lpstr>
      <vt:lpstr>PDA (L – P zkrat)</vt:lpstr>
      <vt:lpstr>PDA – tok krve</vt:lpstr>
      <vt:lpstr>PDA (L – P zkrat)</vt:lpstr>
      <vt:lpstr>PDA (L – P zkrat)</vt:lpstr>
      <vt:lpstr>Aortopulmonální okno</vt:lpstr>
      <vt:lpstr>Aortopulmonální okno</vt:lpstr>
      <vt:lpstr>Aortopulmonální okno – vývoj v průběhu času</vt:lpstr>
      <vt:lpstr>Aortopulmonální okno – vývoj v průběhu času</vt:lpstr>
      <vt:lpstr>Peritoneoperikardiální hernie</vt:lpstr>
      <vt:lpstr>Peritoneoperikardiální hernie</vt:lpstr>
      <vt:lpstr>Základní rtg. interpretace onemocnění KVS</vt:lpstr>
      <vt:lpstr>Kardiomyopatie koček</vt:lpstr>
      <vt:lpstr>Kardiomyopatie koček</vt:lpstr>
      <vt:lpstr>Hypertrofická kardiomyopatie (HCM)</vt:lpstr>
      <vt:lpstr>HCM</vt:lpstr>
      <vt:lpstr>HCM</vt:lpstr>
      <vt:lpstr>HCM – pleurální efuze</vt:lpstr>
      <vt:lpstr>Restriktivní kardiomyopatie</vt:lpstr>
      <vt:lpstr>Dilatační kardiomyopatie</vt:lpstr>
      <vt:lpstr>Dilatační kardiomyopatie (Fe)</vt:lpstr>
      <vt:lpstr>Základní rtg. interpretace onemocnění KVS</vt:lpstr>
      <vt:lpstr>Neoplazie srdce</vt:lpstr>
      <vt:lpstr>Neoplazie myokardu</vt:lpstr>
      <vt:lpstr>Chemodektom</vt:lpstr>
      <vt:lpstr>Chemodektom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pavel</dc:creator>
  <cp:lastModifiedBy>V16217</cp:lastModifiedBy>
  <cp:revision>632</cp:revision>
  <cp:lastPrinted>1601-01-01T00:00:00Z</cp:lastPrinted>
  <dcterms:created xsi:type="dcterms:W3CDTF">1601-01-01T00:00:00Z</dcterms:created>
  <dcterms:modified xsi:type="dcterms:W3CDTF">2019-01-10T07:41:55Z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