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Název a pod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 názvu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b="1"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–Josef Novák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pPr/>
            <a:r>
              <a:t>„Sem napište citát.“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 -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 názvu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- ve stře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 -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 názvu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- naho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Název, odrážky, 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názvu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 názvu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Perikardiocentéza</a:t>
            </a:r>
          </a:p>
        </p:txBody>
      </p:sp>
      <p:sp>
        <p:nvSpPr>
          <p:cNvPr id="120" name="Shape 120"/>
          <p:cNvSpPr/>
          <p:nvPr/>
        </p:nvSpPr>
        <p:spPr>
          <a:xfrm>
            <a:off x="1270000" y="6104240"/>
            <a:ext cx="10464800" cy="176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>
              <a:lnSpc>
                <a:spcPct val="80000"/>
              </a:lnSpc>
              <a:defRPr sz="2900"/>
            </a:pPr>
            <a:r>
              <a:t>IVA  2015/1600/11</a:t>
            </a:r>
          </a:p>
          <a:p>
            <a:pPr>
              <a:lnSpc>
                <a:spcPct val="80000"/>
              </a:lnSpc>
              <a:defRPr sz="2900"/>
            </a:pPr>
          </a:p>
          <a:p>
            <a:pPr>
              <a:lnSpc>
                <a:spcPct val="96000"/>
              </a:lnSpc>
              <a:defRPr sz="2900"/>
            </a:pPr>
            <a:r>
              <a:t>Řešitelé:	Gabriela Sadílková </a:t>
            </a:r>
          </a:p>
          <a:p>
            <a:pPr>
              <a:lnSpc>
                <a:spcPct val="96000"/>
              </a:lnSpc>
              <a:defRPr sz="2900"/>
            </a:pPr>
            <a:r>
              <a:t>							MVDr. Kristína Řeháková, Ph.D.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</a:p>
        </p:txBody>
      </p:sp>
      <p:sp>
        <p:nvSpPr>
          <p:cNvPr id="151" name="Shape 15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2" name="12309208_10204956507816260_951986112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790950"/>
            <a:ext cx="13004800" cy="17335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2326733" y="6918040"/>
            <a:ext cx="8849184" cy="6096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intravenózní katetr, prodlužovací  set, stříkačka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</a:p>
        </p:txBody>
      </p:sp>
      <p:sp>
        <p:nvSpPr>
          <p:cNvPr id="156" name="Shape 1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perikardiocentéza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2165350" y="0"/>
            <a:ext cx="173355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/>
          <p:nvPr/>
        </p:nvSpPr>
        <p:spPr>
          <a:xfrm>
            <a:off x="472832" y="8635552"/>
            <a:ext cx="2849677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spustit video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80197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49833">
              <a:spcBef>
                <a:spcPts val="3200"/>
              </a:spcBef>
              <a:buSzTx/>
              <a:buNone/>
              <a:defRPr sz="2772"/>
            </a:pPr>
            <a:r>
              <a:t>KOMPLIKACE</a:t>
            </a:r>
          </a:p>
          <a:p>
            <a:pPr marL="352043" indent="-352043" defTabSz="449833">
              <a:spcBef>
                <a:spcPts val="3200"/>
              </a:spcBef>
              <a:defRPr sz="2772"/>
            </a:pPr>
            <a:r>
              <a:t>krvácení</a:t>
            </a:r>
          </a:p>
          <a:p>
            <a:pPr marL="352043" indent="-352043" defTabSz="449833">
              <a:spcBef>
                <a:spcPts val="3200"/>
              </a:spcBef>
              <a:defRPr sz="2772"/>
            </a:pPr>
            <a:r>
              <a:t>pneumotorax</a:t>
            </a:r>
          </a:p>
          <a:p>
            <a:pPr marL="352043" indent="-352043" defTabSz="449833">
              <a:spcBef>
                <a:spcPts val="3200"/>
              </a:spcBef>
              <a:defRPr sz="2772"/>
            </a:pPr>
            <a:r>
              <a:t>komorové extrasystoly</a:t>
            </a:r>
          </a:p>
          <a:p>
            <a:pPr marL="352043" indent="-352043" defTabSz="449833">
              <a:spcBef>
                <a:spcPts val="3200"/>
              </a:spcBef>
              <a:defRPr sz="2772"/>
            </a:pPr>
            <a:r>
              <a:t>perforace srdce</a:t>
            </a:r>
          </a:p>
          <a:p>
            <a:pPr marL="352043" indent="-352043" defTabSz="449833">
              <a:spcBef>
                <a:spcPts val="3200"/>
              </a:spcBef>
              <a:defRPr sz="2772"/>
            </a:pPr>
            <a:r>
              <a:t>perforace plic</a:t>
            </a:r>
          </a:p>
          <a:p>
            <a:pPr marL="352043" indent="-352043" defTabSz="449833">
              <a:spcBef>
                <a:spcPts val="3200"/>
              </a:spcBef>
              <a:defRPr sz="2772"/>
            </a:pPr>
            <a:r>
              <a:t>infekce</a:t>
            </a:r>
          </a:p>
          <a:p>
            <a:pPr marL="352043" indent="-352043" defTabSz="449833">
              <a:spcBef>
                <a:spcPts val="3200"/>
              </a:spcBef>
              <a:defRPr sz="2772"/>
            </a:pPr>
            <a:r>
              <a:t>recidiva</a:t>
            </a:r>
          </a:p>
        </p:txBody>
      </p:sp>
      <p:sp>
        <p:nvSpPr>
          <p:cNvPr id="161" name="Shape 1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Perikardiocentéza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/>
            </a:pPr>
            <a:r>
              <a:t>LITERATURA</a:t>
            </a:r>
          </a:p>
          <a:p>
            <a:pPr marL="0" indent="0">
              <a:buSzTx/>
              <a:buNone/>
              <a:defRPr sz="2400"/>
            </a:pPr>
            <a:r>
              <a:t>SCHREY, Christian F. Vyšetřování psa a kočky v obrazech. 1. české vyd. Praha: Grada, 2010, xv, 592 s. ISBN 9788024731476.</a:t>
            </a:r>
          </a:p>
          <a:p>
            <a:pPr marL="0" indent="0">
              <a:buSzTx/>
              <a:buNone/>
              <a:defRPr sz="2400"/>
            </a:pPr>
            <a:r>
              <a:t>VADEN, Shelly L. Blackwell's five-minute veterinary consult: canine &amp; feline. Ames, Iowa: Wiley-Blackwell, 2009, xliii, 763 p. Five minute veterinary consult. ISBN 081381748x.</a:t>
            </a:r>
          </a:p>
        </p:txBody>
      </p:sp>
      <p:sp>
        <p:nvSpPr>
          <p:cNvPr id="164" name="Shape 16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Perikardiocentéza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Perikardiocentéza</a:t>
            </a:r>
          </a:p>
        </p:txBody>
      </p:sp>
      <p:sp>
        <p:nvSpPr>
          <p:cNvPr id="123" name="Shape 12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/>
            </a:pPr>
            <a:r>
              <a:t>INDIKACE</a:t>
            </a:r>
          </a:p>
          <a:p>
            <a:pPr marL="433136" indent="-433136">
              <a:defRPr sz="3600"/>
            </a:pPr>
            <a:r>
              <a:t>perikardiální efuze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Perikardiocentéza</a:t>
            </a:r>
          </a:p>
        </p:txBody>
      </p:sp>
      <p:sp>
        <p:nvSpPr>
          <p:cNvPr id="126" name="Shape 12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/>
            </a:pPr>
            <a:r>
              <a:t>KONTRAINDIKACE</a:t>
            </a:r>
          </a:p>
          <a:p>
            <a:pPr marL="433136" indent="-433136">
              <a:defRPr sz="3600"/>
            </a:pPr>
            <a:r>
              <a:t>absolutní - žádné</a:t>
            </a:r>
          </a:p>
          <a:p>
            <a:pPr marL="433136" indent="-433136">
              <a:defRPr sz="3600"/>
            </a:pPr>
            <a:r>
              <a:t>relativní - poruchy srážlivosti krve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Perikardiocentéza</a:t>
            </a:r>
          </a:p>
        </p:txBody>
      </p:sp>
      <p:sp>
        <p:nvSpPr>
          <p:cNvPr id="129" name="Shape 12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73201">
              <a:spcBef>
                <a:spcPts val="3400"/>
              </a:spcBef>
              <a:buSzTx/>
              <a:buNone/>
              <a:defRPr sz="2916"/>
            </a:pPr>
            <a:r>
              <a:t>PŘÍPRAVA PACIENTA</a:t>
            </a:r>
          </a:p>
          <a:p>
            <a:pPr marL="370331" indent="-370331" defTabSz="473201">
              <a:spcBef>
                <a:spcPts val="3400"/>
              </a:spcBef>
              <a:defRPr sz="2916"/>
            </a:pPr>
            <a:r>
              <a:t>oholení oblasti pravého hemithoraxu - od sterna do střední části hrudníku v rozsahu 3.-8. žebra</a:t>
            </a:r>
          </a:p>
          <a:p>
            <a:pPr marL="370331" indent="-370331" defTabSz="473201">
              <a:spcBef>
                <a:spcPts val="3400"/>
              </a:spcBef>
              <a:defRPr sz="2916"/>
            </a:pPr>
            <a:r>
              <a:t>aseptická příprava pole</a:t>
            </a:r>
          </a:p>
          <a:p>
            <a:pPr marL="370331" indent="-370331" defTabSz="473201">
              <a:spcBef>
                <a:spcPts val="3400"/>
              </a:spcBef>
              <a:defRPr sz="2916"/>
            </a:pPr>
            <a:r>
              <a:t>lokální znecitlivění lidocainem</a:t>
            </a:r>
          </a:p>
          <a:p>
            <a:pPr marL="370331" indent="-370331" defTabSz="473201">
              <a:spcBef>
                <a:spcPts val="3400"/>
              </a:spcBef>
              <a:defRPr sz="2916"/>
            </a:pPr>
            <a:r>
              <a:t>sedace (pokud je nutné)</a:t>
            </a:r>
          </a:p>
          <a:p>
            <a:pPr marL="370331" indent="-370331" defTabSz="473201">
              <a:spcBef>
                <a:spcPts val="3400"/>
              </a:spcBef>
              <a:defRPr sz="2916"/>
            </a:pPr>
            <a:r>
              <a:t>sternální/laterální poloha</a:t>
            </a:r>
          </a:p>
          <a:p>
            <a:pPr marL="370331" indent="-370331" defTabSz="473201">
              <a:spcBef>
                <a:spcPts val="3400"/>
              </a:spcBef>
              <a:defRPr sz="2916"/>
            </a:pPr>
            <a:r>
              <a:t>kontrolní EKG a USG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Perikardiocentéza</a:t>
            </a:r>
          </a:p>
        </p:txBody>
      </p:sp>
      <p:sp>
        <p:nvSpPr>
          <p:cNvPr id="132" name="Shape 1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/>
            </a:pPr>
            <a:r>
              <a:t>SPOTŘEBNÍ MATERIÁL</a:t>
            </a:r>
          </a:p>
          <a:p>
            <a:pPr>
              <a:defRPr sz="3600"/>
            </a:pPr>
            <a:r>
              <a:t>jehla 14 až 18 G nebo intravenózní kanyla</a:t>
            </a:r>
          </a:p>
          <a:p>
            <a:pPr>
              <a:defRPr sz="3600"/>
            </a:pPr>
            <a:r>
              <a:t>trojcestný ventil</a:t>
            </a:r>
          </a:p>
          <a:p>
            <a:pPr>
              <a:defRPr sz="3600"/>
            </a:pPr>
            <a:r>
              <a:t>prodlužovací hadička</a:t>
            </a:r>
          </a:p>
          <a:p>
            <a:pPr>
              <a:defRPr sz="3600"/>
            </a:pPr>
            <a:r>
              <a:t>stříkačka 10 až 20 ml</a:t>
            </a:r>
          </a:p>
          <a:p>
            <a:pPr>
              <a:defRPr sz="3600"/>
            </a:pPr>
            <a:r>
              <a:t>odběrové zkumavky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Perikardiocentéza</a:t>
            </a:r>
          </a:p>
        </p:txBody>
      </p:sp>
      <p:sp>
        <p:nvSpPr>
          <p:cNvPr id="135" name="Shape 13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549148">
              <a:spcBef>
                <a:spcPts val="3900"/>
              </a:spcBef>
              <a:buSzTx/>
              <a:buNone/>
              <a:defRPr sz="3384"/>
            </a:pPr>
            <a:r>
              <a:t>TECHNIKA ODBĚRU</a:t>
            </a:r>
          </a:p>
          <a:p>
            <a:pPr marL="429768" indent="-429768" defTabSz="549148">
              <a:spcBef>
                <a:spcPts val="3900"/>
              </a:spcBef>
              <a:defRPr sz="3384"/>
            </a:pPr>
            <a:r>
              <a:t>posunutí kůže z místa vpichu mírně kraniálně</a:t>
            </a:r>
          </a:p>
          <a:p>
            <a:pPr marL="429768" indent="-429768" defTabSz="549148">
              <a:spcBef>
                <a:spcPts val="3900"/>
              </a:spcBef>
              <a:defRPr sz="3384"/>
            </a:pPr>
            <a:r>
              <a:t>místo punkce dle polohy srdce na RTG snímku, obvykle mezi 4.-5. žebrem v úrovni kostochondrálního spojení, kraniální okraj žebra</a:t>
            </a:r>
          </a:p>
          <a:p>
            <a:pPr marL="429768" indent="-429768" defTabSz="549148">
              <a:spcBef>
                <a:spcPts val="3900"/>
              </a:spcBef>
              <a:defRPr sz="3384"/>
            </a:pPr>
            <a:r>
              <a:t>proniknutí do dutiny hrudní (přítomnost pleurální efuze)</a:t>
            </a:r>
          </a:p>
          <a:p>
            <a:pPr marL="429768" indent="-429768" defTabSz="549148">
              <a:spcBef>
                <a:spcPts val="3900"/>
              </a:spcBef>
              <a:defRPr sz="3384"/>
            </a:pPr>
            <a:r>
              <a:t>“škrábavý” fenomén po dotknutí se kanylou perikardu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Perikardiocentéza</a:t>
            </a:r>
          </a:p>
        </p:txBody>
      </p:sp>
      <p:sp>
        <p:nvSpPr>
          <p:cNvPr id="138" name="Shape 1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554990">
              <a:spcBef>
                <a:spcPts val="3900"/>
              </a:spcBef>
              <a:buSzTx/>
              <a:buNone/>
              <a:defRPr sz="3420"/>
            </a:pPr>
            <a:r>
              <a:t>TECHNIKA ODBĚRU</a:t>
            </a:r>
          </a:p>
          <a:p>
            <a:pPr marL="434340" indent="-434340" defTabSz="554990">
              <a:spcBef>
                <a:spcPts val="3900"/>
              </a:spcBef>
              <a:defRPr sz="3420"/>
            </a:pPr>
            <a:r>
              <a:t>krátkým vpichem zasunout kanylu do dutiny perikardu</a:t>
            </a:r>
          </a:p>
          <a:p>
            <a:pPr marL="434340" indent="-434340" defTabSz="554990">
              <a:spcBef>
                <a:spcPts val="3900"/>
              </a:spcBef>
              <a:defRPr sz="3420"/>
            </a:pPr>
            <a:r>
              <a:t>zavádění přerušit ihned jak se objeví tekutina</a:t>
            </a:r>
          </a:p>
          <a:p>
            <a:pPr marL="434340" indent="-434340" defTabSz="554990">
              <a:spcBef>
                <a:spcPts val="3900"/>
              </a:spcBef>
              <a:defRPr sz="3420"/>
            </a:pPr>
            <a:r>
              <a:t>aspirace</a:t>
            </a:r>
          </a:p>
          <a:p>
            <a:pPr marL="434340" indent="-434340" defTabSz="554990">
              <a:spcBef>
                <a:spcPts val="3900"/>
              </a:spcBef>
              <a:defRPr sz="3420"/>
            </a:pPr>
            <a:r>
              <a:t>výměna stříkačky po uzavření trojcestného ventilu</a:t>
            </a:r>
          </a:p>
          <a:p>
            <a:pPr marL="434340" indent="-434340" defTabSz="554990">
              <a:spcBef>
                <a:spcPts val="3900"/>
              </a:spcBef>
              <a:defRPr sz="3420"/>
            </a:pPr>
            <a:r>
              <a:t>vytažení jehly/kanyly a komprese místa vpichu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</a:p>
        </p:txBody>
      </p:sp>
      <p:sp>
        <p:nvSpPr>
          <p:cNvPr id="141" name="Shape 14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2" name="12286070_10204956508536278_1307340043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790950"/>
            <a:ext cx="13004800" cy="17335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2744609" y="4699000"/>
            <a:ext cx="7769582" cy="6096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punkce dutiny hrudní pod USG kontrolou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84886">
              <a:defRPr sz="6640"/>
            </a:pPr>
          </a:p>
        </p:txBody>
      </p:sp>
      <p:sp>
        <p:nvSpPr>
          <p:cNvPr id="146" name="Shape 14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7" name="12305457_10204956508976289_1613870772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3790950"/>
            <a:ext cx="13004800" cy="17335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5871969" y="5429250"/>
            <a:ext cx="5300245" cy="6096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>
                <a:effectLst>
                  <a:outerShdw sx="100000" sy="100000" kx="0" ky="0" algn="b" rotWithShape="0" blurRad="25400" dist="23998" dir="270000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pPr/>
            <a:r>
              <a:t>aspirace perikardiální efuze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25400" dist="23998" dir="270000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