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 b="def" i="def"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ADB"/>
          </a:solidFill>
        </a:fill>
      </a:tcStyle>
    </a:wholeTbl>
    <a:band2H>
      <a:tcTxStyle b="def" i="def"/>
      <a:tcStyle>
        <a:tcBdr/>
        <a:fill>
          <a:solidFill>
            <a:srgbClr val="E6EDEE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D7CB"/>
          </a:solidFill>
        </a:fill>
      </a:tcStyle>
    </a:wholeTbl>
    <a:band2H>
      <a:tcTxStyle b="def" i="def"/>
      <a:tcStyle>
        <a:tcBdr/>
        <a:fill>
          <a:solidFill>
            <a:srgbClr val="F3EC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0000"/>
        </a:fontRef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0000"/>
              </a:solidFill>
              <a:prstDash val="solid"/>
              <a:round/>
            </a:ln>
          </a:top>
          <a:bottom>
            <a:ln w="25400" cap="flat">
              <a:solidFill>
                <a:srgbClr val="FF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ACA"/>
          </a:solidFill>
        </a:fill>
      </a:tcStyle>
    </a:wholeTbl>
    <a:band2H>
      <a:tcTxStyle b="def" i="def"/>
      <a:tcStyle>
        <a:tcBdr/>
        <a:fill>
          <a:solidFill>
            <a:srgbClr val="FF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+mn-lt"/>
                <a:ea typeface="+mn-ea"/>
                <a:cs typeface="+mn-cs"/>
                <a:sym typeface="Helvetica"/>
              </a:defRPr>
            </a:lvl1pPr>
            <a:lvl2pPr marL="7940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2pPr>
            <a:lvl3pPr marL="12512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3pPr>
            <a:lvl4pPr marL="17084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4pPr>
            <a:lvl5pPr marL="2165684" indent="-336884" algn="ctr">
              <a:spcBef>
                <a:spcPts val="0"/>
              </a:spcBef>
              <a:defRPr b="1" sz="28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94" name="Shape 94"/>
          <p:cNvSpPr/>
          <p:nvPr>
            <p:ph type="body" sz="quarter" idx="13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4000"/>
            </a:pP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defTabSz="514095">
              <a:defRPr sz="7040"/>
            </a:pPr>
            <a:r>
              <a:t>Kožní biopsie bioptickou jehlou</a:t>
            </a:r>
          </a:p>
          <a:p>
            <a:pPr defTabSz="514095">
              <a:defRPr sz="7040"/>
            </a:pPr>
            <a:r>
              <a:t>(punch biopsy)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6104240"/>
            <a:ext cx="10464800" cy="176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  <a:r>
              <a:t>IVA  2015/1600/11</a:t>
            </a:r>
          </a:p>
          <a:p>
            <a:pPr>
              <a:lnSpc>
                <a:spcPct val="80000"/>
              </a:lnSpc>
              <a:defRPr sz="2900">
                <a:solidFill>
                  <a:srgbClr val="FFFFFF"/>
                </a:solidFill>
              </a:defRPr>
            </a:pP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Řešitelé:	Gabriela Sadílková </a:t>
            </a:r>
          </a:p>
          <a:p>
            <a:pPr>
              <a:lnSpc>
                <a:spcPct val="96000"/>
              </a:lnSpc>
              <a:defRPr sz="2900">
                <a:solidFill>
                  <a:srgbClr val="FFFFFF"/>
                </a:solidFill>
              </a:defRPr>
            </a:pPr>
            <a:r>
              <a:t>							MVDr. Kristína Řeháková, Ph.D.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5818">
              <a:defRPr sz="6600"/>
            </a:pP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6229" y="-95295"/>
            <a:ext cx="14851542" cy="99441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5818">
              <a:defRPr sz="6600"/>
            </a:pPr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105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1687735" y="8320809"/>
            <a:ext cx="9629331" cy="1117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přenesení </a:t>
            </a:r>
            <a:r>
              <a:t>vzorků </a:t>
            </a:r>
            <a:r>
              <a:t>do formalínu (ještě před suturou - riziko vyschnutí)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5818">
              <a:defRPr sz="6600"/>
            </a:pP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0" name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1050" y="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1860194" y="7763733"/>
            <a:ext cx="9284412" cy="1625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sutura </a:t>
            </a:r>
            <a:r>
              <a:t>míst odběru </a:t>
            </a:r>
            <a:r>
              <a:t>jednotlivým uzlíčkovým stehem,</a:t>
            </a:r>
          </a:p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nevstřebatelný šicí materiál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Punch biopsy</a:t>
            </a:r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Helvetica"/>
              </a:defRPr>
            </a:pPr>
            <a:r>
              <a:t>LITERATURA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3600"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"/>
              </a:defRPr>
            </a:pPr>
            <a:r>
              <a:t>VADEN, Shelly L. Blackwell's five-minute veterinary consult: canine &amp; feline. Ames, Iowa: Wiley-Blackwell, 2009, xliii, 763 p. Five minute veterinary consult. ISBN 081381748x.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</a:p>
          <a:p>
            <a:pPr marL="0" indent="0" defTabSz="457200">
              <a:spcBef>
                <a:spcPts val="0"/>
              </a:spcBef>
              <a:buSzTx/>
              <a:buNone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t>Alguire, Patrick C, and Barbara M Mathes. “Skin Biopsy Techniques for the Internist.” </a:t>
            </a:r>
            <a:r>
              <a:rPr i="1"/>
              <a:t>Journal of General Internal Medicine</a:t>
            </a:r>
            <a:r>
              <a:t> 13.1 (1998): 46–54. </a:t>
            </a:r>
            <a:r>
              <a:rPr i="1"/>
              <a:t>PMC</a:t>
            </a:r>
            <a:r>
              <a:t>. Web. 30 Nov. 2015.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/>
          </a:lstStyle>
          <a:p>
            <a:pPr/>
            <a:r>
              <a:t>Punch biopsy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INDIKACE</a:t>
            </a:r>
            <a:endParaRPr sz="1800"/>
          </a:p>
          <a:p>
            <a:pPr marL="360947" indent="-360947">
              <a:buSzPct val="100000"/>
              <a:defRPr sz="3600"/>
            </a:pPr>
            <a:r>
              <a:t>histopatologické vyšetření</a:t>
            </a:r>
            <a:r>
              <a:t> novotvaru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Punch biopsy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PŘÍPRAVA PACIENTA</a:t>
            </a:r>
          </a:p>
          <a:p>
            <a:pPr marL="381000" indent="-381000">
              <a:buSzPct val="100000"/>
              <a:defRPr sz="3600"/>
            </a:pPr>
            <a:r>
              <a:t>sedace (je-li nutná) </a:t>
            </a:r>
          </a:p>
          <a:p>
            <a:pPr marL="381000" indent="-381000">
              <a:buSzPct val="100000"/>
              <a:defRPr sz="3600"/>
            </a:pPr>
            <a:r>
              <a:t>opatrné ostříhání chlupů </a:t>
            </a:r>
            <a:r>
              <a:t>v místě léze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Punch biopsy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54990">
              <a:spcBef>
                <a:spcPts val="3900"/>
              </a:spcBef>
              <a:buSzTx/>
              <a:buNone/>
              <a:defRPr sz="3420"/>
            </a:pPr>
            <a:r>
              <a:t>SPOTŘEBNÍ MATERIÁL</a:t>
            </a:r>
          </a:p>
          <a:p>
            <a:pPr marL="361950" indent="-361950" defTabSz="554990">
              <a:spcBef>
                <a:spcPts val="3900"/>
              </a:spcBef>
              <a:buSzPct val="100000"/>
              <a:defRPr sz="3420"/>
            </a:pPr>
            <a:r>
              <a:t>bioptická jehla - výběr velikosti jehly dle velikosti léze</a:t>
            </a:r>
          </a:p>
          <a:p>
            <a:pPr lvl="1" marL="706136" indent="-410544" defTabSz="388493">
              <a:spcBef>
                <a:spcPts val="2700"/>
              </a:spcBef>
              <a:defRPr sz="3420"/>
            </a:pPr>
            <a:r>
              <a:t>obvykle 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6-8 mm</a:t>
            </a:r>
          </a:p>
          <a:p>
            <a:pPr lvl="1" marL="706136" indent="-410544" defTabSz="388493">
              <a:spcBef>
                <a:spcPts val="2700"/>
              </a:spcBef>
              <a:defRPr sz="3420"/>
            </a:pPr>
            <a:r>
              <a:t>menší (</a:t>
            </a:r>
            <a:r>
              <a:rPr b="1">
                <a:latin typeface="+mn-lt"/>
                <a:ea typeface="+mn-ea"/>
                <a:cs typeface="+mn-cs"/>
                <a:sym typeface="Helvetica"/>
              </a:rPr>
              <a:t>2-4 mm</a:t>
            </a:r>
            <a:r>
              <a:t>) u menších pacientů nebo při punkci hůře dostupných míst (blízko očí, </a:t>
            </a:r>
            <a:r>
              <a:t>na </a:t>
            </a:r>
            <a:r>
              <a:t>uš</a:t>
            </a:r>
            <a:r>
              <a:t>ích</a:t>
            </a:r>
            <a:r>
              <a:t>, </a:t>
            </a:r>
            <a:r>
              <a:t>v oblasti </a:t>
            </a:r>
            <a:r>
              <a:t>nosní houb</a:t>
            </a:r>
            <a:r>
              <a:t>y</a:t>
            </a:r>
            <a:r>
              <a:t>)</a:t>
            </a:r>
          </a:p>
          <a:p>
            <a:pPr marL="410544" indent="-410544" defTabSz="388493">
              <a:spcBef>
                <a:spcPts val="2700"/>
              </a:spcBef>
              <a:defRPr sz="3420"/>
            </a:pPr>
            <a:r>
              <a:t>nevstřebatelný šicí materiál</a:t>
            </a:r>
          </a:p>
          <a:p>
            <a:pPr marL="410544" indent="-410544" defTabSz="388493">
              <a:spcBef>
                <a:spcPts val="2700"/>
              </a:spcBef>
              <a:defRPr sz="3420"/>
            </a:pPr>
            <a:r>
              <a:t>pinzeta, nůžky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5818">
              <a:defRPr sz="6600"/>
            </a:pP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58142" y="0"/>
            <a:ext cx="14566903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5436953" y="7204816"/>
            <a:ext cx="2932329" cy="1117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bioptické jehly</a:t>
            </a:r>
          </a:p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různé velikosti</a:t>
            </a:r>
          </a:p>
        </p:txBody>
      </p:sp>
      <p:sp>
        <p:nvSpPr>
          <p:cNvPr id="135" name="Shape 135"/>
          <p:cNvSpPr/>
          <p:nvPr/>
        </p:nvSpPr>
        <p:spPr>
          <a:xfrm>
            <a:off x="9208671" y="982205"/>
            <a:ext cx="1208990" cy="609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nůžky</a:t>
            </a:r>
          </a:p>
        </p:txBody>
      </p:sp>
      <p:sp>
        <p:nvSpPr>
          <p:cNvPr id="136" name="Shape 136"/>
          <p:cNvSpPr/>
          <p:nvPr/>
        </p:nvSpPr>
        <p:spPr>
          <a:xfrm>
            <a:off x="10274745" y="7204816"/>
            <a:ext cx="2454647" cy="1117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chirurgická </a:t>
            </a:r>
          </a:p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pinzeta</a:t>
            </a:r>
          </a:p>
        </p:txBody>
      </p:sp>
      <p:sp>
        <p:nvSpPr>
          <p:cNvPr id="137" name="Shape 137"/>
          <p:cNvSpPr/>
          <p:nvPr/>
        </p:nvSpPr>
        <p:spPr>
          <a:xfrm>
            <a:off x="1009828" y="728205"/>
            <a:ext cx="3724429" cy="1117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nevstřebatelný šicí</a:t>
            </a:r>
          </a:p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materiál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Punch biopsy</a:t>
            </a:r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04850">
              <a:spcBef>
                <a:spcPts val="2800"/>
              </a:spcBef>
              <a:buSzTx/>
              <a:buNone/>
              <a:defRPr sz="3564"/>
            </a:pPr>
            <a:r>
              <a:t>TECHNIKA ODBĚRU</a:t>
            </a:r>
          </a:p>
          <a:p>
            <a:pPr marL="427830" indent="-427830" defTabSz="404850">
              <a:spcBef>
                <a:spcPts val="2800"/>
              </a:spcBef>
              <a:defRPr sz="3564"/>
            </a:pPr>
            <a:r>
              <a:t>lokální anestezie (1% Lidocain)</a:t>
            </a:r>
          </a:p>
          <a:p>
            <a:pPr marL="427830" indent="-427830" defTabSz="404850">
              <a:spcBef>
                <a:spcPts val="2800"/>
              </a:spcBef>
              <a:defRPr sz="3564"/>
            </a:pPr>
            <a:r>
              <a:t>vykroužení (jedním směrem) vzorku kůže bioptickou jehlou</a:t>
            </a:r>
          </a:p>
          <a:p>
            <a:pPr marL="427830" indent="-427830" defTabSz="404850">
              <a:spcBef>
                <a:spcPts val="2800"/>
              </a:spcBef>
              <a:defRPr sz="3564"/>
            </a:pPr>
            <a:r>
              <a:t>odstřižení vykrouženého bioptátu nůžkami</a:t>
            </a:r>
          </a:p>
          <a:p>
            <a:pPr marL="427830" indent="-427830" defTabSz="404850">
              <a:spcBef>
                <a:spcPts val="2800"/>
              </a:spcBef>
              <a:defRPr sz="3564"/>
            </a:pPr>
            <a:r>
              <a:t>přenesení vzorku do fixačního média (10% formalín)</a:t>
            </a:r>
          </a:p>
          <a:p>
            <a:pPr marL="427830" indent="-427830" defTabSz="404850">
              <a:spcBef>
                <a:spcPts val="2800"/>
              </a:spcBef>
              <a:defRPr sz="3564"/>
            </a:pPr>
            <a:r>
              <a:t>jednoduchý uzlíčkový</a:t>
            </a:r>
            <a:r>
              <a:t> kožní steh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5818">
              <a:defRPr sz="6600"/>
            </a:pPr>
          </a:p>
        </p:txBody>
      </p:sp>
      <p:sp>
        <p:nvSpPr>
          <p:cNvPr id="143" name="Shape 14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4" name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1050" y="-12700"/>
            <a:ext cx="145669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/>
        </p:nvSpPr>
        <p:spPr>
          <a:xfrm>
            <a:off x="778198" y="2292120"/>
            <a:ext cx="3916338" cy="1117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lokalizace </a:t>
            </a:r>
            <a:r>
              <a:t>kožních </a:t>
            </a:r>
            <a:r>
              <a:t>lézí</a:t>
            </a:r>
          </a:p>
        </p:txBody>
      </p:sp>
      <p:sp>
        <p:nvSpPr>
          <p:cNvPr id="146" name="Shape 146"/>
          <p:cNvSpPr/>
          <p:nvPr/>
        </p:nvSpPr>
        <p:spPr>
          <a:xfrm>
            <a:off x="4551417" y="4626102"/>
            <a:ext cx="1056273" cy="776526"/>
          </a:xfrm>
          <a:prstGeom prst="rightArrow">
            <a:avLst>
              <a:gd name="adj1" fmla="val 32000"/>
              <a:gd name="adj2" fmla="val 69854"/>
            </a:avLst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147" name="Shape 147"/>
          <p:cNvSpPr/>
          <p:nvPr/>
        </p:nvSpPr>
        <p:spPr>
          <a:xfrm>
            <a:off x="6291086" y="2925714"/>
            <a:ext cx="1056273" cy="776527"/>
          </a:xfrm>
          <a:prstGeom prst="rightArrow">
            <a:avLst>
              <a:gd name="adj1" fmla="val 32000"/>
              <a:gd name="adj2" fmla="val 69854"/>
            </a:avLst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148" name="Shape 148"/>
          <p:cNvSpPr/>
          <p:nvPr/>
        </p:nvSpPr>
        <p:spPr>
          <a:xfrm>
            <a:off x="9302801" y="7506606"/>
            <a:ext cx="1056273" cy="776526"/>
          </a:xfrm>
          <a:prstGeom prst="rightArrow">
            <a:avLst>
              <a:gd name="adj1" fmla="val 32000"/>
              <a:gd name="adj2" fmla="val 69854"/>
            </a:avLst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6964898" y="3452463"/>
            <a:ext cx="1788631" cy="1424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89" h="16466" fill="norm" stroke="1" extrusionOk="0">
                <a:moveTo>
                  <a:pt x="148" y="16466"/>
                </a:moveTo>
                <a:cubicBezTo>
                  <a:pt x="-1111" y="-2697"/>
                  <a:pt x="5669" y="-5134"/>
                  <a:pt x="20489" y="9155"/>
                </a:cubicBezTo>
              </a:path>
            </a:pathLst>
          </a:cu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5818">
              <a:defRPr sz="6600"/>
            </a:pPr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5647" y="-2"/>
            <a:ext cx="14566902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770574" y="692150"/>
            <a:ext cx="6667573" cy="15494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umístění jehly vertikálně na lézi,</a:t>
            </a:r>
          </a:p>
          <a:p>
            <a:pPr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za jemného tlaku vykroužení bioptátu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1331" y="1754290"/>
            <a:ext cx="5187558" cy="624502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8019573" y="4063999"/>
            <a:ext cx="4204838" cy="1625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9459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elevace a odstřižení </a:t>
            </a:r>
          </a:p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vykrouženého bioptátu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FFFF"/>
      </a:dk1>
      <a:lt1>
        <a:srgbClr val="FF0000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