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9"/>
          </a:solidFill>
        </a:fill>
      </a:tcStyle>
    </a:wholeTbl>
    <a:band2H>
      <a:tcTxStyle b="def" i="def"/>
      <a:tcStyle>
        <a:tcBdr/>
        <a:fill>
          <a:solidFill>
            <a:srgbClr val="E6EA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ADB"/>
          </a:solidFill>
        </a:fill>
      </a:tcStyle>
    </a:wholeTbl>
    <a:band2H>
      <a:tcTxStyle b="def" i="def"/>
      <a:tcStyle>
        <a:tcBdr/>
        <a:fill>
          <a:solidFill>
            <a:srgbClr val="E6EDE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D7CB"/>
          </a:solidFill>
        </a:fill>
      </a:tcStyle>
    </a:wholeTbl>
    <a:band2H>
      <a:tcTxStyle b="def" i="def"/>
      <a:tcStyle>
        <a:tcBdr/>
        <a:fill>
          <a:solidFill>
            <a:srgbClr val="F3EC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0000"/>
        </a:fontRef>
        <a:srgbClr val="FF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FF0000"/>
              </a:solidFill>
              <a:prstDash val="solid"/>
              <a:round/>
            </a:ln>
          </a:top>
          <a:bottom>
            <a:ln w="254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0000"/>
              </a:solidFill>
              <a:prstDash val="solid"/>
              <a:round/>
            </a:ln>
          </a:top>
          <a:bottom>
            <a:ln w="254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ACA"/>
          </a:solidFill>
        </a:fill>
      </a:tcStyle>
    </a:wholeTbl>
    <a:band2H>
      <a:tcTxStyle b="def" i="def"/>
      <a:tcStyle>
        <a:tcBdr/>
        <a:fill>
          <a:solidFill>
            <a:srgbClr val="FF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Název a podtit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 názvu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itá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"/>
          </p:nvPr>
        </p:nvSpPr>
        <p:spPr>
          <a:xfrm>
            <a:off x="1270000" y="6362700"/>
            <a:ext cx="10464800" cy="533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b="1" sz="2800">
                <a:latin typeface="+mn-lt"/>
                <a:ea typeface="+mn-ea"/>
                <a:cs typeface="+mn-cs"/>
                <a:sym typeface="Helvetica"/>
              </a:defRPr>
            </a:lvl1pPr>
            <a:lvl2pPr marL="794084" indent="-336884" algn="ctr">
              <a:spcBef>
                <a:spcPts val="0"/>
              </a:spcBef>
              <a:defRPr b="1" sz="2800">
                <a:latin typeface="+mn-lt"/>
                <a:ea typeface="+mn-ea"/>
                <a:cs typeface="+mn-cs"/>
                <a:sym typeface="Helvetica"/>
              </a:defRPr>
            </a:lvl2pPr>
            <a:lvl3pPr marL="1251284" indent="-336884" algn="ctr">
              <a:spcBef>
                <a:spcPts val="0"/>
              </a:spcBef>
              <a:defRPr b="1" sz="2800">
                <a:latin typeface="+mn-lt"/>
                <a:ea typeface="+mn-ea"/>
                <a:cs typeface="+mn-cs"/>
                <a:sym typeface="Helvetica"/>
              </a:defRPr>
            </a:lvl3pPr>
            <a:lvl4pPr marL="1708484" indent="-336884" algn="ctr">
              <a:spcBef>
                <a:spcPts val="0"/>
              </a:spcBef>
              <a:defRPr b="1" sz="2800">
                <a:latin typeface="+mn-lt"/>
                <a:ea typeface="+mn-ea"/>
                <a:cs typeface="+mn-cs"/>
                <a:sym typeface="Helvetica"/>
              </a:defRPr>
            </a:lvl4pPr>
            <a:lvl5pPr marL="2165684" indent="-336884" algn="ctr">
              <a:spcBef>
                <a:spcPts val="0"/>
              </a:spcBef>
              <a:defRPr b="1" sz="28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94" name="Shape 94"/>
          <p:cNvSpPr/>
          <p:nvPr>
            <p:ph type="body" sz="quarter" idx="13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2400"/>
              </a:spcBef>
              <a:buSzTx/>
              <a:buNone/>
              <a:defRPr sz="4000"/>
            </a:pP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graf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grafie - na šíř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020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 názvu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Název - ve střed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grafie -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762000"/>
            <a:ext cx="5334000" cy="8242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762000"/>
            <a:ext cx="5334000" cy="40005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Text názvu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5003800"/>
            <a:ext cx="5334000" cy="400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Název - nahoř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Název a 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Název, odrážky, fot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2800"/>
            </a:lvl1pPr>
            <a:lvl2pPr marL="762000" indent="-381000">
              <a:spcBef>
                <a:spcPts val="3800"/>
              </a:spcBef>
              <a:defRPr sz="2800"/>
            </a:lvl2pPr>
            <a:lvl3pPr marL="1143000" indent="-381000">
              <a:spcBef>
                <a:spcPts val="3800"/>
              </a:spcBef>
              <a:defRPr sz="2800"/>
            </a:lvl3pPr>
            <a:lvl4pPr marL="1524000" indent="-381000">
              <a:spcBef>
                <a:spcPts val="3800"/>
              </a:spcBef>
              <a:defRPr sz="2800"/>
            </a:lvl4pPr>
            <a:lvl5pPr marL="1905000" indent="-381000">
              <a:spcBef>
                <a:spcPts val="3800"/>
              </a:spcBef>
              <a:defRPr sz="2800"/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grafie - 3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18300" y="762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762884"/>
            <a:ext cx="5334000" cy="822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 názvu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914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371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1828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22860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2743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3200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3657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4114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doi.wiley.com/10.1111/j.1939-1676.2006.tb00746.x" TargetMode="Externa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Tru-cut biopsie</a:t>
            </a:r>
          </a:p>
          <a:p>
            <a:pPr/>
            <a:r>
              <a:t>(Needle Core)</a:t>
            </a:r>
          </a:p>
        </p:txBody>
      </p:sp>
      <p:sp>
        <p:nvSpPr>
          <p:cNvPr id="120" name="Shape 120"/>
          <p:cNvSpPr/>
          <p:nvPr/>
        </p:nvSpPr>
        <p:spPr>
          <a:xfrm>
            <a:off x="1270000" y="6104240"/>
            <a:ext cx="10464800" cy="1767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lnSpc>
                <a:spcPct val="80000"/>
              </a:lnSpc>
              <a:defRPr sz="2900">
                <a:solidFill>
                  <a:srgbClr val="FFFFFF"/>
                </a:solidFill>
              </a:defRPr>
            </a:pPr>
            <a:r>
              <a:t>IVA  2015/1600/11</a:t>
            </a:r>
          </a:p>
          <a:p>
            <a:pPr>
              <a:lnSpc>
                <a:spcPct val="80000"/>
              </a:lnSpc>
              <a:defRPr sz="2900">
                <a:solidFill>
                  <a:srgbClr val="FFFFFF"/>
                </a:solidFill>
              </a:defRPr>
            </a:pPr>
          </a:p>
          <a:p>
            <a:pPr>
              <a:lnSpc>
                <a:spcPct val="96000"/>
              </a:lnSpc>
              <a:defRPr sz="2900">
                <a:solidFill>
                  <a:srgbClr val="FFFFFF"/>
                </a:solidFill>
              </a:defRPr>
            </a:pPr>
            <a:r>
              <a:t>Řešitelé:	Gabriela Sadílková </a:t>
            </a:r>
          </a:p>
          <a:p>
            <a:pPr>
              <a:lnSpc>
                <a:spcPct val="96000"/>
              </a:lnSpc>
              <a:defRPr sz="2900">
                <a:solidFill>
                  <a:srgbClr val="FFFFFF"/>
                </a:solidFill>
              </a:defRPr>
            </a:pPr>
            <a:r>
              <a:t>							MVDr. Kristína Řeháková, Ph.D.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199384" defTabSz="398768">
              <a:spcBef>
                <a:spcPts val="0"/>
              </a:spcBef>
              <a:buSzTx/>
              <a:buNone/>
              <a:defRPr sz="3204">
                <a:latin typeface="+mn-lt"/>
                <a:ea typeface="+mn-ea"/>
                <a:cs typeface="+mn-cs"/>
                <a:sym typeface="Helvetica"/>
              </a:defRPr>
            </a:pPr>
            <a:r>
              <a:t>LITERATURA</a:t>
            </a:r>
          </a:p>
          <a:p>
            <a:pPr lvl="1" marL="0" indent="199384" defTabSz="398768">
              <a:spcBef>
                <a:spcPts val="0"/>
              </a:spcBef>
              <a:buSzTx/>
              <a:buNone/>
              <a:defRPr sz="1958">
                <a:latin typeface="+mn-lt"/>
                <a:ea typeface="+mn-ea"/>
                <a:cs typeface="+mn-cs"/>
                <a:sym typeface="Helvetica"/>
              </a:defRPr>
            </a:pPr>
          </a:p>
          <a:p>
            <a:pPr lvl="1" marL="0" indent="199384" defTabSz="398768">
              <a:spcBef>
                <a:spcPts val="0"/>
              </a:spcBef>
              <a:buSzTx/>
              <a:buNone/>
              <a:defRPr sz="2136">
                <a:latin typeface="+mn-lt"/>
                <a:ea typeface="+mn-ea"/>
                <a:cs typeface="+mn-cs"/>
                <a:sym typeface="Helvetica"/>
              </a:defRPr>
            </a:pPr>
            <a:r>
              <a:t>NYLAND, Thomas G a John S MATTOON. Small animal diagnostic ultrasound. 2nd ed. Philadelphia, Pa.: W.B. Saunders Co., c2002, xv, 461 p. ISBN 0721677886.</a:t>
            </a:r>
          </a:p>
          <a:p>
            <a:pPr marL="0" indent="0" defTabSz="398768">
              <a:spcBef>
                <a:spcPts val="0"/>
              </a:spcBef>
              <a:buSzTx/>
              <a:buNone/>
              <a:defRPr sz="2136">
                <a:latin typeface="+mn-lt"/>
                <a:ea typeface="+mn-ea"/>
                <a:cs typeface="+mn-cs"/>
                <a:sym typeface="Helvetica"/>
              </a:defRPr>
            </a:pPr>
          </a:p>
          <a:p>
            <a:pPr lvl="1" marL="0" indent="199384" defTabSz="398768">
              <a:spcBef>
                <a:spcPts val="0"/>
              </a:spcBef>
              <a:buSzTx/>
              <a:buNone/>
              <a:defRPr sz="2136">
                <a:latin typeface="+mn-lt"/>
                <a:ea typeface="+mn-ea"/>
                <a:cs typeface="+mn-cs"/>
                <a:sym typeface="Helvetica"/>
              </a:defRPr>
            </a:pPr>
            <a:r>
              <a:t>ML Aitken and AK Patnaik (</a:t>
            </a:r>
            <a:r>
              <a:rPr i="1"/>
              <a:t>2000</a:t>
            </a:r>
            <a:r>
              <a:t>) Comparison of needle-core (Trucut) biopsy and surgical biopsy for the diagnosis of cutaneous and subcutaneous masses: a prospective study of 51 cases (November 1997-August 1998). Journal of the American Animal Hospital Association: March/April 2000, Vol. 36, No. 2, pp. 153-157.</a:t>
            </a:r>
          </a:p>
          <a:p>
            <a:pPr lvl="1" marL="0" indent="199384" defTabSz="398768">
              <a:spcBef>
                <a:spcPts val="0"/>
              </a:spcBef>
              <a:buSzTx/>
              <a:buNone/>
              <a:defRPr sz="2136">
                <a:latin typeface="+mn-lt"/>
                <a:ea typeface="+mn-ea"/>
                <a:cs typeface="+mn-cs"/>
                <a:sym typeface="Helvetica"/>
              </a:defRPr>
            </a:pPr>
          </a:p>
          <a:p>
            <a:pPr marL="0" indent="0" defTabSz="398768">
              <a:spcBef>
                <a:spcPts val="0"/>
              </a:spcBef>
              <a:buSzTx/>
              <a:buNone/>
              <a:defRPr sz="2136">
                <a:latin typeface="+mn-lt"/>
                <a:ea typeface="+mn-ea"/>
                <a:cs typeface="+mn-cs"/>
                <a:sym typeface="Helvetica"/>
              </a:defRPr>
            </a:pPr>
            <a:r>
              <a:t>Jankowski M, J Spużak, K Kubiak, K Glińska-Suchocka and M Grzegory, 2013.</a:t>
            </a:r>
          </a:p>
          <a:p>
            <a:pPr lvl="1" marL="0" indent="199384" defTabSz="398768">
              <a:spcBef>
                <a:spcPts val="0"/>
              </a:spcBef>
              <a:buSzTx/>
              <a:buNone/>
              <a:defRPr sz="2136">
                <a:latin typeface="+mn-lt"/>
                <a:ea typeface="+mn-ea"/>
                <a:cs typeface="+mn-cs"/>
                <a:sym typeface="Helvetica"/>
              </a:defRPr>
            </a:pPr>
            <a:r>
              <a:t>Kidney biopsy</a:t>
            </a:r>
          </a:p>
          <a:p>
            <a:pPr lvl="1" marL="0" indent="199384" defTabSz="398768">
              <a:spcBef>
                <a:spcPts val="0"/>
              </a:spcBef>
              <a:buSzTx/>
              <a:buNone/>
              <a:defRPr sz="2136">
                <a:latin typeface="+mn-lt"/>
                <a:ea typeface="+mn-ea"/>
                <a:cs typeface="+mn-cs"/>
                <a:sym typeface="Helvetica"/>
              </a:defRPr>
            </a:pPr>
            <a:r>
              <a:t>in dogs and cats. Pak Vet J, 33(2): 133-138.</a:t>
            </a:r>
          </a:p>
          <a:p>
            <a:pPr marL="0" indent="0" defTabSz="398768">
              <a:spcBef>
                <a:spcPts val="0"/>
              </a:spcBef>
              <a:buSzTx/>
              <a:buNone/>
              <a:defRPr sz="2136">
                <a:latin typeface="+mn-lt"/>
                <a:ea typeface="+mn-ea"/>
                <a:cs typeface="+mn-cs"/>
                <a:sym typeface="Helvetica"/>
              </a:defRPr>
            </a:pPr>
          </a:p>
          <a:p>
            <a:pPr marL="0" indent="0" defTabSz="398768">
              <a:spcBef>
                <a:spcPts val="0"/>
              </a:spcBef>
              <a:buSzTx/>
              <a:buNone/>
              <a:defRPr sz="2136">
                <a:latin typeface="+mn-lt"/>
                <a:ea typeface="+mn-ea"/>
                <a:cs typeface="+mn-cs"/>
                <a:sym typeface="Helvetica"/>
              </a:defRPr>
            </a:pPr>
            <a:r>
              <a:t>PROOT, S.J.M. a J. ROTHUIZEN. High Complication Rate of an Automatic Tru-Cut</a:t>
            </a:r>
          </a:p>
          <a:p>
            <a:pPr lvl="1" marL="0" indent="199384" defTabSz="398768">
              <a:spcBef>
                <a:spcPts val="0"/>
              </a:spcBef>
              <a:buSzTx/>
              <a:buNone/>
              <a:defRPr sz="2136">
                <a:latin typeface="+mn-lt"/>
                <a:ea typeface="+mn-ea"/>
                <a:cs typeface="+mn-cs"/>
                <a:sym typeface="Helvetica"/>
              </a:defRPr>
            </a:pPr>
            <a:r>
              <a:t>Biopsy Gun Device for Liver Biopsy in Cats. Journal of Veterinary Internal Medicine [online]. 2006, 2015-11-23, </a:t>
            </a:r>
            <a:r>
              <a:rPr b="1"/>
              <a:t>20</a:t>
            </a:r>
            <a:r>
              <a:t>(6): 1327-1333 [cit. 2015-11-23]. DOI: 10.1111/j.1939-1676.2006.tb00746.x. ISSN 08916640. Dostupné z: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http://doi.wiley.com/10.1111/j.1939-1676.2006.tb00746.x</a:t>
            </a:r>
          </a:p>
        </p:txBody>
      </p:sp>
      <p:sp>
        <p:nvSpPr>
          <p:cNvPr id="149" name="Shape 14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44676"/>
          </a:lstStyle>
          <a:p>
            <a:pPr/>
            <a:r>
              <a:t>Tru-cut biopsie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Tru-cut biopsie </a:t>
            </a:r>
          </a:p>
        </p:txBody>
      </p:sp>
      <p:sp>
        <p:nvSpPr>
          <p:cNvPr id="123" name="Shape 12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INDIKACE</a:t>
            </a:r>
          </a:p>
          <a:p>
            <a:pPr/>
            <a:r>
              <a:t>subkutánní masy</a:t>
            </a:r>
            <a:r>
              <a:t>, kožní novotvary</a:t>
            </a:r>
          </a:p>
          <a:p>
            <a:pPr/>
            <a:r>
              <a:t>novotvary orgánů</a:t>
            </a:r>
          </a:p>
          <a:p>
            <a:pPr/>
            <a:r>
              <a:t>abnormální USG nálezy na orgánech</a:t>
            </a:r>
          </a:p>
          <a:p>
            <a:pPr/>
            <a:r>
              <a:t>orgánové insuficience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KONTRAINDIKACE</a:t>
            </a:r>
          </a:p>
          <a:p>
            <a:pPr/>
            <a:r>
              <a:t>krvácivé stavy</a:t>
            </a:r>
          </a:p>
          <a:p>
            <a:pPr/>
            <a:r>
              <a:t>sepse</a:t>
            </a:r>
          </a:p>
          <a:p>
            <a:pPr/>
            <a:r>
              <a:t>lokální infekce</a:t>
            </a:r>
          </a:p>
        </p:txBody>
      </p:sp>
      <p:sp>
        <p:nvSpPr>
          <p:cNvPr id="126" name="Shape 12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Tru-cut biopsie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55674">
              <a:spcBef>
                <a:spcPts val="3200"/>
              </a:spcBef>
              <a:buSzTx/>
              <a:buNone/>
              <a:defRPr sz="3600"/>
            </a:pPr>
            <a:r>
              <a:t>SPOTŘEBNÍ MATERIÁL</a:t>
            </a:r>
          </a:p>
          <a:p>
            <a:pPr lvl="1" marL="713230" indent="-356615" defTabSz="455674">
              <a:spcBef>
                <a:spcPts val="3200"/>
              </a:spcBef>
              <a:defRPr sz="3600"/>
            </a:pPr>
            <a:r>
              <a:t>Tru-cut jehla: manuální/semiautomatická/automatická (biopsy gun)</a:t>
            </a:r>
          </a:p>
          <a:p>
            <a:pPr lvl="1" marL="713230" indent="-356615" defTabSz="455674">
              <a:spcBef>
                <a:spcPts val="3200"/>
              </a:spcBef>
              <a:defRPr sz="3600"/>
            </a:pPr>
            <a:r>
              <a:t>podložní skl</a:t>
            </a:r>
            <a:r>
              <a:t>a</a:t>
            </a:r>
          </a:p>
          <a:p>
            <a:pPr lvl="1" marL="713230" indent="-356615" defTabSz="455674">
              <a:spcBef>
                <a:spcPts val="3200"/>
              </a:spcBef>
              <a:defRPr sz="3600"/>
            </a:pPr>
            <a:r>
              <a:t>tenká jehla/pinzeta na přenesení vzorku na podložní sklo</a:t>
            </a:r>
          </a:p>
        </p:txBody>
      </p:sp>
      <p:sp>
        <p:nvSpPr>
          <p:cNvPr id="129" name="Shape 12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Tru-cut biopsie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type="body" idx="1"/>
          </p:nvPr>
        </p:nvSpPr>
        <p:spPr>
          <a:xfrm>
            <a:off x="952500" y="2611888"/>
            <a:ext cx="11099800" cy="62865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600"/>
            </a:pPr>
            <a:r>
              <a:t>PŘÍPRAVA PACIENTA</a:t>
            </a:r>
          </a:p>
          <a:p>
            <a:pPr marL="381000" indent="-381000">
              <a:buSzPct val="100000"/>
              <a:defRPr sz="3600"/>
            </a:pPr>
            <a:r>
              <a:t>sedace/celková anestezie</a:t>
            </a:r>
          </a:p>
          <a:p>
            <a:pPr marL="381000" indent="-381000">
              <a:buSzPct val="100000"/>
              <a:defRPr sz="3600"/>
            </a:pPr>
            <a:r>
              <a:t>oholení a aseptická příprava místa vpichu</a:t>
            </a:r>
          </a:p>
        </p:txBody>
      </p:sp>
      <p:sp>
        <p:nvSpPr>
          <p:cNvPr id="132" name="Shape 13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Tru-cut biopsie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body" idx="1"/>
          </p:nvPr>
        </p:nvSpPr>
        <p:spPr>
          <a:xfrm>
            <a:off x="952500" y="2428088"/>
            <a:ext cx="11099800" cy="6870984"/>
          </a:xfrm>
          <a:prstGeom prst="rect">
            <a:avLst/>
          </a:prstGeom>
        </p:spPr>
        <p:txBody>
          <a:bodyPr/>
          <a:lstStyle/>
          <a:p>
            <a:pPr marL="0" indent="0" defTabSz="385572">
              <a:spcBef>
                <a:spcPts val="2700"/>
              </a:spcBef>
              <a:buSzTx/>
              <a:buNone/>
              <a:defRPr sz="3600"/>
            </a:pPr>
            <a:r>
              <a:t>TECHNIKA ODBĚRU</a:t>
            </a:r>
          </a:p>
          <a:p>
            <a:pPr marL="301752" indent="-301752" defTabSz="385572">
              <a:spcBef>
                <a:spcPts val="2700"/>
              </a:spcBef>
              <a:defRPr sz="3600"/>
            </a:pPr>
            <a:r>
              <a:t>lokalizace léze pomocí USG sondy</a:t>
            </a:r>
          </a:p>
          <a:p>
            <a:pPr marL="301752" indent="-301752" defTabSz="385572">
              <a:spcBef>
                <a:spcPts val="2700"/>
              </a:spcBef>
              <a:defRPr sz="3600"/>
            </a:pPr>
            <a:r>
              <a:t>přiložení Tru-cut jehly kolmo na lézi</a:t>
            </a:r>
          </a:p>
          <a:p>
            <a:pPr marL="301752" indent="-301752" defTabSz="385572">
              <a:spcBef>
                <a:spcPts val="2700"/>
              </a:spcBef>
              <a:defRPr sz="3600"/>
            </a:pPr>
            <a:r>
              <a:t>proniknutí do léze</a:t>
            </a:r>
          </a:p>
          <a:p>
            <a:pPr marL="301752" indent="-301752" defTabSz="385572">
              <a:spcBef>
                <a:spcPts val="2700"/>
              </a:spcBef>
              <a:defRPr sz="3600"/>
            </a:pPr>
            <a:r>
              <a:t>vysunutí styletu jehly</a:t>
            </a:r>
          </a:p>
          <a:p>
            <a:pPr marL="301752" indent="-301752" defTabSz="385572">
              <a:spcBef>
                <a:spcPts val="2700"/>
              </a:spcBef>
              <a:defRPr sz="3600"/>
            </a:pPr>
            <a:r>
              <a:t>posunutí vnější ostré kanyly - tímto se odřízne fragment tkáně a je umístěn ve vnitřním zářezu styletu</a:t>
            </a:r>
          </a:p>
        </p:txBody>
      </p:sp>
      <p:sp>
        <p:nvSpPr>
          <p:cNvPr id="135" name="Shape 13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Tru-cut biopsie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385572">
              <a:spcBef>
                <a:spcPts val="2700"/>
              </a:spcBef>
              <a:buSzTx/>
              <a:buNone/>
              <a:defRPr sz="3600"/>
            </a:pPr>
            <a:r>
              <a:t>TECHNIKA ODBĚRU</a:t>
            </a:r>
          </a:p>
          <a:p>
            <a:pPr marL="301752" indent="-301752" defTabSz="385572">
              <a:spcBef>
                <a:spcPts val="2700"/>
              </a:spcBef>
              <a:defRPr sz="3600"/>
            </a:pPr>
            <a:r>
              <a:t>vytáhnutí jehly</a:t>
            </a:r>
          </a:p>
          <a:p>
            <a:pPr marL="301752" indent="-301752" defTabSz="385572">
              <a:spcBef>
                <a:spcPts val="2700"/>
              </a:spcBef>
              <a:defRPr sz="3600"/>
            </a:pPr>
            <a:r>
              <a:t>přenesení na podložní sklo: vysunutí stiletu, opatrné sebrání bioptátu tenkou jehlou</a:t>
            </a:r>
          </a:p>
          <a:p>
            <a:pPr marL="301752" indent="-301752" defTabSz="385572">
              <a:spcBef>
                <a:spcPts val="2700"/>
              </a:spcBef>
              <a:defRPr sz="3600"/>
            </a:pPr>
            <a:r>
              <a:t>vzniklá rána se hojí sekundárně, v případě krvácení - zašití rány jednoduchým stehem a přiložení bandáže</a:t>
            </a:r>
          </a:p>
        </p:txBody>
      </p:sp>
      <p:sp>
        <p:nvSpPr>
          <p:cNvPr id="138" name="Shape 13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Tru-cut biopsie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84886">
              <a:defRPr sz="6600"/>
            </a:pPr>
          </a:p>
        </p:txBody>
      </p:sp>
      <p:sp>
        <p:nvSpPr>
          <p:cNvPr id="141" name="Shape 14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2" name="media1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095903" y="0"/>
            <a:ext cx="15196606" cy="8550178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Shape 143"/>
          <p:cNvSpPr/>
          <p:nvPr/>
        </p:nvSpPr>
        <p:spPr>
          <a:xfrm>
            <a:off x="599112" y="8739895"/>
            <a:ext cx="2849677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spustit video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31436" fill="hold"/>
                                        <p:tgtEl>
                                          <p:spTgt spid="1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4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KOMPLIKACE</a:t>
            </a:r>
          </a:p>
          <a:p>
            <a:pPr/>
            <a:r>
              <a:t>krvácení</a:t>
            </a:r>
          </a:p>
          <a:p>
            <a:pPr/>
            <a:r>
              <a:t>peritoniti</a:t>
            </a:r>
            <a:r>
              <a:t>da</a:t>
            </a:r>
          </a:p>
          <a:p>
            <a:pPr/>
            <a:r>
              <a:t>vagotonie a šok u koček po použití automatické jehly</a:t>
            </a:r>
          </a:p>
        </p:txBody>
      </p:sp>
      <p:sp>
        <p:nvSpPr>
          <p:cNvPr id="146" name="Shape 14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Tru-cut biopsie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FFFFFF"/>
      </a:dk1>
      <a:lt1>
        <a:srgbClr val="FF0000"/>
      </a:lt1>
      <a:dk2>
        <a:srgbClr val="A7A7A7"/>
      </a:dk2>
      <a:lt2>
        <a:srgbClr val="535353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