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87" r:id="rId3"/>
    <p:sldMasterId id="2147483700" r:id="rId4"/>
    <p:sldMasterId id="2147483713" r:id="rId5"/>
    <p:sldMasterId id="2147483726" r:id="rId6"/>
    <p:sldMasterId id="2147483739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5" r:id="rId15"/>
    <p:sldId id="303" r:id="rId16"/>
    <p:sldId id="304" r:id="rId17"/>
    <p:sldId id="305" r:id="rId18"/>
    <p:sldId id="30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</p:sldIdLst>
  <p:sldSz cx="12192000" cy="685800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9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838080" y="4097880"/>
            <a:ext cx="29268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98820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83808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/>
          <a:stretch/>
        </p:blipFill>
        <p:spPr>
          <a:xfrm>
            <a:off x="837720" y="3883680"/>
            <a:ext cx="292680" cy="23328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/>
          <a:stretch/>
        </p:blipFill>
        <p:spPr>
          <a:xfrm>
            <a:off x="837720" y="3883680"/>
            <a:ext cx="292680" cy="23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838080" y="-1013040"/>
            <a:ext cx="292680" cy="10027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3800" cy="613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83808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838080" y="-1013040"/>
            <a:ext cx="292680" cy="10027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98820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838080" y="4097880"/>
            <a:ext cx="29268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838080" y="4097880"/>
            <a:ext cx="29268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98820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83808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06" name="Obrázek 105"/>
          <p:cNvPicPr/>
          <p:nvPr/>
        </p:nvPicPr>
        <p:blipFill>
          <a:blip r:embed="rId2"/>
          <a:stretch/>
        </p:blipFill>
        <p:spPr>
          <a:xfrm>
            <a:off x="837720" y="3883680"/>
            <a:ext cx="292680" cy="233280"/>
          </a:xfrm>
          <a:prstGeom prst="rect">
            <a:avLst/>
          </a:prstGeom>
          <a:ln>
            <a:noFill/>
          </a:ln>
        </p:spPr>
      </p:pic>
      <p:pic>
        <p:nvPicPr>
          <p:cNvPr id="107" name="Obrázek 106"/>
          <p:cNvPicPr/>
          <p:nvPr/>
        </p:nvPicPr>
        <p:blipFill>
          <a:blip r:embed="rId2"/>
          <a:stretch/>
        </p:blipFill>
        <p:spPr>
          <a:xfrm>
            <a:off x="837720" y="3883680"/>
            <a:ext cx="292680" cy="23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838080" y="-1013040"/>
            <a:ext cx="292680" cy="10027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3800" cy="613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83808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98820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838080" y="4097880"/>
            <a:ext cx="29268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838080" y="4097880"/>
            <a:ext cx="29268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98820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83808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42" name="Obrázek 141"/>
          <p:cNvPicPr/>
          <p:nvPr/>
        </p:nvPicPr>
        <p:blipFill>
          <a:blip r:embed="rId2"/>
          <a:stretch/>
        </p:blipFill>
        <p:spPr>
          <a:xfrm>
            <a:off x="837720" y="3883680"/>
            <a:ext cx="292680" cy="233280"/>
          </a:xfrm>
          <a:prstGeom prst="rect">
            <a:avLst/>
          </a:prstGeom>
          <a:ln>
            <a:noFill/>
          </a:ln>
        </p:spPr>
      </p:pic>
      <p:pic>
        <p:nvPicPr>
          <p:cNvPr id="143" name="Obrázek 142"/>
          <p:cNvPicPr/>
          <p:nvPr/>
        </p:nvPicPr>
        <p:blipFill>
          <a:blip r:embed="rId2"/>
          <a:stretch/>
        </p:blipFill>
        <p:spPr>
          <a:xfrm>
            <a:off x="837720" y="3883680"/>
            <a:ext cx="292680" cy="23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838080" y="-1013040"/>
            <a:ext cx="292680" cy="10027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3800" cy="613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83808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98820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838080" y="4097880"/>
            <a:ext cx="29268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838080" y="4097880"/>
            <a:ext cx="29268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98820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83808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78" name="Obrázek 177"/>
          <p:cNvPicPr/>
          <p:nvPr/>
        </p:nvPicPr>
        <p:blipFill>
          <a:blip r:embed="rId2"/>
          <a:stretch/>
        </p:blipFill>
        <p:spPr>
          <a:xfrm>
            <a:off x="837720" y="3883680"/>
            <a:ext cx="292680" cy="233280"/>
          </a:xfrm>
          <a:prstGeom prst="rect">
            <a:avLst/>
          </a:prstGeom>
          <a:ln>
            <a:noFill/>
          </a:ln>
        </p:spPr>
      </p:pic>
      <p:pic>
        <p:nvPicPr>
          <p:cNvPr id="179" name="Obrázek 178"/>
          <p:cNvPicPr/>
          <p:nvPr/>
        </p:nvPicPr>
        <p:blipFill>
          <a:blip r:embed="rId2"/>
          <a:stretch/>
        </p:blipFill>
        <p:spPr>
          <a:xfrm>
            <a:off x="837720" y="3883680"/>
            <a:ext cx="292680" cy="23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4" name="PlaceHolder 2"/>
          <p:cNvSpPr>
            <a:spLocks noGrp="1"/>
          </p:cNvSpPr>
          <p:nvPr>
            <p:ph type="subTitle"/>
          </p:nvPr>
        </p:nvSpPr>
        <p:spPr>
          <a:xfrm>
            <a:off x="838080" y="-1013040"/>
            <a:ext cx="292680" cy="10027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3800" cy="613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83808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98820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838080" y="4097880"/>
            <a:ext cx="29268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838080" y="4097880"/>
            <a:ext cx="29268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98820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1" name="PlaceHolder 5"/>
          <p:cNvSpPr>
            <a:spLocks noGrp="1"/>
          </p:cNvSpPr>
          <p:nvPr>
            <p:ph type="body"/>
          </p:nvPr>
        </p:nvSpPr>
        <p:spPr>
          <a:xfrm>
            <a:off x="83808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3800" cy="613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15" name="Obrázek 214"/>
          <p:cNvPicPr/>
          <p:nvPr/>
        </p:nvPicPr>
        <p:blipFill>
          <a:blip r:embed="rId2"/>
          <a:stretch/>
        </p:blipFill>
        <p:spPr>
          <a:xfrm>
            <a:off x="837720" y="3883680"/>
            <a:ext cx="292680" cy="233280"/>
          </a:xfrm>
          <a:prstGeom prst="rect">
            <a:avLst/>
          </a:prstGeom>
          <a:ln>
            <a:noFill/>
          </a:ln>
        </p:spPr>
      </p:pic>
      <p:pic>
        <p:nvPicPr>
          <p:cNvPr id="216" name="Obrázek 215"/>
          <p:cNvPicPr/>
          <p:nvPr/>
        </p:nvPicPr>
        <p:blipFill>
          <a:blip r:embed="rId2"/>
          <a:stretch/>
        </p:blipFill>
        <p:spPr>
          <a:xfrm>
            <a:off x="837720" y="3883680"/>
            <a:ext cx="292680" cy="23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0" name="PlaceHolder 2"/>
          <p:cNvSpPr>
            <a:spLocks noGrp="1"/>
          </p:cNvSpPr>
          <p:nvPr>
            <p:ph type="subTitle"/>
          </p:nvPr>
        </p:nvSpPr>
        <p:spPr>
          <a:xfrm>
            <a:off x="838080" y="-1013040"/>
            <a:ext cx="292680" cy="10027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3800" cy="613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83808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98820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838080" y="4097880"/>
            <a:ext cx="29268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83808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838080" y="4097880"/>
            <a:ext cx="29268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98820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7" name="PlaceHolder 5"/>
          <p:cNvSpPr>
            <a:spLocks noGrp="1"/>
          </p:cNvSpPr>
          <p:nvPr>
            <p:ph type="body"/>
          </p:nvPr>
        </p:nvSpPr>
        <p:spPr>
          <a:xfrm>
            <a:off x="83808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51" name="Obrázek 250"/>
          <p:cNvPicPr/>
          <p:nvPr/>
        </p:nvPicPr>
        <p:blipFill>
          <a:blip r:embed="rId2"/>
          <a:stretch/>
        </p:blipFill>
        <p:spPr>
          <a:xfrm>
            <a:off x="837720" y="3883680"/>
            <a:ext cx="292680" cy="233280"/>
          </a:xfrm>
          <a:prstGeom prst="rect">
            <a:avLst/>
          </a:prstGeom>
          <a:ln>
            <a:noFill/>
          </a:ln>
        </p:spPr>
      </p:pic>
      <p:pic>
        <p:nvPicPr>
          <p:cNvPr id="252" name="Obrázek 251"/>
          <p:cNvPicPr/>
          <p:nvPr/>
        </p:nvPicPr>
        <p:blipFill>
          <a:blip r:embed="rId2"/>
          <a:stretch/>
        </p:blipFill>
        <p:spPr>
          <a:xfrm>
            <a:off x="837720" y="3883680"/>
            <a:ext cx="292680" cy="23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21B8-435E-4836-89E3-96C8A44364C6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2D52-01DC-4716-849B-5D81B604A3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682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21B8-435E-4836-89E3-96C8A44364C6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2D52-01DC-4716-849B-5D81B604A3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0087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21B8-435E-4836-89E3-96C8A44364C6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2D52-01DC-4716-849B-5D81B604A3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8062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21B8-435E-4836-89E3-96C8A44364C6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2D52-01DC-4716-849B-5D81B604A3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94193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21B8-435E-4836-89E3-96C8A44364C6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2D52-01DC-4716-849B-5D81B604A3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4188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21B8-435E-4836-89E3-96C8A44364C6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2D52-01DC-4716-849B-5D81B604A3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0424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21B8-435E-4836-89E3-96C8A44364C6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2D52-01DC-4716-849B-5D81B604A3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8674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4349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988200" y="409788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21B8-435E-4836-89E3-96C8A44364C6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2D52-01DC-4716-849B-5D81B604A3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4265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21B8-435E-4836-89E3-96C8A44364C6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2D52-01DC-4716-849B-5D81B604A3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9225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21B8-435E-4836-89E3-96C8A44364C6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2D52-01DC-4716-849B-5D81B604A3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2996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21B8-435E-4836-89E3-96C8A44364C6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F2D52-01DC-4716-849B-5D81B604A3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796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988200" y="1825560"/>
            <a:ext cx="14256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838080" y="4097880"/>
            <a:ext cx="292680" cy="20746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800" cy="1323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Sedmá úroveň</a:t>
            </a:r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1146240" y="1825560"/>
            <a:ext cx="292680" cy="43495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121B8-435E-4836-89E3-96C8A44364C6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F2D52-01DC-4716-849B-5D81B604A3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008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1368000" y="492840"/>
            <a:ext cx="9142200" cy="238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cs-CZ" sz="79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Neurologické vyšetření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4" name="CustomShape 2"/>
          <p:cNvSpPr/>
          <p:nvPr/>
        </p:nvSpPr>
        <p:spPr>
          <a:xfrm>
            <a:off x="1512720" y="3601080"/>
            <a:ext cx="9142200" cy="165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cs-CZ" sz="36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MVC. Jan </a:t>
            </a:r>
            <a:r>
              <a:rPr lang="cs-CZ" sz="36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Krhut</a:t>
            </a:r>
            <a:r>
              <a:rPr lang="cs-CZ" sz="36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, MVDr. Petra </a:t>
            </a:r>
            <a:r>
              <a:rPr lang="cs-CZ" sz="36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Fedorová</a:t>
            </a:r>
            <a:r>
              <a:rPr lang="cs-CZ" sz="36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</a:rPr>
              <a:t>Hlavové nervy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III.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Nervus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oculomotorius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IV.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Nervus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trochlearis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VI.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Nervus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abducens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Postavení očí – strabismus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Pohyby očí - nystagmus 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V.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Nervus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trigeminus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- Žvýkací pohyby a senzibilita hlavy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Palpebrálná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reflex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Korneální reflex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Senzibilita hlavy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Tonus dolní čelisti a žvýkacích svalů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7472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</a:rPr>
              <a:t>Hlavové nervy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VII.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Nervus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facialis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(mimika)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Palpebrální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reflex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Korneální reflex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Výraz obličeje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Atropinový test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Obranný reflex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VIII.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Nervus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vestibulocochlearis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(sluch a rovnováha)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Postojové reakce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Pohyby očí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Chůze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Postoj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Palpebrální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a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kornealní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reflex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3968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</a:rPr>
              <a:t>Hlavové nervy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IX.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Nervus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glossopharyngeus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X.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Nervus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vagus (polykání)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Polykací reflex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XI.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Nervus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accesorius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(krční svalovina)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Palpace svaloviny, držení krku a 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hlavy</a:t>
            </a:r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XII.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Nervus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hypoglossus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(pohyby jazyka)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endParaRPr lang="cs-CZ" dirty="0" smtClean="0">
              <a:solidFill>
                <a:srgbClr val="FFFF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4402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8398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Postojové reakce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6" name="CustomShape 2"/>
          <p:cNvSpPr/>
          <p:nvPr/>
        </p:nvSpPr>
        <p:spPr>
          <a:xfrm>
            <a:off x="839880" y="1681200"/>
            <a:ext cx="5155920" cy="82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Trakař</a:t>
            </a:r>
            <a:endParaRPr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297" name="Zástupný symbol pro obsah 7"/>
          <p:cNvPicPr/>
          <p:nvPr/>
        </p:nvPicPr>
        <p:blipFill>
          <a:blip r:embed="rId2"/>
          <a:stretch/>
        </p:blipFill>
        <p:spPr>
          <a:xfrm>
            <a:off x="839880" y="2628000"/>
            <a:ext cx="5155920" cy="3436560"/>
          </a:xfrm>
          <a:prstGeom prst="rect">
            <a:avLst/>
          </a:prstGeom>
          <a:ln>
            <a:noFill/>
          </a:ln>
        </p:spPr>
      </p:pic>
      <p:sp>
        <p:nvSpPr>
          <p:cNvPr id="298" name="CustomShape 3"/>
          <p:cNvSpPr/>
          <p:nvPr/>
        </p:nvSpPr>
        <p:spPr>
          <a:xfrm>
            <a:off x="6172200" y="1681200"/>
            <a:ext cx="5181480" cy="82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Trakař se zakloněnou hlavou</a:t>
            </a:r>
            <a:endParaRPr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299" name="Zástupný symbol pro obsah 8"/>
          <p:cNvPicPr/>
          <p:nvPr/>
        </p:nvPicPr>
        <p:blipFill>
          <a:blip r:embed="rId3"/>
          <a:stretch/>
        </p:blipFill>
        <p:spPr>
          <a:xfrm>
            <a:off x="6172200" y="2619720"/>
            <a:ext cx="5181480" cy="3453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endParaRPr dirty="0">
              <a:latin typeface="Calibri Light" panose="020F0302020204030204" pitchFamily="34" charset="0"/>
            </a:endParaRPr>
          </a:p>
          <a:p>
            <a:r>
              <a:rPr lang="cs-CZ" sz="4800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Video - trakař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dirty="0"/>
          </a:p>
        </p:txBody>
      </p:sp>
      <p:pic>
        <p:nvPicPr>
          <p:cNvPr id="2" name="trakař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0125" y="1535430"/>
            <a:ext cx="8734697" cy="4913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endParaRPr dirty="0"/>
          </a:p>
          <a:p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Video – trakař se zakloněnou hlavou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endParaRPr dirty="0"/>
          </a:p>
        </p:txBody>
      </p:sp>
      <p:pic>
        <p:nvPicPr>
          <p:cNvPr id="2" name="trakař se zakloněnou hlavo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8923" y="1569176"/>
            <a:ext cx="8752114" cy="4923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Postojové reakce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838080" y="1825560"/>
            <a:ext cx="517968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Hopsání do strany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304" name="Zástupný symbol pro obsah 4"/>
          <p:cNvPicPr/>
          <p:nvPr/>
        </p:nvPicPr>
        <p:blipFill>
          <a:blip r:embed="rId2"/>
          <a:stretch/>
        </p:blipFill>
        <p:spPr>
          <a:xfrm>
            <a:off x="6172200" y="2274120"/>
            <a:ext cx="5179680" cy="345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endParaRPr lang="cs-CZ" sz="4800" b="1" i="1" strike="noStrike" dirty="0" smtClean="0">
              <a:solidFill>
                <a:srgbClr val="000000"/>
              </a:solidFill>
              <a:latin typeface="Calibri Light"/>
              <a:ea typeface="DejaVu Sans"/>
            </a:endParaRPr>
          </a:p>
          <a:p>
            <a:r>
              <a:rPr lang="cs-CZ" sz="4800" b="1" i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Video </a:t>
            </a: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– </a:t>
            </a:r>
            <a:endParaRPr lang="cs-CZ" sz="4800" b="1" i="1" strike="noStrike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DejaVu Sans"/>
            </a:endParaRPr>
          </a:p>
          <a:p>
            <a:r>
              <a:rPr lang="cs-CZ" sz="4800" b="1" i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hopsání </a:t>
            </a: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do strany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hop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5522619" y="1690895"/>
            <a:ext cx="6061052" cy="3409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8398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endParaRPr dirty="0"/>
          </a:p>
          <a:p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Korekce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endParaRPr dirty="0"/>
          </a:p>
          <a:p>
            <a:pPr>
              <a:lnSpc>
                <a:spcPct val="90000"/>
              </a:lnSpc>
            </a:pPr>
            <a:r>
              <a:rPr lang="cs-CZ" sz="4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- </a:t>
            </a:r>
            <a:r>
              <a:rPr lang="cs-CZ" sz="31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apikální část končetiny uvedeme do flexe, tak ze se dotýká podložky dorsální plocha prstů a pozorujeme reakci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839880" y="1681200"/>
            <a:ext cx="5155920" cy="82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8" name="Zástupný symbol pro obsah 9"/>
          <p:cNvPicPr/>
          <p:nvPr/>
        </p:nvPicPr>
        <p:blipFill>
          <a:blip r:embed="rId2"/>
          <a:stretch/>
        </p:blipFill>
        <p:spPr>
          <a:xfrm>
            <a:off x="648000" y="3024000"/>
            <a:ext cx="5155920" cy="3436560"/>
          </a:xfrm>
          <a:prstGeom prst="rect">
            <a:avLst/>
          </a:prstGeom>
          <a:ln>
            <a:noFill/>
          </a:ln>
        </p:spPr>
      </p:pic>
      <p:sp>
        <p:nvSpPr>
          <p:cNvPr id="309" name="CustomShape 3"/>
          <p:cNvSpPr/>
          <p:nvPr/>
        </p:nvSpPr>
        <p:spPr>
          <a:xfrm>
            <a:off x="6172200" y="1681200"/>
            <a:ext cx="5181480" cy="82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0" name="Zástupný symbol pro obsah 10"/>
          <p:cNvPicPr/>
          <p:nvPr/>
        </p:nvPicPr>
        <p:blipFill>
          <a:blip r:embed="rId3"/>
          <a:stretch/>
        </p:blipFill>
        <p:spPr>
          <a:xfrm>
            <a:off x="6048000" y="3025440"/>
            <a:ext cx="5181480" cy="3453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Video – </a:t>
            </a:r>
            <a:r>
              <a:rPr lang="cs-CZ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normální</a:t>
            </a:r>
            <a:r>
              <a:rPr lang="cs-CZ" sz="4800" b="1" i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</a:t>
            </a: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korekce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korek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3965" y="1851660"/>
            <a:ext cx="7924800" cy="445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Neurologický pacient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" name="Zástupný symbol pro obsah 3"/>
          <p:cNvPicPr/>
          <p:nvPr/>
        </p:nvPicPr>
        <p:blipFill>
          <a:blip r:embed="rId2"/>
          <a:stretch/>
        </p:blipFill>
        <p:spPr>
          <a:xfrm>
            <a:off x="1927080" y="1800000"/>
            <a:ext cx="8655480" cy="4349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Podpůrná reakce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3" name="CustomShape 2"/>
          <p:cNvSpPr/>
          <p:nvPr/>
        </p:nvSpPr>
        <p:spPr>
          <a:xfrm>
            <a:off x="838080" y="1825560"/>
            <a:ext cx="517968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strike="noStrike" dirty="0" smtClean="0">
                <a:solidFill>
                  <a:srgbClr val="FFFF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Zvíře 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zvedneme do výšky a pomalu spouštíme na zem – při kontaktu s podložkou má dojít k extenzi pánevních končetin a snaze o stoupnutí na pánevní končetiny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314" name="Zástupný symbol pro obsah 5"/>
          <p:cNvPicPr/>
          <p:nvPr/>
        </p:nvPicPr>
        <p:blipFill>
          <a:blip r:embed="rId2"/>
          <a:stretch/>
        </p:blipFill>
        <p:spPr>
          <a:xfrm>
            <a:off x="7312680" y="1825560"/>
            <a:ext cx="2899080" cy="4349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Vzpřimovací reakce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8" name="Zástupný symbol pro obsah 4"/>
          <p:cNvPicPr/>
          <p:nvPr/>
        </p:nvPicPr>
        <p:blipFill>
          <a:blip r:embed="rId2"/>
          <a:stretch/>
        </p:blipFill>
        <p:spPr>
          <a:xfrm rot="16200000">
            <a:off x="17280" y="2479320"/>
            <a:ext cx="4349880" cy="2899440"/>
          </a:xfrm>
          <a:prstGeom prst="rect">
            <a:avLst/>
          </a:prstGeom>
          <a:ln>
            <a:noFill/>
          </a:ln>
        </p:spPr>
      </p:pic>
      <p:sp>
        <p:nvSpPr>
          <p:cNvPr id="319" name="CustomShape 2"/>
          <p:cNvSpPr/>
          <p:nvPr/>
        </p:nvSpPr>
        <p:spPr>
          <a:xfrm>
            <a:off x="4192920" y="1752480"/>
            <a:ext cx="7158960" cy="442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strike="noStrike" dirty="0" smtClean="0">
                <a:solidFill>
                  <a:srgbClr val="FFFF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Zvíře 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zvedneme opatrně za pánev a pomalu přibližujeme k podložce – zvíře má po došlápnutí snahu udělat několik kroků vpřed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endParaRPr dirty="0"/>
          </a:p>
        </p:txBody>
      </p:sp>
      <p:pic>
        <p:nvPicPr>
          <p:cNvPr id="320" name="Obrázek 5"/>
          <p:cNvPicPr/>
          <p:nvPr/>
        </p:nvPicPr>
        <p:blipFill>
          <a:blip r:embed="rId3"/>
          <a:stretch/>
        </p:blipFill>
        <p:spPr>
          <a:xfrm>
            <a:off x="5394960" y="3270600"/>
            <a:ext cx="4249080" cy="2832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8398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Hranová zkouška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2" name="CustomShape 2"/>
          <p:cNvSpPr/>
          <p:nvPr/>
        </p:nvSpPr>
        <p:spPr>
          <a:xfrm>
            <a:off x="839880" y="1681200"/>
            <a:ext cx="5155920" cy="82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cs-CZ" sz="2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Optická hranová zkouška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323" name="Zástupný symbol pro obsah 8"/>
          <p:cNvPicPr/>
          <p:nvPr/>
        </p:nvPicPr>
        <p:blipFill>
          <a:blip r:embed="rId2"/>
          <a:stretch/>
        </p:blipFill>
        <p:spPr>
          <a:xfrm>
            <a:off x="839880" y="2682360"/>
            <a:ext cx="5155920" cy="3327840"/>
          </a:xfrm>
          <a:prstGeom prst="rect">
            <a:avLst/>
          </a:prstGeom>
          <a:ln>
            <a:noFill/>
          </a:ln>
        </p:spPr>
      </p:pic>
      <p:sp>
        <p:nvSpPr>
          <p:cNvPr id="324" name="CustomShape 3"/>
          <p:cNvSpPr/>
          <p:nvPr/>
        </p:nvSpPr>
        <p:spPr>
          <a:xfrm>
            <a:off x="6172200" y="1681200"/>
            <a:ext cx="5181480" cy="82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5" name="Zástupný symbol pro obsah 9"/>
          <p:cNvPicPr/>
          <p:nvPr/>
        </p:nvPicPr>
        <p:blipFill>
          <a:blip r:embed="rId3"/>
          <a:stretch/>
        </p:blipFill>
        <p:spPr>
          <a:xfrm>
            <a:off x="6172200" y="2682360"/>
            <a:ext cx="5054760" cy="341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8398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Hranová zkouška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" name="CustomShape 2"/>
          <p:cNvSpPr/>
          <p:nvPr/>
        </p:nvSpPr>
        <p:spPr>
          <a:xfrm>
            <a:off x="839880" y="1681200"/>
            <a:ext cx="5155920" cy="82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cs-CZ" sz="2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Taktilní hranová zkouška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328" name="Zástupný symbol pro obsah 8"/>
          <p:cNvPicPr/>
          <p:nvPr/>
        </p:nvPicPr>
        <p:blipFill>
          <a:blip r:embed="rId2"/>
          <a:stretch/>
        </p:blipFill>
        <p:spPr>
          <a:xfrm>
            <a:off x="839880" y="2619360"/>
            <a:ext cx="5155920" cy="345456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6172200" y="1681200"/>
            <a:ext cx="5181480" cy="82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30" name="Zástupný symbol pro obsah 9"/>
          <p:cNvPicPr/>
          <p:nvPr/>
        </p:nvPicPr>
        <p:blipFill>
          <a:blip r:embed="rId3"/>
          <a:stretch/>
        </p:blipFill>
        <p:spPr>
          <a:xfrm>
            <a:off x="6172200" y="2619360"/>
            <a:ext cx="5296320" cy="345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latin typeface="Calibri Light"/>
                <a:ea typeface="DejaVu Sans"/>
              </a:rPr>
              <a:t>Tonická šíjová zkouška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838080" y="1825560"/>
            <a:ext cx="517968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strike="noStrike" dirty="0" smtClean="0">
                <a:solidFill>
                  <a:srgbClr val="FFFF00"/>
                </a:solidFill>
                <a:latin typeface="Calibri"/>
                <a:ea typeface="DejaVu Sans"/>
              </a:rPr>
              <a:t> Stojícímu </a:t>
            </a:r>
            <a:r>
              <a:rPr lang="cs-CZ" sz="2800" strike="noStrike" dirty="0">
                <a:solidFill>
                  <a:srgbClr val="FFFF00"/>
                </a:solidFill>
                <a:latin typeface="Calibri"/>
                <a:ea typeface="DejaVu Sans"/>
              </a:rPr>
              <a:t>zvířeti opatrně zakláníme hlavu – zvíře si sedá</a:t>
            </a:r>
            <a:endParaRPr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dirty="0"/>
          </a:p>
        </p:txBody>
      </p:sp>
      <p:pic>
        <p:nvPicPr>
          <p:cNvPr id="333" name="Zástupný symbol pro obsah 4"/>
          <p:cNvPicPr/>
          <p:nvPr/>
        </p:nvPicPr>
        <p:blipFill>
          <a:blip r:embed="rId2"/>
          <a:stretch/>
        </p:blipFill>
        <p:spPr>
          <a:xfrm>
            <a:off x="838080" y="2722680"/>
            <a:ext cx="5179680" cy="3452760"/>
          </a:xfrm>
          <a:prstGeom prst="rect">
            <a:avLst/>
          </a:prstGeom>
          <a:ln>
            <a:noFill/>
          </a:ln>
        </p:spPr>
      </p:pic>
      <p:pic>
        <p:nvPicPr>
          <p:cNvPr id="334" name="Obrázek 5"/>
          <p:cNvPicPr/>
          <p:nvPr/>
        </p:nvPicPr>
        <p:blipFill>
          <a:blip r:embed="rId3"/>
          <a:stretch/>
        </p:blipFill>
        <p:spPr>
          <a:xfrm>
            <a:off x="6199920" y="2722680"/>
            <a:ext cx="5179680" cy="345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8398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Spinální reflexy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6" name="CustomShape 2"/>
          <p:cNvSpPr/>
          <p:nvPr/>
        </p:nvSpPr>
        <p:spPr>
          <a:xfrm>
            <a:off x="839880" y="1681200"/>
            <a:ext cx="5155920" cy="82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cs-CZ" sz="32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Hrudní končetiny</a:t>
            </a:r>
            <a:endParaRPr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37" name="CustomShape 3"/>
          <p:cNvSpPr/>
          <p:nvPr/>
        </p:nvSpPr>
        <p:spPr>
          <a:xfrm>
            <a:off x="839880" y="2505240"/>
            <a:ext cx="5155920" cy="368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 </a:t>
            </a:r>
            <a:r>
              <a:rPr lang="cs-CZ" sz="2800" b="1" strike="noStrik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Extenson</a:t>
            </a: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 </a:t>
            </a:r>
            <a:r>
              <a:rPr lang="cs-CZ" sz="2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carpi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 </a:t>
            </a:r>
            <a:r>
              <a:rPr lang="cs-CZ" sz="2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radialis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 reflex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 Tricepsový 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reflex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 Flexorový 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reflex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38" name="CustomShape 4"/>
          <p:cNvSpPr/>
          <p:nvPr/>
        </p:nvSpPr>
        <p:spPr>
          <a:xfrm>
            <a:off x="6172200" y="1681200"/>
            <a:ext cx="5181480" cy="82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cs-CZ" sz="32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Pánevní končetiny</a:t>
            </a:r>
            <a:endParaRPr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39" name="CustomShape 5"/>
          <p:cNvSpPr/>
          <p:nvPr/>
        </p:nvSpPr>
        <p:spPr>
          <a:xfrm>
            <a:off x="6172200" y="2505240"/>
            <a:ext cx="5181480" cy="368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 Patelární 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reflex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 </a:t>
            </a:r>
            <a:r>
              <a:rPr lang="cs-CZ" sz="2800" b="1" strike="noStrik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Tibialis</a:t>
            </a: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 </a:t>
            </a:r>
            <a:r>
              <a:rPr lang="cs-CZ" sz="2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cranialis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 reflex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 Flexorový 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reflex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Extensor </a:t>
            </a:r>
            <a:r>
              <a:rPr lang="cs-CZ" sz="4800" b="1" i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carpi</a:t>
            </a: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</a:t>
            </a:r>
            <a:r>
              <a:rPr lang="cs-CZ" sz="4800" b="1" i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radialis</a:t>
            </a: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reflex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1" name="CustomShape 2"/>
          <p:cNvSpPr/>
          <p:nvPr/>
        </p:nvSpPr>
        <p:spPr>
          <a:xfrm>
            <a:off x="838080" y="1825560"/>
            <a:ext cx="517968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strike="noStrike" dirty="0" smtClean="0">
                <a:solidFill>
                  <a:srgbClr val="FFFF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Poklepání 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na m</a:t>
            </a: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. extensor </a:t>
            </a:r>
            <a:r>
              <a:rPr lang="cs-CZ" sz="2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carpi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 </a:t>
            </a:r>
            <a:r>
              <a:rPr lang="cs-CZ" sz="2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radialis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→ mírná extenze karpu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342" name="Zástupný symbol pro obsah 4"/>
          <p:cNvPicPr/>
          <p:nvPr/>
        </p:nvPicPr>
        <p:blipFill>
          <a:blip r:embed="rId2"/>
          <a:stretch/>
        </p:blipFill>
        <p:spPr>
          <a:xfrm>
            <a:off x="6172200" y="2274120"/>
            <a:ext cx="5179680" cy="345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Tricepsový reflex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4" name="CustomShape 2"/>
          <p:cNvSpPr/>
          <p:nvPr/>
        </p:nvSpPr>
        <p:spPr>
          <a:xfrm>
            <a:off x="838080" y="1825560"/>
            <a:ext cx="517968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strike="noStrike" dirty="0" smtClean="0">
                <a:solidFill>
                  <a:srgbClr val="FFFF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Mírná 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flexe lokte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 Poklepání 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na šlachu m. triceps </a:t>
            </a:r>
            <a:r>
              <a:rPr lang="cs-CZ" sz="2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brachii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→ napnutí (extenze) lokte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345" name="Zástupný symbol pro obsah 9"/>
          <p:cNvPicPr/>
          <p:nvPr/>
        </p:nvPicPr>
        <p:blipFill>
          <a:blip r:embed="rId2"/>
          <a:stretch/>
        </p:blipFill>
        <p:spPr>
          <a:xfrm>
            <a:off x="6172200" y="2274120"/>
            <a:ext cx="5179680" cy="345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864000" y="36000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Flexorový reflex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7" name="CustomShape 2"/>
          <p:cNvSpPr/>
          <p:nvPr/>
        </p:nvSpPr>
        <p:spPr>
          <a:xfrm>
            <a:off x="838080" y="1825560"/>
            <a:ext cx="517968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strike="noStrike" dirty="0" smtClean="0">
                <a:solidFill>
                  <a:srgbClr val="FFFF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Štípnutí 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do prstu nebo meziprstí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→ přitažení končetiny k tělu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348" name="Zástupný symbol pro obsah 4"/>
          <p:cNvPicPr/>
          <p:nvPr/>
        </p:nvPicPr>
        <p:blipFill>
          <a:blip r:embed="rId2"/>
          <a:stretch/>
        </p:blipFill>
        <p:spPr>
          <a:xfrm>
            <a:off x="792000" y="3024000"/>
            <a:ext cx="5179680" cy="3452760"/>
          </a:xfrm>
          <a:prstGeom prst="rect">
            <a:avLst/>
          </a:prstGeom>
          <a:ln>
            <a:noFill/>
          </a:ln>
        </p:spPr>
      </p:pic>
      <p:pic>
        <p:nvPicPr>
          <p:cNvPr id="349" name="Obrázek 5"/>
          <p:cNvPicPr/>
          <p:nvPr/>
        </p:nvPicPr>
        <p:blipFill>
          <a:blip r:embed="rId3"/>
          <a:stretch/>
        </p:blipFill>
        <p:spPr>
          <a:xfrm>
            <a:off x="6192000" y="3096000"/>
            <a:ext cx="5179680" cy="345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Patelární reflex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1" name="CustomShape 2"/>
          <p:cNvSpPr/>
          <p:nvPr/>
        </p:nvSpPr>
        <p:spPr>
          <a:xfrm>
            <a:off x="838080" y="1825560"/>
            <a:ext cx="517968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strike="noStrike" dirty="0" smtClean="0">
                <a:solidFill>
                  <a:srgbClr val="FFFF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Končetinu 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podepřeme a poklepeme na patelární vaz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→ extenze kolene („vykopnutí“)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352" name="Zástupný symbol pro obsah 4"/>
          <p:cNvPicPr/>
          <p:nvPr/>
        </p:nvPicPr>
        <p:blipFill>
          <a:blip r:embed="rId2"/>
          <a:stretch/>
        </p:blipFill>
        <p:spPr>
          <a:xfrm>
            <a:off x="6172200" y="2274120"/>
            <a:ext cx="5179680" cy="345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Neurologické vyšetření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609480" y="1604520"/>
            <a:ext cx="10971360" cy="397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32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-</a:t>
            </a:r>
            <a:r>
              <a:rPr lang="cs-CZ" sz="3200" b="1" strike="noStrike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</a:t>
            </a:r>
            <a:r>
              <a:rPr lang="cs-CZ" sz="32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Vědomí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2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- Chování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2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- Držení a poloha těla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2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- Chůze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2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- Hlavové nervy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2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- Postojové reakce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2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- Spinální reflexy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2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- Senzitivita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Tibialis</a:t>
            </a: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</a:t>
            </a:r>
            <a:r>
              <a:rPr lang="cs-CZ" sz="4800" b="1" i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cranialis</a:t>
            </a: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reflex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4" name="CustomShape 2"/>
          <p:cNvSpPr/>
          <p:nvPr/>
        </p:nvSpPr>
        <p:spPr>
          <a:xfrm>
            <a:off x="838080" y="1825560"/>
            <a:ext cx="517968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strike="noStrike" dirty="0" smtClean="0">
                <a:solidFill>
                  <a:srgbClr val="FFFF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Poklep 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na m. </a:t>
            </a:r>
            <a:r>
              <a:rPr lang="cs-CZ" sz="2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tibialis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 </a:t>
            </a:r>
            <a:r>
              <a:rPr lang="cs-CZ" sz="2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cranialis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 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→ mírná flexe v tarzu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355" name="Zástupný symbol pro obsah 4"/>
          <p:cNvPicPr/>
          <p:nvPr/>
        </p:nvPicPr>
        <p:blipFill>
          <a:blip r:embed="rId2"/>
          <a:stretch/>
        </p:blipFill>
        <p:spPr>
          <a:xfrm>
            <a:off x="6172200" y="2274120"/>
            <a:ext cx="5179680" cy="345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838080" y="38988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Flexorový reflex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7" name="CustomShape 2"/>
          <p:cNvSpPr/>
          <p:nvPr/>
        </p:nvSpPr>
        <p:spPr>
          <a:xfrm>
            <a:off x="838080" y="1825560"/>
            <a:ext cx="517968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strike="noStrike" dirty="0" smtClean="0">
                <a:solidFill>
                  <a:srgbClr val="FFFF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Štípnutí 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do prstu nebo meziprstí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→ přitažení končetiny k tělu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endParaRPr dirty="0"/>
          </a:p>
        </p:txBody>
      </p:sp>
      <p:pic>
        <p:nvPicPr>
          <p:cNvPr id="358" name="Zástupný symbol pro obsah 4"/>
          <p:cNvPicPr/>
          <p:nvPr/>
        </p:nvPicPr>
        <p:blipFill>
          <a:blip r:embed="rId2"/>
          <a:stretch/>
        </p:blipFill>
        <p:spPr>
          <a:xfrm>
            <a:off x="6264000" y="3225240"/>
            <a:ext cx="4448520" cy="2965320"/>
          </a:xfrm>
          <a:prstGeom prst="rect">
            <a:avLst/>
          </a:prstGeom>
          <a:ln>
            <a:noFill/>
          </a:ln>
        </p:spPr>
      </p:pic>
      <p:pic>
        <p:nvPicPr>
          <p:cNvPr id="359" name="Obrázek 5"/>
          <p:cNvPicPr/>
          <p:nvPr/>
        </p:nvPicPr>
        <p:blipFill>
          <a:blip r:embed="rId3"/>
          <a:stretch/>
        </p:blipFill>
        <p:spPr>
          <a:xfrm>
            <a:off x="1238040" y="3153240"/>
            <a:ext cx="4448520" cy="2965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4800" b="1" i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Paniculus</a:t>
            </a: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 reflex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61" name="CustomShape 2"/>
          <p:cNvSpPr/>
          <p:nvPr/>
        </p:nvSpPr>
        <p:spPr>
          <a:xfrm>
            <a:off x="838080" y="1825560"/>
            <a:ext cx="517968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768" y="3627752"/>
            <a:ext cx="4656290" cy="310419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60" y="3627752"/>
            <a:ext cx="4656290" cy="310419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38080" y="1688760"/>
            <a:ext cx="50819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Nociceptory</a:t>
            </a:r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v kůži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Štípnutí kůže na zádech – kontrakce kožních svalů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Případná léze na míše → přerušení reflexního oblouku kaudálně od léze</a:t>
            </a:r>
            <a:endParaRPr lang="cs-CZ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Perineální reflex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3" name="CustomShape 2"/>
          <p:cNvSpPr/>
          <p:nvPr/>
        </p:nvSpPr>
        <p:spPr>
          <a:xfrm>
            <a:off x="838080" y="1825560"/>
            <a:ext cx="517968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strike="noStrike" dirty="0" smtClean="0">
                <a:solidFill>
                  <a:srgbClr val="FFFF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Při 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dotyku perineální oblasti → kontrakce sfinkterů a zatažení ocasu směrem dolů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364" name="Zástupný symbol pro obsah 4"/>
          <p:cNvPicPr/>
          <p:nvPr/>
        </p:nvPicPr>
        <p:blipFill>
          <a:blip r:embed="rId2"/>
          <a:stretch/>
        </p:blipFill>
        <p:spPr>
          <a:xfrm>
            <a:off x="6172200" y="2274120"/>
            <a:ext cx="5179680" cy="345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Další reflexy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66" name="CustomShape 2"/>
          <p:cNvSpPr/>
          <p:nvPr/>
        </p:nvSpPr>
        <p:spPr>
          <a:xfrm>
            <a:off x="838080" y="1825560"/>
            <a:ext cx="517968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strike="noStrike" dirty="0" smtClean="0">
                <a:solidFill>
                  <a:srgbClr val="FFFF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Vulvární</a:t>
            </a: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 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reflex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→ Při dotyku vulvy </a:t>
            </a:r>
            <a:r>
              <a:rPr lang="cs-CZ" sz="2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docházi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 k mírné kontrakci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67" name="CustomShape 3"/>
          <p:cNvSpPr/>
          <p:nvPr/>
        </p:nvSpPr>
        <p:spPr>
          <a:xfrm>
            <a:off x="6172200" y="1825560"/>
            <a:ext cx="517968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strike="noStrike" dirty="0" smtClean="0">
                <a:solidFill>
                  <a:srgbClr val="FFFF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Bulbouretrální</a:t>
            </a: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 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reflex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→ Při zmáčknutí bulbu penisu dojde ke kontrakci </a:t>
            </a:r>
            <a:r>
              <a:rPr lang="cs-CZ" sz="28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anu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4800" b="1" i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Bolestivost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69" name="CustomShape 2"/>
          <p:cNvSpPr/>
          <p:nvPr/>
        </p:nvSpPr>
        <p:spPr>
          <a:xfrm>
            <a:off x="838079" y="1825560"/>
            <a:ext cx="5411891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57200" indent="-457200">
              <a:lnSpc>
                <a:spcPct val="100000"/>
              </a:lnSpc>
              <a:buSzPct val="45000"/>
              <a:buFont typeface="Arial" panose="020B0604020202020204" pitchFamily="34" charset="0"/>
              <a:buChar char="•"/>
            </a:pP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Povrchová – reakce již na dotyk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pPr marL="457200" indent="-457200">
              <a:lnSpc>
                <a:spcPct val="100000"/>
              </a:lnSpc>
              <a:buSzPct val="45000"/>
              <a:buFont typeface="Arial" panose="020B0604020202020204" pitchFamily="34" charset="0"/>
              <a:buChar char="•"/>
            </a:pP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DejaVu Sans"/>
              </a:rPr>
              <a:t>Hluboká – štípání, bolestivý stimul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370" name="CustomShape 3"/>
          <p:cNvSpPr/>
          <p:nvPr/>
        </p:nvSpPr>
        <p:spPr>
          <a:xfrm>
            <a:off x="3493080" y="1825560"/>
            <a:ext cx="252684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16" y="1825560"/>
            <a:ext cx="54864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Vědomí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0" name="CustomShape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DejaVu Sans"/>
              </a:rPr>
              <a:t> </a:t>
            </a: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Normální</a:t>
            </a:r>
          </a:p>
          <a:p>
            <a:pPr>
              <a:lnSpc>
                <a:spcPct val="100000"/>
              </a:lnSpc>
              <a:buFont typeface="Arial"/>
              <a:buAutoNum type="arabicPeriod"/>
            </a:pP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Apatie</a:t>
            </a:r>
          </a:p>
          <a:p>
            <a:pPr>
              <a:lnSpc>
                <a:spcPct val="100000"/>
              </a:lnSpc>
              <a:buFont typeface="Arial"/>
              <a:buAutoNum type="arabicPeriod"/>
            </a:pP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</a:t>
            </a:r>
            <a:r>
              <a:rPr lang="cs-CZ" sz="2800" b="1" strike="noStrik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Stupor</a:t>
            </a:r>
            <a:endParaRPr lang="cs-CZ" sz="2800" b="1" strike="noStrike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DejaVu Sans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Kóma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Chování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2" name="CustomShape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strike="noStrike" dirty="0" smtClean="0">
                <a:solidFill>
                  <a:srgbClr val="FFFF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Normální 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vs. Abnormální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Abnormální </a:t>
            </a:r>
            <a:r>
              <a:rPr lang="cs-CZ" sz="28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= strach, agresivita, dezorientace, bezdůvodné žvýkání, pohyby do kruhu, atd.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792000" y="36000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Držení</a:t>
            </a:r>
            <a:r>
              <a:rPr lang="cs-CZ" sz="4800" b="1" i="1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 </a:t>
            </a: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a poloha těla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400" strike="noStrike" dirty="0" smtClean="0">
                <a:solidFill>
                  <a:srgbClr val="FFFF00"/>
                </a:solidFill>
                <a:latin typeface="Calibri"/>
                <a:ea typeface="DejaVu Sans"/>
              </a:rPr>
              <a:t> </a:t>
            </a:r>
            <a:r>
              <a:rPr lang="cs-CZ" sz="24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Fyziologické </a:t>
            </a:r>
            <a:r>
              <a:rPr lang="cs-CZ" sz="2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vs. Nefyziologické</a:t>
            </a:r>
            <a:endParaRPr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4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Nefyziologické</a:t>
            </a:r>
            <a:r>
              <a:rPr lang="cs-CZ" sz="2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: </a:t>
            </a:r>
            <a:endParaRPr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4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Šikmé </a:t>
            </a:r>
            <a:r>
              <a:rPr lang="cs-CZ" sz="2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držení hlavy / hlavy a krku</a:t>
            </a:r>
            <a:endParaRPr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4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Hlava na stranu – </a:t>
            </a:r>
            <a:r>
              <a:rPr lang="cs-CZ" sz="2400" b="1" strike="noStrik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pleurototonus</a:t>
            </a:r>
            <a:endParaRPr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4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Nízké </a:t>
            </a:r>
            <a:r>
              <a:rPr lang="cs-CZ" sz="2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držení hlavy a krku</a:t>
            </a:r>
            <a:endParaRPr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4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Kyfóza </a:t>
            </a:r>
            <a:r>
              <a:rPr lang="cs-CZ" sz="2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(</a:t>
            </a:r>
            <a:r>
              <a:rPr lang="cs-CZ" sz="24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Th</a:t>
            </a:r>
            <a:r>
              <a:rPr lang="cs-CZ" sz="2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-L páteř)</a:t>
            </a:r>
            <a:endParaRPr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4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Skolióza </a:t>
            </a:r>
            <a:r>
              <a:rPr lang="cs-CZ" sz="2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(laterálně), lordóza (ventrálně)</a:t>
            </a:r>
            <a:endParaRPr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4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Snížený </a:t>
            </a:r>
            <a:r>
              <a:rPr lang="cs-CZ" sz="2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svalový tonus – široce rozkročený postoj, </a:t>
            </a:r>
            <a:r>
              <a:rPr lang="cs-CZ" sz="24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překlubování</a:t>
            </a:r>
            <a:r>
              <a:rPr lang="cs-CZ" sz="2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(DMN)</a:t>
            </a:r>
            <a:endParaRPr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4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Zvýšený </a:t>
            </a:r>
            <a:r>
              <a:rPr lang="cs-CZ" sz="2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svalový tonus – </a:t>
            </a:r>
            <a:r>
              <a:rPr lang="cs-CZ" sz="2400" b="1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hyperextenze</a:t>
            </a:r>
            <a:r>
              <a:rPr lang="cs-CZ" sz="2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končetin (HMN)</a:t>
            </a:r>
            <a:endParaRPr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4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</a:t>
            </a:r>
            <a:r>
              <a:rPr lang="cs-CZ" sz="2400" b="1" strike="noStrik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Opistotonus</a:t>
            </a:r>
            <a:endParaRPr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4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Tonická </a:t>
            </a:r>
            <a:r>
              <a:rPr lang="cs-CZ" sz="2400" b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křeč všech končetin</a:t>
            </a:r>
            <a:endParaRPr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</a:pPr>
            <a:endParaRPr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DejaVu Sans"/>
              </a:rPr>
              <a:t>Chůze</a:t>
            </a:r>
            <a:endParaRPr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" name="CustomShape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800" b="1" strike="noStrike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Popriorecepce</a:t>
            </a:r>
            <a:endParaRPr lang="cs-CZ" sz="2800" b="1" strike="noStrike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DejaVu Sans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Obrna</a:t>
            </a:r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Pohyby do kruhu</a:t>
            </a:r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Ataxie</a:t>
            </a:r>
          </a:p>
          <a:p>
            <a:pPr>
              <a:lnSpc>
                <a:spcPct val="100000"/>
              </a:lnSpc>
              <a:buFont typeface="Arial"/>
              <a:buAutoNum type="arabicPeriod"/>
            </a:pPr>
            <a:r>
              <a:rPr lang="cs-CZ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Dysmetrie</a:t>
            </a:r>
            <a:endParaRPr lang="cs-CZ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</a:pPr>
            <a:endParaRPr lang="cs-CZ" sz="28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800" b="1" i="1" strike="noStrike" dirty="0">
                <a:solidFill>
                  <a:srgbClr val="FFFF00"/>
                </a:solidFill>
                <a:latin typeface="Calibri Light"/>
                <a:ea typeface="DejaVu Sans"/>
              </a:rPr>
              <a:t>Chůze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272" name="CustomShape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800" b="1" strike="noStrik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Ataxie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video-144628167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7646" y="1112521"/>
            <a:ext cx="3435531" cy="4580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</a:rPr>
              <a:t>Hlavové </a:t>
            </a:r>
            <a:r>
              <a:rPr lang="cs-CZ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</a:rPr>
              <a:t>nervy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I.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Nervus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olfactorius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(čich)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Test krmením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Čichový test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</a:pP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 Light"/>
              </a:rPr>
              <a:t>→ 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Anosmie – totální / částečná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II.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Nervus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opticus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(zrak)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Pupilární reflex – přímý / nepřímý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Test s vatovým chomáčkem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Optická hranová zkouška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Obranný reflex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DejaVu Sans"/>
              </a:rPr>
              <a:t> Oftalmoskopie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8989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667</Words>
  <Application>Microsoft Office PowerPoint</Application>
  <PresentationFormat>Širokoúhlá obrazovka</PresentationFormat>
  <Paragraphs>159</Paragraphs>
  <Slides>35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7</vt:i4>
      </vt:variant>
      <vt:variant>
        <vt:lpstr>Nadpisy snímků</vt:lpstr>
      </vt:variant>
      <vt:variant>
        <vt:i4>35</vt:i4>
      </vt:variant>
    </vt:vector>
  </HeadingPairs>
  <TitlesOfParts>
    <vt:vector size="47" baseType="lpstr">
      <vt:lpstr>Arial</vt:lpstr>
      <vt:lpstr>Calibri</vt:lpstr>
      <vt:lpstr>Calibri Light</vt:lpstr>
      <vt:lpstr>DejaVu Sans</vt:lpstr>
      <vt:lpstr>StarSymbol</vt:lpstr>
      <vt:lpstr>Office Theme</vt:lpstr>
      <vt:lpstr>Office Theme</vt:lpstr>
      <vt:lpstr>Office Theme</vt:lpstr>
      <vt:lpstr>Office Theme</vt:lpstr>
      <vt:lpstr>Office Theme</vt:lpstr>
      <vt:lpstr>Office Theme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Hlavové nervy</vt:lpstr>
      <vt:lpstr>Hlavové nervy</vt:lpstr>
      <vt:lpstr>Hlavové nervy</vt:lpstr>
      <vt:lpstr>Hlavové nervy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V11216</dc:creator>
  <cp:lastModifiedBy>ABRAHAMOVAA</cp:lastModifiedBy>
  <cp:revision>15</cp:revision>
  <dcterms:modified xsi:type="dcterms:W3CDTF">2015-11-27T06:06:44Z</dcterms:modified>
</cp:coreProperties>
</file>