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7" r:id="rId3"/>
    <p:sldId id="257" r:id="rId4"/>
    <p:sldId id="296" r:id="rId5"/>
    <p:sldId id="298" r:id="rId6"/>
    <p:sldId id="321" r:id="rId7"/>
    <p:sldId id="258" r:id="rId8"/>
    <p:sldId id="260" r:id="rId9"/>
    <p:sldId id="354" r:id="rId10"/>
    <p:sldId id="355" r:id="rId11"/>
    <p:sldId id="261" r:id="rId12"/>
    <p:sldId id="356" r:id="rId13"/>
    <p:sldId id="262" r:id="rId14"/>
    <p:sldId id="357" r:id="rId15"/>
    <p:sldId id="263" r:id="rId16"/>
    <p:sldId id="318" r:id="rId17"/>
    <p:sldId id="264" r:id="rId18"/>
    <p:sldId id="299" r:id="rId19"/>
    <p:sldId id="362" r:id="rId20"/>
    <p:sldId id="300" r:id="rId21"/>
    <p:sldId id="301" r:id="rId22"/>
    <p:sldId id="302" r:id="rId23"/>
    <p:sldId id="303" r:id="rId24"/>
    <p:sldId id="319" r:id="rId25"/>
    <p:sldId id="320" r:id="rId26"/>
    <p:sldId id="306" r:id="rId27"/>
    <p:sldId id="361" r:id="rId28"/>
    <p:sldId id="266" r:id="rId29"/>
    <p:sldId id="316" r:id="rId30"/>
    <p:sldId id="352" r:id="rId31"/>
    <p:sldId id="317" r:id="rId32"/>
    <p:sldId id="353" r:id="rId33"/>
    <p:sldId id="358" r:id="rId34"/>
    <p:sldId id="265" r:id="rId35"/>
    <p:sldId id="305" r:id="rId36"/>
    <p:sldId id="341" r:id="rId37"/>
    <p:sldId id="307" r:id="rId38"/>
    <p:sldId id="339" r:id="rId39"/>
    <p:sldId id="310" r:id="rId40"/>
    <p:sldId id="335" r:id="rId41"/>
    <p:sldId id="334" r:id="rId42"/>
    <p:sldId id="333" r:id="rId43"/>
    <p:sldId id="332" r:id="rId44"/>
    <p:sldId id="337" r:id="rId45"/>
    <p:sldId id="336" r:id="rId46"/>
    <p:sldId id="338" r:id="rId47"/>
    <p:sldId id="311" r:id="rId48"/>
    <p:sldId id="309" r:id="rId49"/>
    <p:sldId id="331" r:id="rId50"/>
    <p:sldId id="314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15" r:id="rId61"/>
    <p:sldId id="308" r:id="rId62"/>
    <p:sldId id="351" r:id="rId63"/>
    <p:sldId id="312" r:id="rId64"/>
    <p:sldId id="343" r:id="rId65"/>
    <p:sldId id="344" r:id="rId66"/>
    <p:sldId id="345" r:id="rId67"/>
    <p:sldId id="346" r:id="rId68"/>
    <p:sldId id="347" r:id="rId69"/>
    <p:sldId id="348" r:id="rId70"/>
    <p:sldId id="342" r:id="rId71"/>
    <p:sldId id="349" r:id="rId72"/>
    <p:sldId id="350" r:id="rId73"/>
    <p:sldId id="313" r:id="rId74"/>
    <p:sldId id="340" r:id="rId75"/>
    <p:sldId id="359" r:id="rId76"/>
    <p:sldId id="360" r:id="rId7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7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124CBF2-F8A4-4701-B8AF-4E461F05FD2F}" type="datetimeFigureOut">
              <a:rPr lang="cs-CZ" smtClean="0"/>
              <a:t>2.12.2015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488E1B8-347D-43B6-90FB-BC1843DDEA49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400" b="1" dirty="0" smtClean="0">
                <a:latin typeface="Arial" pitchFamily="34" charset="0"/>
                <a:cs typeface="Arial" pitchFamily="34" charset="0"/>
              </a:rPr>
              <a:t>Myslivecké střelectví</a:t>
            </a:r>
            <a:endParaRPr lang="cs-CZ" sz="5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Zbraně kulové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Krátké kulové zbraně</a:t>
            </a:r>
          </a:p>
          <a:p>
            <a:pPr marL="0" indent="0">
              <a:buNone/>
            </a:pPr>
            <a:r>
              <a:rPr lang="cs-CZ" sz="3000" dirty="0" smtClean="0">
                <a:latin typeface="Arial" pitchFamily="34" charset="0"/>
                <a:cs typeface="Arial" pitchFamily="34" charset="0"/>
              </a:rPr>
              <a:t>CZ 75B                          Glock 17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3907853" cy="32195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/>
          <a:stretch/>
        </p:blipFill>
        <p:spPr>
          <a:xfrm>
            <a:off x="4369474" y="2852936"/>
            <a:ext cx="4473554" cy="32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braně brokové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Jsou to zbraně jednohlavňové popřípadě vícehlavňové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Mají většinou hladký vývrt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Jsou určené ke střelbě převážně nábojem s hromadnou střelou, popřípadě jednotnou střelou určenou pro brokovnice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Zbraně brokové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4" y="1484784"/>
            <a:ext cx="8229600" cy="20139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1" y="3813475"/>
            <a:ext cx="8244408" cy="19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Zbraně kulobrokové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Jsou to zbraně vícehlavňové - jedna nebo více hlavní kulových jsou doplněny jednou nebo více hlavněmi brokovými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Jsou určeny pro střelbu nábojem s jednotnou střelou, tak i hromadnou střelou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Hlavňové svazky – názvy zbraní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cs-CZ" sz="1400" b="1" dirty="0" smtClean="0">
                <a:latin typeface="Arial" pitchFamily="34" charset="0"/>
                <a:cs typeface="Arial" pitchFamily="34" charset="0"/>
              </a:rPr>
              <a:t>zdroj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http://zbranekvalitne.cz/zbrojni-prukaz/nauka-o-zbranich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32607"/>
            <a:ext cx="5328592" cy="47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Zbrojní průkaz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Opravňuje fyzické osoby k nabývání vlastnictví a držení nebo nošení zbraní a střeliva v rozsahu skupin zbrojního průkazu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Doba platnosti je 10 let</a:t>
            </a: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cs-CZ" sz="1300" b="1" dirty="0" smtClean="0">
                <a:latin typeface="Arial" pitchFamily="34" charset="0"/>
                <a:cs typeface="Arial" pitchFamily="34" charset="0"/>
              </a:rPr>
              <a:t>zdroj: </a:t>
            </a:r>
            <a:r>
              <a:rPr lang="cs-CZ" sz="1300" dirty="0" smtClean="0">
                <a:latin typeface="Arial" pitchFamily="34" charset="0"/>
                <a:cs typeface="Arial" pitchFamily="34" charset="0"/>
              </a:rPr>
              <a:t>http://zbranekvalitne.cz/zbrojni-prukaz/podminky-pro-ziskani</a:t>
            </a:r>
            <a:endParaRPr lang="cs-CZ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24943"/>
            <a:ext cx="2705147" cy="35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Právní předpisy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600" u="sng" dirty="0" smtClean="0">
                <a:latin typeface="Arial" pitchFamily="34" charset="0"/>
                <a:cs typeface="Arial" pitchFamily="34" charset="0"/>
              </a:rPr>
              <a:t>Právní předpisy důležité pro získání zbrojního průkazu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Zákon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č. 119/2002 Sb., o střelných zbraních 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střelivu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Vyhláška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č. 115/2014 Sb., o provedení některých ustanovení zákona 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zbraních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Nařízení vlády č. 315/2011 Sb.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 zkušebním řádu zkoušky odborné způsobilosti žadatele o vydání zbrojního průkazu skupiny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A-E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Nařízení vlády č. 338/2002 Sb.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 technických požadavcích pro zabezpečení přechovávaných zbraní nebo střeliva a o podmínkách skladování, přechovávání a zacházení s černým loveckým prachem, bezdýmným prachem 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zápalkami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Skupiny zbrojního průkazu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Dle zákona o zbraních rozdělujeme zbrojní průkaz do několika skupin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A – pro sběratelské účely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B – pro sportovní účely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C – pro lovecké účely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D – pro výkon povolání nebo zaměstnání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E – pro ochranu života, zdraví nebo majetku</a:t>
            </a:r>
            <a:endParaRPr lang="cs-CZ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A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Pro sběratelské účely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Hlavně pro sběratele, umožňuje vlastnit i zbraně, které nejsou schopné střelby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Umožňuje získat výjimku na zbraně kategorie A (vojenské, samočinné, zakázané doplňky zbraní…)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Je možné zakoupit nejvíce tři kusy střeliva téhož druhu, ráže, značky a výrobního provedení nebo jedno nejmenší spotřebitelské balení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Skupina 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>
                <a:latin typeface="Arial" pitchFamily="34" charset="0"/>
                <a:cs typeface="Arial" pitchFamily="34" charset="0"/>
              </a:rPr>
              <a:t>Pro sběratelské 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účely</a:t>
            </a: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3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3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300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cs-CZ" sz="1300" dirty="0" smtClean="0">
                <a:latin typeface="Arial" pitchFamily="34" charset="0"/>
                <a:cs typeface="Arial" pitchFamily="34" charset="0"/>
              </a:rPr>
              <a:t>zdroj</a:t>
            </a:r>
            <a:r>
              <a:rPr lang="cs-CZ" sz="1300" dirty="0">
                <a:latin typeface="Arial" pitchFamily="34" charset="0"/>
                <a:cs typeface="Arial" pitchFamily="34" charset="0"/>
              </a:rPr>
              <a:t>: https://www.pinterest.com/pin/372672937890099704/</a:t>
            </a:r>
            <a:endParaRPr lang="cs-CZ" sz="13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5535457" cy="43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dirty="0" smtClean="0">
                <a:latin typeface="Arial" pitchFamily="34" charset="0"/>
                <a:cs typeface="Arial" pitchFamily="34" charset="0"/>
              </a:rPr>
              <a:t>Myslivost a zbraně</a:t>
            </a:r>
          </a:p>
          <a:p>
            <a:pPr marL="0" indent="0">
              <a:buNone/>
            </a:pPr>
            <a:endParaRPr lang="cs-CZ" sz="3000" dirty="0">
              <a:latin typeface="Arial" pitchFamily="34" charset="0"/>
              <a:cs typeface="Arial" pitchFamily="34" charset="0"/>
            </a:endParaRP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Palné zbraně jsou nedílnou součástí myslivosti </a:t>
            </a:r>
          </a:p>
          <a:p>
            <a:r>
              <a:rPr lang="cs-CZ" sz="3000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3000" dirty="0" smtClean="0">
                <a:latin typeface="Arial" pitchFamily="34" charset="0"/>
                <a:cs typeface="Arial" pitchFamily="34" charset="0"/>
              </a:rPr>
              <a:t>ovecké střelectví je samostatnou částí zkušebních řádů pro uchazeče o lovecký lístek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Je proto velmi důležité získat  od počátku správné vědomosti, dovednosti a návyky při seznamování s palnými zbraněmi</a:t>
            </a:r>
            <a:endParaRPr lang="cs-CZ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B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Pro sportovní účely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Opravňuje k nákupu střeliva do zbraní kategorie B a C 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 přebíjení střeliva pro vlastní potřebu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300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cs-CZ" sz="1300" dirty="0" smtClean="0">
                <a:latin typeface="Arial" pitchFamily="34" charset="0"/>
                <a:cs typeface="Arial" pitchFamily="34" charset="0"/>
              </a:rPr>
              <a:t>zdroj</a:t>
            </a:r>
            <a:r>
              <a:rPr lang="cs-CZ" sz="1300" dirty="0">
                <a:latin typeface="Arial" pitchFamily="34" charset="0"/>
                <a:cs typeface="Arial" pitchFamily="34" charset="0"/>
              </a:rPr>
              <a:t>: http://fandimebiatlonu.cz/cs/o-biatlonu</a:t>
            </a:r>
            <a:endParaRPr lang="cs-CZ" sz="1300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84810"/>
            <a:ext cx="7058942" cy="24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C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Pro lovecké účely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Opravňuje k nákupu střeliva do zbraní kategorie B a C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 přebíjení střeliva pro vlastní potřebu a je vyžadována pro lov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zdroj: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http://magazin.strelectvi.cz/prebijeni-kuloveho-streliva/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9040"/>
            <a:ext cx="3896122" cy="27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D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Pro výkon zaměstnání nebo povolání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Pro zaměstnání, kde je možné mít zbraň (obecní policie, imobilizace zvěře, převoz peněz…)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Opravňuje k držení a skrytému nošení zbraně zaměstnavatele při výkonu zaměstnání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Je nutné absolvovat zdravotní prohlídku každých pět let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6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Pro ochranu života, zdraví nebo majetku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Opravňuje ke skrytému nošení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Opravňuje k nabývání střeliva pouze do zbraní, které je držitel zbrojního průkazu oprávněn držet 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 přebíjení střeliva pro vlastní potřebu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Získání zbrojního průkazu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Věková hranice žadatele o zbrojní průkaz (ZP)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ZP skupiny A, D, E lze vydat jen osobě starší 21 let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ZP skupiny B, C lze vydat jen osobě starší 18 let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ZP skupiny </a:t>
            </a:r>
            <a:r>
              <a:rPr lang="cs-CZ" dirty="0">
                <a:latin typeface="Arial" pitchFamily="34" charset="0"/>
                <a:cs typeface="Arial" pitchFamily="34" charset="0"/>
              </a:rPr>
              <a:t>B lze vydat osobě starší 15 let, která je členem občanského sdružení zabývajícího se sportovní činností podle národních nebo mezinárodních pravidel a řádů a součástí této činnosti je střelba</a:t>
            </a:r>
          </a:p>
        </p:txBody>
      </p:sp>
    </p:spTree>
    <p:extLst>
      <p:ext uri="{BB962C8B-B14F-4D97-AF65-F5344CB8AC3E}">
        <p14:creationId xmlns:p14="http://schemas.microsoft.com/office/powerpoint/2010/main" val="15388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Získání zbrojního průkazu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000" u="sng" dirty="0">
                <a:latin typeface="Arial" pitchFamily="34" charset="0"/>
                <a:cs typeface="Arial" pitchFamily="34" charset="0"/>
              </a:rPr>
              <a:t>Věková hranice žadatele o zbrojní </a:t>
            </a:r>
            <a:r>
              <a:rPr lang="cs-CZ" sz="3000" u="sng" dirty="0" smtClean="0">
                <a:latin typeface="Arial" pitchFamily="34" charset="0"/>
                <a:cs typeface="Arial" pitchFamily="34" charset="0"/>
              </a:rPr>
              <a:t>průkaz</a:t>
            </a:r>
            <a:endParaRPr lang="cs-CZ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ZP skupiny </a:t>
            </a:r>
            <a:r>
              <a:rPr lang="cs-CZ" sz="3000" dirty="0">
                <a:latin typeface="Arial" pitchFamily="34" charset="0"/>
                <a:cs typeface="Arial" pitchFamily="34" charset="0"/>
              </a:rPr>
              <a:t>C lze vydat žáku střední školy nebo středního odborného učiliště staršímu 16 let, pokud v osnovách školy či učiliště je zahrnuta výuka </a:t>
            </a:r>
            <a:r>
              <a:rPr lang="cs-CZ" sz="3000" dirty="0" smtClean="0">
                <a:latin typeface="Arial" pitchFamily="34" charset="0"/>
                <a:cs typeface="Arial" pitchFamily="34" charset="0"/>
              </a:rPr>
              <a:t>myslivosti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ZP skupiny </a:t>
            </a:r>
            <a:r>
              <a:rPr lang="cs-CZ" sz="3000" dirty="0">
                <a:latin typeface="Arial" pitchFamily="34" charset="0"/>
                <a:cs typeface="Arial" pitchFamily="34" charset="0"/>
              </a:rPr>
              <a:t>D lze vydat žáku střední školy nebo středního odborného učiliště staršímu 18 let, pokud v osnovách školy nebo učiliště je zahrnuta výuka puškařského oboru nebo střeliva</a:t>
            </a:r>
          </a:p>
        </p:txBody>
      </p:sp>
    </p:spTree>
    <p:extLst>
      <p:ext uri="{BB962C8B-B14F-4D97-AF65-F5344CB8AC3E}">
        <p14:creationId xmlns:p14="http://schemas.microsoft.com/office/powerpoint/2010/main" val="26444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Získání zbrojního průkazu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579296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u="sng" dirty="0">
                <a:latin typeface="Arial" pitchFamily="34" charset="0"/>
                <a:cs typeface="Arial" pitchFamily="34" charset="0"/>
              </a:rPr>
              <a:t>Doporučený postup pro získání zbrojního průkazu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Přípravný </a:t>
            </a:r>
            <a:r>
              <a:rPr lang="cs-CZ" sz="3000" dirty="0">
                <a:latin typeface="Arial" pitchFamily="34" charset="0"/>
                <a:cs typeface="Arial" pitchFamily="34" charset="0"/>
              </a:rPr>
              <a:t>kurs na střelnici – dobrovolný, ale rozhodně přínosný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Podání přihlášky ke zkoušce odborné způsobilosti – příslušný útvar policie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Zkouška odborné způsobilosti – na střelnici určené policií (platnost 1 rok) </a:t>
            </a:r>
          </a:p>
        </p:txBody>
      </p:sp>
    </p:spTree>
    <p:extLst>
      <p:ext uri="{BB962C8B-B14F-4D97-AF65-F5344CB8AC3E}">
        <p14:creationId xmlns:p14="http://schemas.microsoft.com/office/powerpoint/2010/main" val="19886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Získání zbrojního průkazu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000" u="sng" dirty="0">
                <a:latin typeface="Arial" pitchFamily="34" charset="0"/>
                <a:cs typeface="Arial" pitchFamily="34" charset="0"/>
              </a:rPr>
              <a:t>Doporučený postup pro získání zbrojního </a:t>
            </a:r>
            <a:r>
              <a:rPr lang="cs-CZ" sz="3000" u="sng" dirty="0" smtClean="0">
                <a:latin typeface="Arial" pitchFamily="34" charset="0"/>
                <a:cs typeface="Arial" pitchFamily="34" charset="0"/>
              </a:rPr>
              <a:t>průkazu</a:t>
            </a:r>
          </a:p>
          <a:p>
            <a:r>
              <a:rPr lang="cs-CZ" sz="3000" dirty="0">
                <a:latin typeface="Arial" pitchFamily="34" charset="0"/>
                <a:cs typeface="Arial" pitchFamily="34" charset="0"/>
              </a:rPr>
              <a:t>Posudek o zdravotní způsobilosti – praktický lékař (platnost 3 měsíce)</a:t>
            </a:r>
          </a:p>
          <a:p>
            <a:r>
              <a:rPr lang="cs-CZ" sz="3000" dirty="0">
                <a:latin typeface="Arial" pitchFamily="34" charset="0"/>
                <a:cs typeface="Arial" pitchFamily="34" charset="0"/>
              </a:rPr>
              <a:t>Žádost o vydání zbrojního průkazu – příslušný útvar policie</a:t>
            </a:r>
          </a:p>
          <a:p>
            <a:r>
              <a:rPr lang="cs-CZ" sz="3000" dirty="0">
                <a:latin typeface="Arial" pitchFamily="34" charset="0"/>
                <a:cs typeface="Arial" pitchFamily="34" charset="0"/>
              </a:rPr>
              <a:t>Převzetí zbrojního průkazu – příslušný útvar policie</a:t>
            </a: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68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Získání zbrojního průkazu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Odborná způsobilost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Zkouška odborné způsobilosti – nařízení vlády č. 315/2011 Sb. o zkušebním řádu zkoušky odborné způsobilosti žadatele o vydání zbrojního průkazu skupiny A-E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Zkouška se skládá z teoretické a praktické části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Odborná způsobilost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Teoretická část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probíhá formou písemného testu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30 otázek vybraných ze souboru cca. 500 otázek, časový limit 40 minut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22 otázek týkajících se legislativy (každá otázka 3 body), 5 otázek z nauky o zbraních (každá otázka 2 body), 3 otázky ze zdravotnického minima (každá otázka 1 bod)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Střelné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Střelu uvádí do pohybu okamžité uvolnění nahromaděné energie.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Dle  zdroje energie dělíme střelné zbraně na mechanické zbraně, plynové zbraně a palné zbraně</a:t>
            </a:r>
          </a:p>
          <a:p>
            <a:endParaRPr lang="cs-CZ" sz="3000" dirty="0">
              <a:latin typeface="Arial" pitchFamily="34" charset="0"/>
              <a:cs typeface="Arial" pitchFamily="34" charset="0"/>
            </a:endParaRPr>
          </a:p>
          <a:p>
            <a:endParaRPr lang="cs-CZ" sz="3000" dirty="0" smtClean="0">
              <a:latin typeface="Arial" pitchFamily="34" charset="0"/>
              <a:cs typeface="Arial" pitchFamily="34" charset="0"/>
            </a:endParaRPr>
          </a:p>
          <a:p>
            <a:endParaRPr lang="cs-CZ" sz="3000" dirty="0">
              <a:latin typeface="Arial" pitchFamily="34" charset="0"/>
              <a:cs typeface="Arial" pitchFamily="34" charset="0"/>
            </a:endParaRPr>
          </a:p>
          <a:p>
            <a:endParaRPr lang="cs-CZ" sz="3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cs-CZ" sz="1300" b="1" dirty="0" smtClean="0">
                <a:latin typeface="Arial" pitchFamily="34" charset="0"/>
                <a:cs typeface="Arial" pitchFamily="34" charset="0"/>
              </a:rPr>
              <a:t>zdroj:</a:t>
            </a:r>
            <a:r>
              <a:rPr lang="cs-CZ" sz="1300" dirty="0" smtClean="0">
                <a:latin typeface="Arial" pitchFamily="34" charset="0"/>
                <a:cs typeface="Arial" pitchFamily="34" charset="0"/>
              </a:rPr>
              <a:t> http://www.pazba.cz/Kuse/Kuse-kladkove/  </a:t>
            </a:r>
            <a:r>
              <a:rPr lang="cs-CZ" sz="1300" b="1" dirty="0" smtClean="0">
                <a:latin typeface="Arial" pitchFamily="34" charset="0"/>
                <a:cs typeface="Arial" pitchFamily="34" charset="0"/>
              </a:rPr>
              <a:t>zdroj:</a:t>
            </a:r>
            <a:r>
              <a:rPr lang="cs-CZ" sz="1300" dirty="0" smtClean="0">
                <a:latin typeface="Arial" pitchFamily="34" charset="0"/>
                <a:cs typeface="Arial" pitchFamily="34" charset="0"/>
              </a:rPr>
              <a:t> http://zbranekvalitne.cz/zbrojni-prukaz/nauka-o-strelivu/ </a:t>
            </a:r>
            <a:endParaRPr lang="cs-CZ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92315"/>
            <a:ext cx="2464087" cy="26009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91" y="3971660"/>
            <a:ext cx="3910849" cy="21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Odborná způsobilost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Teoretická část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Celkově je možné získat 79 bodů, pro úspěšné složení zkoušky je nutné získat minimální počet bodů pro danou skupinu zbrojního průkazu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A – minimálně 67 bodů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B </a:t>
            </a:r>
            <a:r>
              <a:rPr lang="cs-CZ" dirty="0">
                <a:latin typeface="Arial" pitchFamily="34" charset="0"/>
                <a:cs typeface="Arial" pitchFamily="34" charset="0"/>
              </a:rPr>
              <a:t>– minimálně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71 bodů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C </a:t>
            </a:r>
            <a:r>
              <a:rPr lang="cs-CZ" dirty="0">
                <a:latin typeface="Arial" pitchFamily="34" charset="0"/>
                <a:cs typeface="Arial" pitchFamily="34" charset="0"/>
              </a:rPr>
              <a:t>– minimálně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71 bodů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D – </a:t>
            </a:r>
            <a:r>
              <a:rPr lang="cs-CZ" dirty="0">
                <a:latin typeface="Arial" pitchFamily="34" charset="0"/>
                <a:cs typeface="Arial" pitchFamily="34" charset="0"/>
              </a:rPr>
              <a:t>minimálně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74 bodů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Skupina E </a:t>
            </a:r>
            <a:r>
              <a:rPr lang="cs-CZ" dirty="0">
                <a:latin typeface="Arial" pitchFamily="34" charset="0"/>
                <a:cs typeface="Arial" pitchFamily="34" charset="0"/>
              </a:rPr>
              <a:t>– minimálně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74 </a:t>
            </a:r>
            <a:r>
              <a:rPr lang="cs-CZ" dirty="0">
                <a:latin typeface="Arial" pitchFamily="34" charset="0"/>
                <a:cs typeface="Arial" pitchFamily="34" charset="0"/>
              </a:rPr>
              <a:t>bodů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Odborná způsobilost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Praktická část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Prohlídka zbraně za účelem zjištění, zda není v nabitém stavu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Částečné rozebrání a složení zbraně v rozsahu, který je nutný k vyčištění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Postup při přípravě zbraně a střeliva ke střelbě, při přerušení střelby, při zjištění závady na zbrani, při střelbě a při ukončení střelby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Střelba na pevný cíl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Odborná způsobilost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Praktická část – střelba na pevný cíl</a:t>
            </a: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*zásahem se rozumí zasažení terče střelou nebo brokem v místě, na němž jsou zobrazeny soustředné kruhy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290559"/>
              </p:ext>
            </p:extLst>
          </p:nvPr>
        </p:nvGraphicFramePr>
        <p:xfrm>
          <a:off x="539552" y="1988840"/>
          <a:ext cx="813690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576064">
                <a:tc>
                  <a:txBody>
                    <a:bodyPr/>
                    <a:lstStyle/>
                    <a:p>
                      <a:r>
                        <a:rPr lang="cs-CZ" dirty="0" smtClean="0"/>
                        <a:t>Skupina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krátká kulová zbraň (pistole)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dlouhá kulová zbraň (malorážka)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dlouhá broková zbraň</a:t>
                      </a:r>
                      <a:endParaRPr lang="cs-CZ" dirty="0"/>
                    </a:p>
                  </a:txBody>
                  <a:tcPr/>
                </a:tc>
              </a:tr>
              <a:tr h="584056">
                <a:tc>
                  <a:txBody>
                    <a:bodyPr/>
                    <a:lstStyle/>
                    <a:p>
                      <a:r>
                        <a:rPr lang="cs-CZ" dirty="0" smtClean="0"/>
                        <a:t>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2 zásahy z 5, 10m,</a:t>
                      </a:r>
                      <a:r>
                        <a:rPr lang="cs-CZ" baseline="0" dirty="0" smtClean="0"/>
                        <a:t> 5 minut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2 zásahy z 5, 25m, 5 minut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</a:tr>
              <a:tr h="592048">
                <a:tc>
                  <a:txBody>
                    <a:bodyPr/>
                    <a:lstStyle/>
                    <a:p>
                      <a:r>
                        <a:rPr lang="cs-CZ" dirty="0" smtClean="0"/>
                        <a:t>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4 zásahy z 5, 10m, 5 minut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4 zásahy z 5, 25m, 5 minut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</a:tr>
              <a:tr h="600040"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4 zásahy</a:t>
                      </a:r>
                      <a:r>
                        <a:rPr lang="cs-CZ" baseline="0" dirty="0" smtClean="0"/>
                        <a:t> z 5, 25m, 5 minut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min. 3 zásahy ze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2, 25m, 3 minuty  *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8032">
                <a:tc>
                  <a:txBody>
                    <a:bodyPr/>
                    <a:lstStyle/>
                    <a:p>
                      <a:r>
                        <a:rPr lang="cs-CZ" dirty="0" smtClean="0"/>
                        <a:t>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4 zásahy z 5,</a:t>
                      </a:r>
                      <a:r>
                        <a:rPr lang="cs-CZ" baseline="0" dirty="0" smtClean="0"/>
                        <a:t> 15m, 2 minuty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</a:tr>
              <a:tr h="616024">
                <a:tc>
                  <a:txBody>
                    <a:bodyPr/>
                    <a:lstStyle/>
                    <a:p>
                      <a:r>
                        <a:rPr lang="cs-CZ" dirty="0" smtClean="0"/>
                        <a:t>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4 zásahy z 5,  10m, 3 minuty 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3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Odborná způsobilost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 případě nesložení teoretické části zkoušky odborné způsobilosti je možné se znovu přihlásit ke zkoušce až po uplynutí tří měsíců ode dne neúspěšného vykonání zkoušky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 případě neúspěchu u praktické části je možné praktickou část jednou opakovat (nejdříve 15 dnů a nejpozději 2 měsíce ode dne neúspěšného vykonání zkoušky)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Získání zbrojního průkazu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Zdravotní způsobilost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Jednou z podmínek získání zbrojního průkazu je získání posudku o zdravotní způsobilosti  k držení zbrojního průkazu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Vystaví ho praktický lékař (u skupiny D lékař poskytující zaměstnavateli závodní preventivní péči)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Psychologické vyšetření není povinné, záleží na uvážení lékaře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Platnost posudku – 3 měsíce</a:t>
            </a:r>
          </a:p>
        </p:txBody>
      </p:sp>
    </p:spTree>
    <p:extLst>
      <p:ext uri="{BB962C8B-B14F-4D97-AF65-F5344CB8AC3E}">
        <p14:creationId xmlns:p14="http://schemas.microsoft.com/office/powerpoint/2010/main" val="41530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Získání zbrojního průkazu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Bezúhonnost a spolehlivost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Tyto informace zjišťuje příslušný útvar policie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Zajišťuje, aby zbrojní průkaz nemohly získat osoby, které se v minulosti dopustily závažného trestného činu, nebo které se opakovaně dopouští přestupků, nadměrně užívají alkohol nebo jiné omamné látky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(§ 22, § 23 zákona o zbraních)</a:t>
            </a:r>
            <a:endParaRPr lang="cs-CZ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Základní zásady manipulace se zbraněmi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 zbraní zacházet vždy tak, jako by byla nabitá!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Vždy provést kontrolu zbraně, zda není nabitá!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Ústí hlavně musí stále směřovat do bezpečného prostoru!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Prst dávat na spoušť až v okamžiku, kdy chcete střílet!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Použití ochranných pomůcek (ochrana sluchu a zraku)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Nikdy nepožívejte látky, které omezují vaše schopnosti (alkohol, drogy, léky…)!!!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Dlouhá kulová zbraň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Základní rozborka malorážky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cs-CZ" dirty="0">
                <a:latin typeface="Arial" pitchFamily="34" charset="0"/>
                <a:cs typeface="Arial" pitchFamily="34" charset="0"/>
              </a:rPr>
              <a:t>celou dobu manipulace míříme se zbraní do bezpečného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prostoru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zásobníku ze zbraně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</a:t>
            </a:r>
            <a:r>
              <a:rPr lang="cs-CZ" dirty="0">
                <a:latin typeface="Arial" pitchFamily="34" charset="0"/>
                <a:cs typeface="Arial" pitchFamily="34" charset="0"/>
              </a:rPr>
              <a:t>zbraně, zda není nabitá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– páčkou závěru otevřeme závěr a pohledem zkontrolujeme komoru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61459"/>
          </a:xfrm>
        </p:spPr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Otevřeme závěr, pro vyjmutí závěru stiskneme spoušť a závěr vyjmeme ze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Tímto </a:t>
            </a:r>
            <a:r>
              <a:rPr lang="cs-CZ" dirty="0">
                <a:latin typeface="Arial" pitchFamily="34" charset="0"/>
                <a:cs typeface="Arial" pitchFamily="34" charset="0"/>
              </a:rPr>
              <a:t>způsobem rozebereme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malorážku </a:t>
            </a:r>
            <a:r>
              <a:rPr lang="cs-CZ" dirty="0">
                <a:latin typeface="Arial" pitchFamily="34" charset="0"/>
                <a:cs typeface="Arial" pitchFamily="34" charset="0"/>
              </a:rPr>
              <a:t>pro její základní údržbu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Složení </a:t>
            </a:r>
            <a:r>
              <a:rPr lang="cs-CZ" dirty="0">
                <a:latin typeface="Arial" pitchFamily="34" charset="0"/>
                <a:cs typeface="Arial" pitchFamily="34" charset="0"/>
              </a:rPr>
              <a:t>zbraně provedeme opačných postupem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Rozborka malorážky – jednotlivé kroky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81" y="1554163"/>
            <a:ext cx="5673037" cy="4525962"/>
          </a:xfrm>
        </p:spPr>
      </p:pic>
    </p:spTree>
    <p:extLst>
      <p:ext uri="{BB962C8B-B14F-4D97-AF65-F5344CB8AC3E}">
        <p14:creationId xmlns:p14="http://schemas.microsoft.com/office/powerpoint/2010/main" val="30325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Střelné zbraně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Mechanické zbraně – střela je uvedena do pohybu uvolněním mechanické energie, například pomocí tětivy kuše nebo luku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Plynové zbraně – střela je uvedena do pohybu tlakem vzduchu nebo jiného plynu, například vzduchovky (stlačený vzduch) nebo větrovky (oxid uhličitý)</a:t>
            </a: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Palné zbraně – střela je uvedena do pohybu uvolněním chemické energie střelného prachu</a:t>
            </a:r>
            <a:endParaRPr lang="cs-CZ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zásobníku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77" y="1554163"/>
            <a:ext cx="5918246" cy="4525962"/>
          </a:xfrm>
        </p:spPr>
      </p:pic>
    </p:spTree>
    <p:extLst>
      <p:ext uri="{BB962C8B-B14F-4D97-AF65-F5344CB8AC3E}">
        <p14:creationId xmlns:p14="http://schemas.microsoft.com/office/powerpoint/2010/main" val="9393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Vyjmutí zásobníku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08" y="1554163"/>
            <a:ext cx="5772783" cy="4525962"/>
          </a:xfrm>
        </p:spPr>
      </p:pic>
    </p:spTree>
    <p:extLst>
      <p:ext uri="{BB962C8B-B14F-4D97-AF65-F5344CB8AC3E}">
        <p14:creationId xmlns:p14="http://schemas.microsoft.com/office/powerpoint/2010/main" val="7613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07" y="1554163"/>
            <a:ext cx="6150985" cy="4525962"/>
          </a:xfrm>
        </p:spPr>
      </p:pic>
    </p:spTree>
    <p:extLst>
      <p:ext uri="{BB962C8B-B14F-4D97-AF65-F5344CB8AC3E}">
        <p14:creationId xmlns:p14="http://schemas.microsoft.com/office/powerpoint/2010/main" val="9173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zbraně – otevření závěru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50" y="1554163"/>
            <a:ext cx="5818500" cy="4525962"/>
          </a:xfrm>
        </p:spPr>
      </p:pic>
    </p:spTree>
    <p:extLst>
      <p:ext uri="{BB962C8B-B14F-4D97-AF65-F5344CB8AC3E}">
        <p14:creationId xmlns:p14="http://schemas.microsoft.com/office/powerpoint/2010/main" val="381356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Stisknutí spouště a vyjmutí závěru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39439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závěru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59" y="1554163"/>
            <a:ext cx="6558281" cy="4525962"/>
          </a:xfrm>
        </p:spPr>
      </p:pic>
    </p:spTree>
    <p:extLst>
      <p:ext uri="{BB962C8B-B14F-4D97-AF65-F5344CB8AC3E}">
        <p14:creationId xmlns:p14="http://schemas.microsoft.com/office/powerpoint/2010/main" val="19779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Malorážka s vyjmutým závěrem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1556082"/>
            <a:ext cx="6026727" cy="4522124"/>
          </a:xfrm>
        </p:spPr>
      </p:pic>
    </p:spTree>
    <p:extLst>
      <p:ext uri="{BB962C8B-B14F-4D97-AF65-F5344CB8AC3E}">
        <p14:creationId xmlns:p14="http://schemas.microsoft.com/office/powerpoint/2010/main" val="11454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Rozborka malorážky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ozborka malorážk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363" y="1554163"/>
            <a:ext cx="6034087" cy="4525962"/>
          </a:xfrm>
        </p:spPr>
      </p:pic>
    </p:spTree>
    <p:extLst>
      <p:ext uri="{BB962C8B-B14F-4D97-AF65-F5344CB8AC3E}">
        <p14:creationId xmlns:p14="http://schemas.microsoft.com/office/powerpoint/2010/main" val="221853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Dlouhá broková zbraň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Základní rozborka brokové kozlice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 celou dobu manipulace míříme se zbraní do bezpečného prostoru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zbraně, zda není nabitá - páčkou závěru otevřeme závěr a pohledem zkontrolujeme komory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Závěr uzavřeme a pomocí páčky na spodní straně zbraně sejmeme předpažbí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Dlouhá broková zbraň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latin typeface="Arial" pitchFamily="34" charset="0"/>
                <a:cs typeface="Arial" pitchFamily="34" charset="0"/>
              </a:rPr>
              <a:t>Základní rozborka brokové 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kozlice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Páčkou závěru otevřeme závěr a oddělíme hlaveň od pažby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Tímto způsobem rozebereme brokovou kozlici pro její základní údržbu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Složení zbraně provedeme opačných postupem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Palné zbraně - historie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Sedmé až deváté století v Číně – vynález černého prachu (směs ledku, síry, dřevěného uhlí)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Druhá polovina 14. století – rozvoj zbraní, vznik prvních ručních palných zbraní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Nejdříve jen jednoduché roury bez mířidel a bez pažby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Do 18. století vzniklo mnoho mechanických systémů, které slouží k zapálení černého prachu (doutnákový zámek, kolečkový zámek, křesadlový zámek)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ozborka brokové kozlice – jednotlivé kroky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01" y="1554163"/>
            <a:ext cx="5884997" cy="4525962"/>
          </a:xfrm>
        </p:spPr>
      </p:pic>
    </p:spTree>
    <p:extLst>
      <p:ext uri="{BB962C8B-B14F-4D97-AF65-F5344CB8AC3E}">
        <p14:creationId xmlns:p14="http://schemas.microsoft.com/office/powerpoint/2010/main" val="22910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Zlomení zbraně (otevření závěru)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33250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komor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91" y="1554163"/>
            <a:ext cx="6412818" cy="4525962"/>
          </a:xfrm>
        </p:spPr>
      </p:pic>
    </p:spTree>
    <p:extLst>
      <p:ext uri="{BB962C8B-B14F-4D97-AF65-F5344CB8AC3E}">
        <p14:creationId xmlns:p14="http://schemas.microsoft.com/office/powerpoint/2010/main" val="7491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Uzavření závěru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40" y="1554163"/>
            <a:ext cx="5797719" cy="4525962"/>
          </a:xfrm>
        </p:spPr>
      </p:pic>
    </p:spTree>
    <p:extLst>
      <p:ext uri="{BB962C8B-B14F-4D97-AF65-F5344CB8AC3E}">
        <p14:creationId xmlns:p14="http://schemas.microsoft.com/office/powerpoint/2010/main" val="17078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Sejmutí předpažbí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6381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Sejmutí předpažbí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35830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Sejmutí předpažbí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38026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Oddělení hlavně od pažby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19648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Oddělení hlavně od pažby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12675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Rozložená broková kozlice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14" y="1556082"/>
            <a:ext cx="6251171" cy="4522124"/>
          </a:xfrm>
        </p:spPr>
      </p:pic>
    </p:spTree>
    <p:extLst>
      <p:ext uri="{BB962C8B-B14F-4D97-AF65-F5344CB8AC3E}">
        <p14:creationId xmlns:p14="http://schemas.microsoft.com/office/powerpoint/2010/main" val="35314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6145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19. století – rychlý rozvoj palných zbraní, objevení třaskavin (zažehnutí pouhým úderem)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Kolem roku 1870 jsou zbraně nabíjené zepředu nahrazeny zbraněmi nabíjenými zezadu jednotným nábojem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a přelomu 19. a 20. století je nahrazen černý prach bezdýmným prachem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K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oncem 19. století dochází k vývoji samonabíjecích zbraní, na jejichž základu jsou vyráběny i dnešní moderní palné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ozborka brokové kozlice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ozborka brokové kozlic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363" y="1554163"/>
            <a:ext cx="6034087" cy="4525962"/>
          </a:xfrm>
        </p:spPr>
      </p:pic>
    </p:spTree>
    <p:extLst>
      <p:ext uri="{BB962C8B-B14F-4D97-AF65-F5344CB8AC3E}">
        <p14:creationId xmlns:p14="http://schemas.microsoft.com/office/powerpoint/2010/main" val="39464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Krátká kulová zbraň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Základní rozborka pistole (CZ 75B)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cs-CZ" dirty="0">
                <a:latin typeface="Arial" pitchFamily="34" charset="0"/>
                <a:cs typeface="Arial" pitchFamily="34" charset="0"/>
              </a:rPr>
              <a:t>celou dobu manipulace míříme se zbraní do bezpečného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prostoru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zásobníku – stisknutím tlačítka záchytu zásobníku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</a:t>
            </a:r>
            <a:r>
              <a:rPr lang="cs-CZ" dirty="0">
                <a:latin typeface="Arial" pitchFamily="34" charset="0"/>
                <a:cs typeface="Arial" pitchFamily="34" charset="0"/>
              </a:rPr>
              <a:t>zbraně, zda není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nabitá – stažením závěru do zadní polohy a vizuální kontrolou nábojové komory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Vypuštění </a:t>
            </a:r>
            <a:r>
              <a:rPr lang="cs-CZ" dirty="0">
                <a:latin typeface="Arial" pitchFamily="34" charset="0"/>
                <a:cs typeface="Arial" pitchFamily="34" charset="0"/>
              </a:rPr>
              <a:t>kohoutu bicího ústrojí do přední polohy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</p:spPr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Krátká kulová zbraň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>
                <a:latin typeface="Arial" pitchFamily="34" charset="0"/>
                <a:cs typeface="Arial" pitchFamily="34" charset="0"/>
              </a:rPr>
              <a:t>Základní rozborka pistole (CZ 75B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)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Stažení závěru do polohy, kdy se srovnají drážky na závěru a rámu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čepu páčky závěru z rámu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Sejmutí závěru z rámu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vratné pružiny ze závěru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hlavně ze závěru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Tímto </a:t>
            </a:r>
            <a:r>
              <a:rPr lang="cs-CZ" dirty="0">
                <a:latin typeface="Arial" pitchFamily="34" charset="0"/>
                <a:cs typeface="Arial" pitchFamily="34" charset="0"/>
              </a:rPr>
              <a:t>způsobem rozebereme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pistoli </a:t>
            </a:r>
            <a:r>
              <a:rPr lang="cs-CZ" dirty="0">
                <a:latin typeface="Arial" pitchFamily="34" charset="0"/>
                <a:cs typeface="Arial" pitchFamily="34" charset="0"/>
              </a:rPr>
              <a:t>pro její základní údržbu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Složení </a:t>
            </a:r>
            <a:r>
              <a:rPr lang="cs-CZ" dirty="0">
                <a:latin typeface="Arial" pitchFamily="34" charset="0"/>
                <a:cs typeface="Arial" pitchFamily="34" charset="0"/>
              </a:rPr>
              <a:t>zbraně provedeme opačných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postupem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Rozborka pistole (CZ 75B) – jednotlivé kroky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22910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zásobníku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43853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Kontrola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37315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Vypuštění kohoutu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7645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Srovnání drážek závěru a rámu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32816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čepu páčky závěru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21138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Sejmutí závěru z rámu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21698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Rozdělení palných zbraní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Zbraně kulové – pro střelbu jednotnou střelou</a:t>
            </a:r>
          </a:p>
          <a:p>
            <a:endParaRPr lang="cs-CZ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Zbraně brokové – pro střelbu hromadnou střelou nebo jednotnou střelou pro brokovnice</a:t>
            </a:r>
          </a:p>
          <a:p>
            <a:endParaRPr lang="cs-CZ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3000" dirty="0" smtClean="0">
                <a:latin typeface="Arial" pitchFamily="34" charset="0"/>
                <a:cs typeface="Arial" pitchFamily="34" charset="0"/>
              </a:rPr>
              <a:t>Zbraně kulobrokové</a:t>
            </a:r>
            <a:r>
              <a:rPr lang="cs-CZ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000" dirty="0" smtClean="0">
                <a:latin typeface="Arial" pitchFamily="34" charset="0"/>
                <a:cs typeface="Arial" pitchFamily="34" charset="0"/>
              </a:rPr>
              <a:t>- kombinované</a:t>
            </a:r>
            <a:endParaRPr lang="cs-CZ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vratné pružiny ze závěru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406967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Vyjmutí hlavně ze závěru zbraně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90" y="1554163"/>
            <a:ext cx="6791020" cy="4525962"/>
          </a:xfrm>
        </p:spPr>
      </p:pic>
    </p:spTree>
    <p:extLst>
      <p:ext uri="{BB962C8B-B14F-4D97-AF65-F5344CB8AC3E}">
        <p14:creationId xmlns:p14="http://schemas.microsoft.com/office/powerpoint/2010/main" val="18197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Rozebraná pistole (CZ 75B)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6" y="1554163"/>
            <a:ext cx="7418587" cy="4525962"/>
          </a:xfrm>
        </p:spPr>
      </p:pic>
    </p:spTree>
    <p:extLst>
      <p:ext uri="{BB962C8B-B14F-4D97-AF65-F5344CB8AC3E}">
        <p14:creationId xmlns:p14="http://schemas.microsoft.com/office/powerpoint/2010/main" val="3933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Rozborka pistole (CZ 75B)</a:t>
            </a:r>
          </a:p>
        </p:txBody>
      </p:sp>
      <p:pic>
        <p:nvPicPr>
          <p:cNvPr id="4" name="rozborka pistole (CZ 75B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363" y="1554163"/>
            <a:ext cx="6034087" cy="4525962"/>
          </a:xfrm>
        </p:spPr>
      </p:pic>
    </p:spTree>
    <p:extLst>
      <p:ext uri="{BB962C8B-B14F-4D97-AF65-F5344CB8AC3E}">
        <p14:creationId xmlns:p14="http://schemas.microsoft.com/office/powerpoint/2010/main" val="39464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Seznam použité literatury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BÍLÝ, Jiří.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Lovecká střelba</a:t>
            </a:r>
            <a:r>
              <a:rPr lang="cs-CZ" dirty="0">
                <a:latin typeface="Arial" pitchFamily="34" charset="0"/>
                <a:cs typeface="Arial" pitchFamily="34" charset="0"/>
              </a:rPr>
              <a:t>. 1. vyd. Praha: Naše vojsko, 1983, 246 s.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FAKTOR</a:t>
            </a:r>
            <a:r>
              <a:rPr lang="cs-CZ" dirty="0">
                <a:latin typeface="Arial" pitchFamily="34" charset="0"/>
                <a:cs typeface="Arial" pitchFamily="34" charset="0"/>
              </a:rPr>
              <a:t>, Zdeněk.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Lovecké zbraně a střelivo</a:t>
            </a:r>
            <a:r>
              <a:rPr lang="cs-CZ" dirty="0">
                <a:latin typeface="Arial" pitchFamily="34" charset="0"/>
                <a:cs typeface="Arial" pitchFamily="34" charset="0"/>
              </a:rPr>
              <a:t>. 2.,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dopln</a:t>
            </a:r>
            <a:r>
              <a:rPr lang="cs-CZ" dirty="0">
                <a:latin typeface="Arial" pitchFamily="34" charset="0"/>
                <a:cs typeface="Arial" pitchFamily="34" charset="0"/>
              </a:rPr>
              <a:t>. vyd. Praha: Státní zemědělské nakladatelství, 1973, 250, [10] s., [8] s. obr.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příl</a:t>
            </a:r>
            <a:r>
              <a:rPr lang="cs-CZ" dirty="0">
                <a:latin typeface="Arial" pitchFamily="34" charset="0"/>
                <a:cs typeface="Arial" pitchFamily="34" charset="0"/>
              </a:rPr>
              <a:t>. Lesnická knihovna (Státní zemědělské nakladatelství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HANÁK, Jiří.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Myslivecké střelectví</a:t>
            </a:r>
            <a:r>
              <a:rPr lang="cs-CZ" dirty="0">
                <a:latin typeface="Arial" pitchFamily="34" charset="0"/>
                <a:cs typeface="Arial" pitchFamily="34" charset="0"/>
              </a:rPr>
              <a:t>. Vyd. 3.,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přeprac</a:t>
            </a:r>
            <a:r>
              <a:rPr lang="cs-CZ" dirty="0">
                <a:latin typeface="Arial" pitchFamily="34" charset="0"/>
                <a:cs typeface="Arial" pitchFamily="34" charset="0"/>
              </a:rPr>
              <a:t>., V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TeMi</a:t>
            </a:r>
            <a:r>
              <a:rPr lang="cs-CZ" dirty="0">
                <a:latin typeface="Arial" pitchFamily="34" charset="0"/>
                <a:cs typeface="Arial" pitchFamily="34" charset="0"/>
              </a:rPr>
              <a:t> CZ 1. Velké Bílovice: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TeMi</a:t>
            </a:r>
            <a:r>
              <a:rPr lang="cs-CZ" dirty="0">
                <a:latin typeface="Arial" pitchFamily="34" charset="0"/>
                <a:cs typeface="Arial" pitchFamily="34" charset="0"/>
              </a:rPr>
              <a:t> CZ, 2009, 181 s. ISBN 978-80-87156-22-3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KOMENDA</a:t>
            </a:r>
            <a:r>
              <a:rPr lang="cs-CZ" dirty="0">
                <a:latin typeface="Arial" pitchFamily="34" charset="0"/>
                <a:cs typeface="Arial" pitchFamily="34" charset="0"/>
              </a:rPr>
              <a:t>, Jan.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Bezpečná manipulace se zbraní při zkoušce odborné způsobilosti pro žadatele o zbrojní průkaz</a:t>
            </a:r>
            <a:r>
              <a:rPr lang="cs-CZ" dirty="0">
                <a:latin typeface="Arial" pitchFamily="34" charset="0"/>
                <a:cs typeface="Arial" pitchFamily="34" charset="0"/>
              </a:rPr>
              <a:t>. 3. vyd. Brno: J. Komenda, 2009, 104 s. ISBN 978-80-254-4326-2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cs-CZ" sz="2500" dirty="0"/>
              <a:t>PRŮŠOVÁ, Eva, Michal BABČANÍK a Josef MELICHÁREK. </a:t>
            </a:r>
            <a:r>
              <a:rPr lang="cs-CZ" sz="2500" i="1" dirty="0"/>
              <a:t>Zbraně, střelivo a jejich ověřování: zkoušení zbraní, střeliva a tlumičů hluku výstřelu, z pohledu právní úpravy, s komentářem právních předpisů o jejich ověřování</a:t>
            </a:r>
            <a:r>
              <a:rPr lang="cs-CZ" sz="2500" dirty="0"/>
              <a:t>. I. vydání. Praha: </a:t>
            </a:r>
            <a:r>
              <a:rPr lang="cs-CZ" sz="2500" dirty="0" err="1"/>
              <a:t>Druckvo</a:t>
            </a:r>
            <a:r>
              <a:rPr lang="cs-CZ" sz="2500" dirty="0"/>
              <a:t>, spol. s r.o., 2015, 235 stran. Myslivost pro praxi. ISBN 978-80-87668-15-3</a:t>
            </a:r>
            <a:r>
              <a:rPr lang="cs-CZ" sz="2500" dirty="0" smtClean="0"/>
              <a:t>.</a:t>
            </a:r>
          </a:p>
          <a:p>
            <a:r>
              <a:rPr lang="cs-CZ" sz="2500" dirty="0" smtClean="0">
                <a:latin typeface="Arial" pitchFamily="34" charset="0"/>
                <a:cs typeface="Arial" pitchFamily="34" charset="0"/>
              </a:rPr>
              <a:t>Vyhláška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č. 115/2014 Sb., o provedení některých ustanovení zákona o zbraních</a:t>
            </a:r>
          </a:p>
          <a:p>
            <a:r>
              <a:rPr lang="cs-CZ" sz="2500" dirty="0" smtClean="0">
                <a:latin typeface="Arial" pitchFamily="34" charset="0"/>
                <a:cs typeface="Arial" pitchFamily="34" charset="0"/>
              </a:rPr>
              <a:t>Zákon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č. 119/2002 Sb., o střelných zbraních a střelivu</a:t>
            </a:r>
          </a:p>
        </p:txBody>
      </p:sp>
    </p:spTree>
    <p:extLst>
      <p:ext uri="{BB962C8B-B14F-4D97-AF65-F5344CB8AC3E}">
        <p14:creationId xmlns:p14="http://schemas.microsoft.com/office/powerpoint/2010/main" val="17148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Tato prezentace byla financována z projektu IVA2015/2190/38</a:t>
            </a: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8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Zbraně kulové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Jsou to zbraně jednohlavňové popřípadě vícehlavňové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Dlouhé kulové zbraně, krátké kulové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Mají drážkovaný vývrt hlavně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Jsou určeny pro střelbu jednotnou střelou olověnou nebo plášťovou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Zbraně kulové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smtClean="0">
                <a:latin typeface="Arial" pitchFamily="34" charset="0"/>
                <a:cs typeface="Arial" pitchFamily="34" charset="0"/>
              </a:rPr>
              <a:t>Dlouhé kulové zbraně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Malorážka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Kulovnice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4864"/>
            <a:ext cx="6114256" cy="18826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94642"/>
            <a:ext cx="6133403" cy="20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4851</TotalTime>
  <Words>2172</Words>
  <Application>Microsoft Office PowerPoint</Application>
  <PresentationFormat>Předvádění na obrazovce (4:3)</PresentationFormat>
  <Paragraphs>331</Paragraphs>
  <Slides>76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1" baseType="lpstr">
      <vt:lpstr>Arial</vt:lpstr>
      <vt:lpstr>Franklin Gothic Book</vt:lpstr>
      <vt:lpstr>Franklin Gothic Medium</vt:lpstr>
      <vt:lpstr>Wingdings 2</vt:lpstr>
      <vt:lpstr>Cesta</vt:lpstr>
      <vt:lpstr>Myslivecké střelectví</vt:lpstr>
      <vt:lpstr>Prezentace aplikace PowerPoint</vt:lpstr>
      <vt:lpstr>Střelné zbraně</vt:lpstr>
      <vt:lpstr>Střelné zbraně</vt:lpstr>
      <vt:lpstr>Palné zbraně - historie</vt:lpstr>
      <vt:lpstr>Prezentace aplikace PowerPoint</vt:lpstr>
      <vt:lpstr>Rozdělení palných zbraní</vt:lpstr>
      <vt:lpstr>Zbraně kulové</vt:lpstr>
      <vt:lpstr>Zbraně kulové</vt:lpstr>
      <vt:lpstr>Zbraně kulové</vt:lpstr>
      <vt:lpstr>Zbraně brokové</vt:lpstr>
      <vt:lpstr>Zbraně brokové</vt:lpstr>
      <vt:lpstr>Zbraně kulobrokové</vt:lpstr>
      <vt:lpstr>Hlavňové svazky – názvy zbraní</vt:lpstr>
      <vt:lpstr>Zbrojní průkaz</vt:lpstr>
      <vt:lpstr>Právní předpisy</vt:lpstr>
      <vt:lpstr>Skupiny zbrojního průkazu</vt:lpstr>
      <vt:lpstr>Skupina A</vt:lpstr>
      <vt:lpstr>Skupina A</vt:lpstr>
      <vt:lpstr>Skupina B</vt:lpstr>
      <vt:lpstr>Skupina C</vt:lpstr>
      <vt:lpstr>Skupina D</vt:lpstr>
      <vt:lpstr>Skupina E</vt:lpstr>
      <vt:lpstr>Získání zbrojního průkazu</vt:lpstr>
      <vt:lpstr>Získání zbrojního průkazu</vt:lpstr>
      <vt:lpstr>Získání zbrojního průkazu</vt:lpstr>
      <vt:lpstr>Získání zbrojního průkazu</vt:lpstr>
      <vt:lpstr>Získání zbrojního průkazu</vt:lpstr>
      <vt:lpstr>Odborná způsobilost</vt:lpstr>
      <vt:lpstr>Odborná způsobilost</vt:lpstr>
      <vt:lpstr>Odborná způsobilost</vt:lpstr>
      <vt:lpstr>Odborná způsobilost</vt:lpstr>
      <vt:lpstr>Odborná způsobilost</vt:lpstr>
      <vt:lpstr>Získání zbrojního průkazu</vt:lpstr>
      <vt:lpstr>Získání zbrojního průkazu</vt:lpstr>
      <vt:lpstr>Základní zásady manipulace se zbraněmi</vt:lpstr>
      <vt:lpstr>Dlouhá kulová zbraň</vt:lpstr>
      <vt:lpstr>Prezentace aplikace PowerPoint</vt:lpstr>
      <vt:lpstr>Rozborka malorážky – jednotlivé kroky</vt:lpstr>
      <vt:lpstr>Vyjmutí zásobníku</vt:lpstr>
      <vt:lpstr>Vyjmutí zásobníku</vt:lpstr>
      <vt:lpstr>Kontrola zbraně</vt:lpstr>
      <vt:lpstr>Kontrola zbraně – otevření závěru</vt:lpstr>
      <vt:lpstr>Stisknutí spouště a vyjmutí závěru</vt:lpstr>
      <vt:lpstr>Vyjmutí závěru</vt:lpstr>
      <vt:lpstr>Malorážka s vyjmutým závěrem</vt:lpstr>
      <vt:lpstr>Rozborka malorážky</vt:lpstr>
      <vt:lpstr>Dlouhá broková zbraň</vt:lpstr>
      <vt:lpstr>Dlouhá broková zbraň</vt:lpstr>
      <vt:lpstr>Rozborka brokové kozlice – jednotlivé kroky</vt:lpstr>
      <vt:lpstr>Zlomení zbraně (otevření závěru)</vt:lpstr>
      <vt:lpstr>Kontrola komor zbraně</vt:lpstr>
      <vt:lpstr>Uzavření závěru</vt:lpstr>
      <vt:lpstr>Sejmutí předpažbí</vt:lpstr>
      <vt:lpstr>Sejmutí předpažbí</vt:lpstr>
      <vt:lpstr>Sejmutí předpažbí</vt:lpstr>
      <vt:lpstr>Oddělení hlavně od pažby</vt:lpstr>
      <vt:lpstr>Oddělení hlavně od pažby</vt:lpstr>
      <vt:lpstr>Rozložená broková kozlice</vt:lpstr>
      <vt:lpstr>Rozborka brokové kozlice</vt:lpstr>
      <vt:lpstr>Krátká kulová zbraň</vt:lpstr>
      <vt:lpstr>Krátká kulová zbraň</vt:lpstr>
      <vt:lpstr>Rozborka pistole (CZ 75B) – jednotlivé kroky</vt:lpstr>
      <vt:lpstr>Vyjmutí zásobníku</vt:lpstr>
      <vt:lpstr>Kontrola zbraně</vt:lpstr>
      <vt:lpstr>Vypuštění kohoutu</vt:lpstr>
      <vt:lpstr>Srovnání drážek závěru a rámu</vt:lpstr>
      <vt:lpstr>Vyjmutí čepu páčky závěru</vt:lpstr>
      <vt:lpstr>Sejmutí závěru z rámu zbraně</vt:lpstr>
      <vt:lpstr>Vyjmutí vratné pružiny ze závěru zbraně</vt:lpstr>
      <vt:lpstr>Vyjmutí hlavně ze závěru zbraně</vt:lpstr>
      <vt:lpstr>Rozebraná pistole (CZ 75B)</vt:lpstr>
      <vt:lpstr>Rozborka pistole (CZ 75B)</vt:lpstr>
      <vt:lpstr>Seznam použité literatury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Myslivecké střelectví</dc:title>
  <dc:creator>none-vfu</dc:creator>
  <cp:lastModifiedBy>ABRAHAMOVAA</cp:lastModifiedBy>
  <cp:revision>131</cp:revision>
  <dcterms:created xsi:type="dcterms:W3CDTF">2015-11-24T18:08:01Z</dcterms:created>
  <dcterms:modified xsi:type="dcterms:W3CDTF">2015-12-02T07:37:34Z</dcterms:modified>
</cp:coreProperties>
</file>